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56" r:id="rId2"/>
    <p:sldId id="286" r:id="rId3"/>
    <p:sldId id="287" r:id="rId4"/>
    <p:sldId id="288" r:id="rId5"/>
    <p:sldId id="289" r:id="rId6"/>
    <p:sldId id="290" r:id="rId7"/>
    <p:sldId id="291" r:id="rId8"/>
    <p:sldId id="292" r:id="rId9"/>
    <p:sldId id="293" r:id="rId10"/>
    <p:sldId id="265" r:id="rId11"/>
    <p:sldId id="266" r:id="rId12"/>
    <p:sldId id="283" r:id="rId13"/>
    <p:sldId id="268" r:id="rId14"/>
    <p:sldId id="284" r:id="rId15"/>
    <p:sldId id="270" r:id="rId16"/>
    <p:sldId id="271" r:id="rId17"/>
    <p:sldId id="272" r:id="rId18"/>
    <p:sldId id="273" r:id="rId19"/>
    <p:sldId id="285" r:id="rId20"/>
    <p:sldId id="278" r:id="rId21"/>
    <p:sldId id="294" r:id="rId22"/>
    <p:sldId id="295" r:id="rId23"/>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5D5D"/>
    <a:srgbClr val="FFFFFF"/>
    <a:srgbClr val="177DB3"/>
    <a:srgbClr val="D76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69196" autoAdjust="0"/>
  </p:normalViewPr>
  <p:slideViewPr>
    <p:cSldViewPr snapToGrid="0">
      <p:cViewPr varScale="1">
        <p:scale>
          <a:sx n="73" d="100"/>
          <a:sy n="73" d="100"/>
        </p:scale>
        <p:origin x="2742"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3" d="100"/>
          <a:sy n="93" d="100"/>
        </p:scale>
        <p:origin x="-2808" y="-12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31B587-5A78-47FB-AF26-44FA3CA098A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AB376451-5B8B-48B9-9D2C-5C29F1005C78}">
      <dgm:prSet phldrT="[Text]"/>
      <dgm:spPr>
        <a:solidFill>
          <a:srgbClr val="FFFFFF"/>
        </a:solidFill>
        <a:ln>
          <a:noFill/>
        </a:ln>
      </dgm:spPr>
      <dgm:t>
        <a:bodyPr/>
        <a:lstStyle/>
        <a:p>
          <a:r>
            <a:rPr lang="en-US" dirty="0">
              <a:solidFill>
                <a:srgbClr val="5D5D5D"/>
              </a:solidFill>
              <a:latin typeface="Arial"/>
              <a:cs typeface="Arial"/>
            </a:rPr>
            <a:t>Subaccounts</a:t>
          </a:r>
        </a:p>
      </dgm:t>
    </dgm:pt>
    <dgm:pt modelId="{4D23F63C-24C4-49DA-8D86-894EE77F0021}" type="parTrans" cxnId="{AF46F25D-B3F5-4165-976A-DB20D5E475A0}">
      <dgm:prSet/>
      <dgm:spPr/>
      <dgm:t>
        <a:bodyPr/>
        <a:lstStyle/>
        <a:p>
          <a:endParaRPr lang="en-US"/>
        </a:p>
      </dgm:t>
    </dgm:pt>
    <dgm:pt modelId="{ABCC2E40-933C-46C1-A72A-B0E9EBAD5A9A}" type="sibTrans" cxnId="{AF46F25D-B3F5-4165-976A-DB20D5E475A0}">
      <dgm:prSet/>
      <dgm:spPr/>
      <dgm:t>
        <a:bodyPr/>
        <a:lstStyle/>
        <a:p>
          <a:endParaRPr lang="en-US"/>
        </a:p>
      </dgm:t>
    </dgm:pt>
    <dgm:pt modelId="{52CC061C-1815-4BE1-8971-6A33300BE56F}">
      <dgm:prSet phldrT="[Text]"/>
      <dgm:spPr>
        <a:solidFill>
          <a:srgbClr val="FFFFFF"/>
        </a:solidFill>
        <a:ln>
          <a:noFill/>
        </a:ln>
      </dgm:spPr>
      <dgm:t>
        <a:bodyPr/>
        <a:lstStyle/>
        <a:p>
          <a:r>
            <a:rPr lang="en-US" dirty="0">
              <a:solidFill>
                <a:srgbClr val="5D5D5D"/>
              </a:solidFill>
              <a:latin typeface="Arial"/>
              <a:cs typeface="Arial"/>
            </a:rPr>
            <a:t>Stocks</a:t>
          </a:r>
        </a:p>
      </dgm:t>
    </dgm:pt>
    <dgm:pt modelId="{6D4F0F28-5A10-42DD-AB48-B3A103FFBA63}" type="parTrans" cxnId="{2B82535F-1EA7-48B7-869E-2C7A0340309B}">
      <dgm:prSet/>
      <dgm:spPr>
        <a:ln>
          <a:solidFill>
            <a:srgbClr val="FFFFFF"/>
          </a:solidFill>
        </a:ln>
      </dgm:spPr>
      <dgm:t>
        <a:bodyPr/>
        <a:lstStyle/>
        <a:p>
          <a:endParaRPr lang="en-US"/>
        </a:p>
      </dgm:t>
    </dgm:pt>
    <dgm:pt modelId="{64410D71-1754-44B7-A619-3B0F25B14CF4}" type="sibTrans" cxnId="{2B82535F-1EA7-48B7-869E-2C7A0340309B}">
      <dgm:prSet/>
      <dgm:spPr/>
      <dgm:t>
        <a:bodyPr/>
        <a:lstStyle/>
        <a:p>
          <a:endParaRPr lang="en-US"/>
        </a:p>
      </dgm:t>
    </dgm:pt>
    <dgm:pt modelId="{A7655AB5-8F9C-4A23-8DF0-41AF0B5F0BEA}">
      <dgm:prSet phldrT="[Text]"/>
      <dgm:spPr>
        <a:solidFill>
          <a:srgbClr val="FFFFFF"/>
        </a:solidFill>
        <a:ln>
          <a:noFill/>
        </a:ln>
      </dgm:spPr>
      <dgm:t>
        <a:bodyPr/>
        <a:lstStyle/>
        <a:p>
          <a:r>
            <a:rPr lang="en-US" dirty="0">
              <a:solidFill>
                <a:srgbClr val="5D5D5D"/>
              </a:solidFill>
              <a:latin typeface="Arial"/>
              <a:cs typeface="Arial"/>
            </a:rPr>
            <a:t>Bonds</a:t>
          </a:r>
        </a:p>
      </dgm:t>
    </dgm:pt>
    <dgm:pt modelId="{BC9AA304-E1CE-4CCA-A713-1D45FD984C91}" type="parTrans" cxnId="{EE9246F2-0CF1-4EF5-BAC9-65E97AA9A039}">
      <dgm:prSet/>
      <dgm:spPr>
        <a:ln>
          <a:solidFill>
            <a:srgbClr val="FFFFFF"/>
          </a:solidFill>
        </a:ln>
      </dgm:spPr>
      <dgm:t>
        <a:bodyPr/>
        <a:lstStyle/>
        <a:p>
          <a:endParaRPr lang="en-US"/>
        </a:p>
      </dgm:t>
    </dgm:pt>
    <dgm:pt modelId="{C6B28497-4F0D-4A26-9427-734D2E762DB1}" type="sibTrans" cxnId="{EE9246F2-0CF1-4EF5-BAC9-65E97AA9A039}">
      <dgm:prSet/>
      <dgm:spPr/>
      <dgm:t>
        <a:bodyPr/>
        <a:lstStyle/>
        <a:p>
          <a:endParaRPr lang="en-US"/>
        </a:p>
      </dgm:t>
    </dgm:pt>
    <dgm:pt modelId="{ADA5F423-B567-4E3F-BDE4-48698EC539F2}">
      <dgm:prSet phldrT="[Text]"/>
      <dgm:spPr>
        <a:solidFill>
          <a:srgbClr val="FFFFFF"/>
        </a:solidFill>
        <a:ln>
          <a:noFill/>
        </a:ln>
      </dgm:spPr>
      <dgm:t>
        <a:bodyPr/>
        <a:lstStyle/>
        <a:p>
          <a:r>
            <a:rPr lang="en-US" dirty="0">
              <a:solidFill>
                <a:srgbClr val="5D5D5D"/>
              </a:solidFill>
              <a:latin typeface="Arial"/>
              <a:cs typeface="Arial"/>
            </a:rPr>
            <a:t>Blend</a:t>
          </a:r>
        </a:p>
      </dgm:t>
    </dgm:pt>
    <dgm:pt modelId="{D804DF68-C653-4129-B12E-005F3A440391}" type="parTrans" cxnId="{909033CE-3D13-4A0A-B92E-E11A7B04F5AD}">
      <dgm:prSet/>
      <dgm:spPr>
        <a:ln>
          <a:solidFill>
            <a:srgbClr val="FFFFFF"/>
          </a:solidFill>
        </a:ln>
      </dgm:spPr>
      <dgm:t>
        <a:bodyPr/>
        <a:lstStyle/>
        <a:p>
          <a:endParaRPr lang="en-US"/>
        </a:p>
      </dgm:t>
    </dgm:pt>
    <dgm:pt modelId="{5389EE4B-1791-4F5A-9203-1E87CD15EB7E}" type="sibTrans" cxnId="{909033CE-3D13-4A0A-B92E-E11A7B04F5AD}">
      <dgm:prSet/>
      <dgm:spPr/>
      <dgm:t>
        <a:bodyPr/>
        <a:lstStyle/>
        <a:p>
          <a:endParaRPr lang="en-US"/>
        </a:p>
      </dgm:t>
    </dgm:pt>
    <dgm:pt modelId="{B26357D6-AAB1-48BD-8882-159C6EA2C55B}" type="pres">
      <dgm:prSet presAssocID="{C731B587-5A78-47FB-AF26-44FA3CA098A5}" presName="hierChild1" presStyleCnt="0">
        <dgm:presLayoutVars>
          <dgm:orgChart val="1"/>
          <dgm:chPref val="1"/>
          <dgm:dir/>
          <dgm:animOne val="branch"/>
          <dgm:animLvl val="lvl"/>
          <dgm:resizeHandles/>
        </dgm:presLayoutVars>
      </dgm:prSet>
      <dgm:spPr/>
    </dgm:pt>
    <dgm:pt modelId="{AEFFBCD6-AD21-4753-B4B8-46AC1772145A}" type="pres">
      <dgm:prSet presAssocID="{AB376451-5B8B-48B9-9D2C-5C29F1005C78}" presName="hierRoot1" presStyleCnt="0">
        <dgm:presLayoutVars>
          <dgm:hierBranch val="init"/>
        </dgm:presLayoutVars>
      </dgm:prSet>
      <dgm:spPr/>
    </dgm:pt>
    <dgm:pt modelId="{5F650FE8-31C2-4C58-9115-98AEF59A4378}" type="pres">
      <dgm:prSet presAssocID="{AB376451-5B8B-48B9-9D2C-5C29F1005C78}" presName="rootComposite1" presStyleCnt="0"/>
      <dgm:spPr/>
    </dgm:pt>
    <dgm:pt modelId="{E8E876BA-78D8-4570-8AA1-A766DAFE0A1C}" type="pres">
      <dgm:prSet presAssocID="{AB376451-5B8B-48B9-9D2C-5C29F1005C78}" presName="rootText1" presStyleLbl="node0" presStyleIdx="0" presStyleCnt="1" custScaleX="177864" custLinFactNeighborY="-52303">
        <dgm:presLayoutVars>
          <dgm:chPref val="3"/>
        </dgm:presLayoutVars>
      </dgm:prSet>
      <dgm:spPr/>
    </dgm:pt>
    <dgm:pt modelId="{4FBA38B0-15D5-4F7B-AF0B-9DEAF4D00C86}" type="pres">
      <dgm:prSet presAssocID="{AB376451-5B8B-48B9-9D2C-5C29F1005C78}" presName="rootConnector1" presStyleLbl="node1" presStyleIdx="0" presStyleCnt="0"/>
      <dgm:spPr/>
    </dgm:pt>
    <dgm:pt modelId="{6A56D8C0-2EDC-45DF-B020-741F11F84B7E}" type="pres">
      <dgm:prSet presAssocID="{AB376451-5B8B-48B9-9D2C-5C29F1005C78}" presName="hierChild2" presStyleCnt="0"/>
      <dgm:spPr/>
    </dgm:pt>
    <dgm:pt modelId="{E8AAC10C-1C4E-4BC4-A000-D63B55396186}" type="pres">
      <dgm:prSet presAssocID="{6D4F0F28-5A10-42DD-AB48-B3A103FFBA63}" presName="Name37" presStyleLbl="parChTrans1D2" presStyleIdx="0" presStyleCnt="3"/>
      <dgm:spPr/>
    </dgm:pt>
    <dgm:pt modelId="{B5D3E3B8-8992-412D-B107-13127C5AFFEB}" type="pres">
      <dgm:prSet presAssocID="{52CC061C-1815-4BE1-8971-6A33300BE56F}" presName="hierRoot2" presStyleCnt="0">
        <dgm:presLayoutVars>
          <dgm:hierBranch val="init"/>
        </dgm:presLayoutVars>
      </dgm:prSet>
      <dgm:spPr/>
    </dgm:pt>
    <dgm:pt modelId="{53E028A8-A432-4727-9D47-F88444B7F060}" type="pres">
      <dgm:prSet presAssocID="{52CC061C-1815-4BE1-8971-6A33300BE56F}" presName="rootComposite" presStyleCnt="0"/>
      <dgm:spPr/>
    </dgm:pt>
    <dgm:pt modelId="{8BE22D98-0A0E-49A1-82ED-775A4CA15804}" type="pres">
      <dgm:prSet presAssocID="{52CC061C-1815-4BE1-8971-6A33300BE56F}" presName="rootText" presStyleLbl="node2" presStyleIdx="0" presStyleCnt="3" custScaleX="137023" custScaleY="104519">
        <dgm:presLayoutVars>
          <dgm:chPref val="3"/>
        </dgm:presLayoutVars>
      </dgm:prSet>
      <dgm:spPr/>
    </dgm:pt>
    <dgm:pt modelId="{ED9CA1F2-7C8A-4630-B101-FB1900681B3B}" type="pres">
      <dgm:prSet presAssocID="{52CC061C-1815-4BE1-8971-6A33300BE56F}" presName="rootConnector" presStyleLbl="node2" presStyleIdx="0" presStyleCnt="3"/>
      <dgm:spPr/>
    </dgm:pt>
    <dgm:pt modelId="{A4A9D10C-613C-4784-B748-67846DEE276C}" type="pres">
      <dgm:prSet presAssocID="{52CC061C-1815-4BE1-8971-6A33300BE56F}" presName="hierChild4" presStyleCnt="0"/>
      <dgm:spPr/>
    </dgm:pt>
    <dgm:pt modelId="{DF498C50-C3CD-4FF7-AEA5-D1549DC090E9}" type="pres">
      <dgm:prSet presAssocID="{52CC061C-1815-4BE1-8971-6A33300BE56F}" presName="hierChild5" presStyleCnt="0"/>
      <dgm:spPr/>
    </dgm:pt>
    <dgm:pt modelId="{428A8319-AD59-48CF-92A9-2FB068017BFB}" type="pres">
      <dgm:prSet presAssocID="{BC9AA304-E1CE-4CCA-A713-1D45FD984C91}" presName="Name37" presStyleLbl="parChTrans1D2" presStyleIdx="1" presStyleCnt="3"/>
      <dgm:spPr/>
    </dgm:pt>
    <dgm:pt modelId="{96015098-6D84-42B4-9E69-70242C1E870F}" type="pres">
      <dgm:prSet presAssocID="{A7655AB5-8F9C-4A23-8DF0-41AF0B5F0BEA}" presName="hierRoot2" presStyleCnt="0">
        <dgm:presLayoutVars>
          <dgm:hierBranch val="init"/>
        </dgm:presLayoutVars>
      </dgm:prSet>
      <dgm:spPr/>
    </dgm:pt>
    <dgm:pt modelId="{08CF7683-5E1A-4B34-897A-AA27D2E3626C}" type="pres">
      <dgm:prSet presAssocID="{A7655AB5-8F9C-4A23-8DF0-41AF0B5F0BEA}" presName="rootComposite" presStyleCnt="0"/>
      <dgm:spPr/>
    </dgm:pt>
    <dgm:pt modelId="{142B49C5-8356-4FDA-AEDF-520C132B3455}" type="pres">
      <dgm:prSet presAssocID="{A7655AB5-8F9C-4A23-8DF0-41AF0B5F0BEA}" presName="rootText" presStyleLbl="node2" presStyleIdx="1" presStyleCnt="3" custScaleX="143092" custScaleY="106321">
        <dgm:presLayoutVars>
          <dgm:chPref val="3"/>
        </dgm:presLayoutVars>
      </dgm:prSet>
      <dgm:spPr/>
    </dgm:pt>
    <dgm:pt modelId="{AB286805-EE4F-488F-806C-83D24C22DBE1}" type="pres">
      <dgm:prSet presAssocID="{A7655AB5-8F9C-4A23-8DF0-41AF0B5F0BEA}" presName="rootConnector" presStyleLbl="node2" presStyleIdx="1" presStyleCnt="3"/>
      <dgm:spPr/>
    </dgm:pt>
    <dgm:pt modelId="{6E1DF69C-08D4-4A0C-8284-D1D3495F9742}" type="pres">
      <dgm:prSet presAssocID="{A7655AB5-8F9C-4A23-8DF0-41AF0B5F0BEA}" presName="hierChild4" presStyleCnt="0"/>
      <dgm:spPr/>
    </dgm:pt>
    <dgm:pt modelId="{75178017-C3E2-4603-AB20-46CCAF5DFD61}" type="pres">
      <dgm:prSet presAssocID="{A7655AB5-8F9C-4A23-8DF0-41AF0B5F0BEA}" presName="hierChild5" presStyleCnt="0"/>
      <dgm:spPr/>
    </dgm:pt>
    <dgm:pt modelId="{6930626A-AED2-4280-A904-BF4838617C06}" type="pres">
      <dgm:prSet presAssocID="{D804DF68-C653-4129-B12E-005F3A440391}" presName="Name37" presStyleLbl="parChTrans1D2" presStyleIdx="2" presStyleCnt="3"/>
      <dgm:spPr/>
    </dgm:pt>
    <dgm:pt modelId="{456EB1DD-CEB6-46C0-92D8-F270F168EB2A}" type="pres">
      <dgm:prSet presAssocID="{ADA5F423-B567-4E3F-BDE4-48698EC539F2}" presName="hierRoot2" presStyleCnt="0">
        <dgm:presLayoutVars>
          <dgm:hierBranch val="init"/>
        </dgm:presLayoutVars>
      </dgm:prSet>
      <dgm:spPr/>
    </dgm:pt>
    <dgm:pt modelId="{7E136CE5-5E6A-45D1-BDB1-AEEEC31935CC}" type="pres">
      <dgm:prSet presAssocID="{ADA5F423-B567-4E3F-BDE4-48698EC539F2}" presName="rootComposite" presStyleCnt="0"/>
      <dgm:spPr/>
    </dgm:pt>
    <dgm:pt modelId="{1B6C113E-610D-4E28-85B3-7413E4EA91C7}" type="pres">
      <dgm:prSet presAssocID="{ADA5F423-B567-4E3F-BDE4-48698EC539F2}" presName="rootText" presStyleLbl="node2" presStyleIdx="2" presStyleCnt="3" custScaleX="132485" custScaleY="104520">
        <dgm:presLayoutVars>
          <dgm:chPref val="3"/>
        </dgm:presLayoutVars>
      </dgm:prSet>
      <dgm:spPr/>
    </dgm:pt>
    <dgm:pt modelId="{2642FA52-F6D8-4D13-9FF3-04550C091E9F}" type="pres">
      <dgm:prSet presAssocID="{ADA5F423-B567-4E3F-BDE4-48698EC539F2}" presName="rootConnector" presStyleLbl="node2" presStyleIdx="2" presStyleCnt="3"/>
      <dgm:spPr/>
    </dgm:pt>
    <dgm:pt modelId="{EE9A8E09-5B59-479C-867C-B8E88126CCC2}" type="pres">
      <dgm:prSet presAssocID="{ADA5F423-B567-4E3F-BDE4-48698EC539F2}" presName="hierChild4" presStyleCnt="0"/>
      <dgm:spPr/>
    </dgm:pt>
    <dgm:pt modelId="{61900452-4AF0-42F9-B155-DE46BC75DBC9}" type="pres">
      <dgm:prSet presAssocID="{ADA5F423-B567-4E3F-BDE4-48698EC539F2}" presName="hierChild5" presStyleCnt="0"/>
      <dgm:spPr/>
    </dgm:pt>
    <dgm:pt modelId="{A715A872-D51D-4459-B58B-3DB4EC66929C}" type="pres">
      <dgm:prSet presAssocID="{AB376451-5B8B-48B9-9D2C-5C29F1005C78}" presName="hierChild3" presStyleCnt="0"/>
      <dgm:spPr/>
    </dgm:pt>
  </dgm:ptLst>
  <dgm:cxnLst>
    <dgm:cxn modelId="{16B65909-3945-6544-8897-272FB5F8A850}" type="presOf" srcId="{A7655AB5-8F9C-4A23-8DF0-41AF0B5F0BEA}" destId="{142B49C5-8356-4FDA-AEDF-520C132B3455}" srcOrd="0" destOrd="0" presId="urn:microsoft.com/office/officeart/2005/8/layout/orgChart1"/>
    <dgm:cxn modelId="{C98D6F13-5B4C-7240-8846-FC68ED2C0BFF}" type="presOf" srcId="{AB376451-5B8B-48B9-9D2C-5C29F1005C78}" destId="{E8E876BA-78D8-4570-8AA1-A766DAFE0A1C}" srcOrd="0" destOrd="0" presId="urn:microsoft.com/office/officeart/2005/8/layout/orgChart1"/>
    <dgm:cxn modelId="{2C94172A-4F7C-3440-884D-B8F666BCCECC}" type="presOf" srcId="{ADA5F423-B567-4E3F-BDE4-48698EC539F2}" destId="{2642FA52-F6D8-4D13-9FF3-04550C091E9F}" srcOrd="1" destOrd="0" presId="urn:microsoft.com/office/officeart/2005/8/layout/orgChart1"/>
    <dgm:cxn modelId="{E9D6B32C-FFFB-6846-903B-054BC527CB47}" type="presOf" srcId="{C731B587-5A78-47FB-AF26-44FA3CA098A5}" destId="{B26357D6-AAB1-48BD-8882-159C6EA2C55B}" srcOrd="0" destOrd="0" presId="urn:microsoft.com/office/officeart/2005/8/layout/orgChart1"/>
    <dgm:cxn modelId="{2026F52E-C3DC-0949-951A-59CF4755D027}" type="presOf" srcId="{D804DF68-C653-4129-B12E-005F3A440391}" destId="{6930626A-AED2-4280-A904-BF4838617C06}" srcOrd="0" destOrd="0" presId="urn:microsoft.com/office/officeart/2005/8/layout/orgChart1"/>
    <dgm:cxn modelId="{63D11433-9513-8547-9379-30DC24D4A42B}" type="presOf" srcId="{52CC061C-1815-4BE1-8971-6A33300BE56F}" destId="{ED9CA1F2-7C8A-4630-B101-FB1900681B3B}" srcOrd="1" destOrd="0" presId="urn:microsoft.com/office/officeart/2005/8/layout/orgChart1"/>
    <dgm:cxn modelId="{16C83D5C-3B75-4D4E-87D7-E4287273B3DE}" type="presOf" srcId="{AB376451-5B8B-48B9-9D2C-5C29F1005C78}" destId="{4FBA38B0-15D5-4F7B-AF0B-9DEAF4D00C86}" srcOrd="1" destOrd="0" presId="urn:microsoft.com/office/officeart/2005/8/layout/orgChart1"/>
    <dgm:cxn modelId="{48FDE15C-6E38-CC4F-B067-5D146DF69FE6}" type="presOf" srcId="{BC9AA304-E1CE-4CCA-A713-1D45FD984C91}" destId="{428A8319-AD59-48CF-92A9-2FB068017BFB}" srcOrd="0" destOrd="0" presId="urn:microsoft.com/office/officeart/2005/8/layout/orgChart1"/>
    <dgm:cxn modelId="{AF46F25D-B3F5-4165-976A-DB20D5E475A0}" srcId="{C731B587-5A78-47FB-AF26-44FA3CA098A5}" destId="{AB376451-5B8B-48B9-9D2C-5C29F1005C78}" srcOrd="0" destOrd="0" parTransId="{4D23F63C-24C4-49DA-8D86-894EE77F0021}" sibTransId="{ABCC2E40-933C-46C1-A72A-B0E9EBAD5A9A}"/>
    <dgm:cxn modelId="{2B82535F-1EA7-48B7-869E-2C7A0340309B}" srcId="{AB376451-5B8B-48B9-9D2C-5C29F1005C78}" destId="{52CC061C-1815-4BE1-8971-6A33300BE56F}" srcOrd="0" destOrd="0" parTransId="{6D4F0F28-5A10-42DD-AB48-B3A103FFBA63}" sibTransId="{64410D71-1754-44B7-A619-3B0F25B14CF4}"/>
    <dgm:cxn modelId="{3FC82C57-0908-3B48-BAE0-D3084834C04E}" type="presOf" srcId="{6D4F0F28-5A10-42DD-AB48-B3A103FFBA63}" destId="{E8AAC10C-1C4E-4BC4-A000-D63B55396186}" srcOrd="0" destOrd="0" presId="urn:microsoft.com/office/officeart/2005/8/layout/orgChart1"/>
    <dgm:cxn modelId="{F86A6A59-8EEC-3443-A31E-B996019ED6A0}" type="presOf" srcId="{52CC061C-1815-4BE1-8971-6A33300BE56F}" destId="{8BE22D98-0A0E-49A1-82ED-775A4CA15804}" srcOrd="0" destOrd="0" presId="urn:microsoft.com/office/officeart/2005/8/layout/orgChart1"/>
    <dgm:cxn modelId="{F54CAE96-3772-634E-9F0A-B92BD514581B}" type="presOf" srcId="{ADA5F423-B567-4E3F-BDE4-48698EC539F2}" destId="{1B6C113E-610D-4E28-85B3-7413E4EA91C7}" srcOrd="0" destOrd="0" presId="urn:microsoft.com/office/officeart/2005/8/layout/orgChart1"/>
    <dgm:cxn modelId="{909033CE-3D13-4A0A-B92E-E11A7B04F5AD}" srcId="{AB376451-5B8B-48B9-9D2C-5C29F1005C78}" destId="{ADA5F423-B567-4E3F-BDE4-48698EC539F2}" srcOrd="2" destOrd="0" parTransId="{D804DF68-C653-4129-B12E-005F3A440391}" sibTransId="{5389EE4B-1791-4F5A-9203-1E87CD15EB7E}"/>
    <dgm:cxn modelId="{EE9246F2-0CF1-4EF5-BAC9-65E97AA9A039}" srcId="{AB376451-5B8B-48B9-9D2C-5C29F1005C78}" destId="{A7655AB5-8F9C-4A23-8DF0-41AF0B5F0BEA}" srcOrd="1" destOrd="0" parTransId="{BC9AA304-E1CE-4CCA-A713-1D45FD984C91}" sibTransId="{C6B28497-4F0D-4A26-9427-734D2E762DB1}"/>
    <dgm:cxn modelId="{A9EDE9F3-20B2-F04F-AD49-93AFD5950E4D}" type="presOf" srcId="{A7655AB5-8F9C-4A23-8DF0-41AF0B5F0BEA}" destId="{AB286805-EE4F-488F-806C-83D24C22DBE1}" srcOrd="1" destOrd="0" presId="urn:microsoft.com/office/officeart/2005/8/layout/orgChart1"/>
    <dgm:cxn modelId="{AD7748C3-88EC-1649-BA1F-597A7526FD72}" type="presParOf" srcId="{B26357D6-AAB1-48BD-8882-159C6EA2C55B}" destId="{AEFFBCD6-AD21-4753-B4B8-46AC1772145A}" srcOrd="0" destOrd="0" presId="urn:microsoft.com/office/officeart/2005/8/layout/orgChart1"/>
    <dgm:cxn modelId="{A4F19454-C671-4441-A161-9BCD8EC1F05D}" type="presParOf" srcId="{AEFFBCD6-AD21-4753-B4B8-46AC1772145A}" destId="{5F650FE8-31C2-4C58-9115-98AEF59A4378}" srcOrd="0" destOrd="0" presId="urn:microsoft.com/office/officeart/2005/8/layout/orgChart1"/>
    <dgm:cxn modelId="{5B4E9C11-B655-B148-8698-E73A8AFC1F9D}" type="presParOf" srcId="{5F650FE8-31C2-4C58-9115-98AEF59A4378}" destId="{E8E876BA-78D8-4570-8AA1-A766DAFE0A1C}" srcOrd="0" destOrd="0" presId="urn:microsoft.com/office/officeart/2005/8/layout/orgChart1"/>
    <dgm:cxn modelId="{0B6472A1-3FBD-E549-9E74-821829DC7087}" type="presParOf" srcId="{5F650FE8-31C2-4C58-9115-98AEF59A4378}" destId="{4FBA38B0-15D5-4F7B-AF0B-9DEAF4D00C86}" srcOrd="1" destOrd="0" presId="urn:microsoft.com/office/officeart/2005/8/layout/orgChart1"/>
    <dgm:cxn modelId="{2C6BD15A-BF07-504F-A194-E7B23BC76145}" type="presParOf" srcId="{AEFFBCD6-AD21-4753-B4B8-46AC1772145A}" destId="{6A56D8C0-2EDC-45DF-B020-741F11F84B7E}" srcOrd="1" destOrd="0" presId="urn:microsoft.com/office/officeart/2005/8/layout/orgChart1"/>
    <dgm:cxn modelId="{E20B83A8-68A5-D249-9B7C-5162682B8636}" type="presParOf" srcId="{6A56D8C0-2EDC-45DF-B020-741F11F84B7E}" destId="{E8AAC10C-1C4E-4BC4-A000-D63B55396186}" srcOrd="0" destOrd="0" presId="urn:microsoft.com/office/officeart/2005/8/layout/orgChart1"/>
    <dgm:cxn modelId="{7559B93C-67C1-A64B-9D4C-28D42CF111CD}" type="presParOf" srcId="{6A56D8C0-2EDC-45DF-B020-741F11F84B7E}" destId="{B5D3E3B8-8992-412D-B107-13127C5AFFEB}" srcOrd="1" destOrd="0" presId="urn:microsoft.com/office/officeart/2005/8/layout/orgChart1"/>
    <dgm:cxn modelId="{639FC85A-15D8-2947-BD97-1BE1D22C388A}" type="presParOf" srcId="{B5D3E3B8-8992-412D-B107-13127C5AFFEB}" destId="{53E028A8-A432-4727-9D47-F88444B7F060}" srcOrd="0" destOrd="0" presId="urn:microsoft.com/office/officeart/2005/8/layout/orgChart1"/>
    <dgm:cxn modelId="{87E51D0B-FDF0-A245-80A1-8E0C093FA2B8}" type="presParOf" srcId="{53E028A8-A432-4727-9D47-F88444B7F060}" destId="{8BE22D98-0A0E-49A1-82ED-775A4CA15804}" srcOrd="0" destOrd="0" presId="urn:microsoft.com/office/officeart/2005/8/layout/orgChart1"/>
    <dgm:cxn modelId="{B42E1C72-B55A-FF49-96E0-EE1CB0FE64B0}" type="presParOf" srcId="{53E028A8-A432-4727-9D47-F88444B7F060}" destId="{ED9CA1F2-7C8A-4630-B101-FB1900681B3B}" srcOrd="1" destOrd="0" presId="urn:microsoft.com/office/officeart/2005/8/layout/orgChart1"/>
    <dgm:cxn modelId="{1652D677-DBCA-0147-8EF9-D658A7B7D07E}" type="presParOf" srcId="{B5D3E3B8-8992-412D-B107-13127C5AFFEB}" destId="{A4A9D10C-613C-4784-B748-67846DEE276C}" srcOrd="1" destOrd="0" presId="urn:microsoft.com/office/officeart/2005/8/layout/orgChart1"/>
    <dgm:cxn modelId="{18D88F28-D38A-4A43-963D-2517E364903F}" type="presParOf" srcId="{B5D3E3B8-8992-412D-B107-13127C5AFFEB}" destId="{DF498C50-C3CD-4FF7-AEA5-D1549DC090E9}" srcOrd="2" destOrd="0" presId="urn:microsoft.com/office/officeart/2005/8/layout/orgChart1"/>
    <dgm:cxn modelId="{7A6DEF45-8368-9843-9D5C-04B270F9CC6E}" type="presParOf" srcId="{6A56D8C0-2EDC-45DF-B020-741F11F84B7E}" destId="{428A8319-AD59-48CF-92A9-2FB068017BFB}" srcOrd="2" destOrd="0" presId="urn:microsoft.com/office/officeart/2005/8/layout/orgChart1"/>
    <dgm:cxn modelId="{CA213E9A-DC39-CB40-A874-4085C2A7F783}" type="presParOf" srcId="{6A56D8C0-2EDC-45DF-B020-741F11F84B7E}" destId="{96015098-6D84-42B4-9E69-70242C1E870F}" srcOrd="3" destOrd="0" presId="urn:microsoft.com/office/officeart/2005/8/layout/orgChart1"/>
    <dgm:cxn modelId="{71500EFD-96B0-F84B-9646-BBDC75744713}" type="presParOf" srcId="{96015098-6D84-42B4-9E69-70242C1E870F}" destId="{08CF7683-5E1A-4B34-897A-AA27D2E3626C}" srcOrd="0" destOrd="0" presId="urn:microsoft.com/office/officeart/2005/8/layout/orgChart1"/>
    <dgm:cxn modelId="{D7680715-C9E7-1444-AAFD-A6C77F9F308C}" type="presParOf" srcId="{08CF7683-5E1A-4B34-897A-AA27D2E3626C}" destId="{142B49C5-8356-4FDA-AEDF-520C132B3455}" srcOrd="0" destOrd="0" presId="urn:microsoft.com/office/officeart/2005/8/layout/orgChart1"/>
    <dgm:cxn modelId="{E8C1F65C-2561-4E44-A949-18A3BB765E8E}" type="presParOf" srcId="{08CF7683-5E1A-4B34-897A-AA27D2E3626C}" destId="{AB286805-EE4F-488F-806C-83D24C22DBE1}" srcOrd="1" destOrd="0" presId="urn:microsoft.com/office/officeart/2005/8/layout/orgChart1"/>
    <dgm:cxn modelId="{AF95C8F5-AC30-B44C-A201-05B615E5BD2B}" type="presParOf" srcId="{96015098-6D84-42B4-9E69-70242C1E870F}" destId="{6E1DF69C-08D4-4A0C-8284-D1D3495F9742}" srcOrd="1" destOrd="0" presId="urn:microsoft.com/office/officeart/2005/8/layout/orgChart1"/>
    <dgm:cxn modelId="{78924511-016E-A243-8C1C-78FB6B24483D}" type="presParOf" srcId="{96015098-6D84-42B4-9E69-70242C1E870F}" destId="{75178017-C3E2-4603-AB20-46CCAF5DFD61}" srcOrd="2" destOrd="0" presId="urn:microsoft.com/office/officeart/2005/8/layout/orgChart1"/>
    <dgm:cxn modelId="{CFC6EA8F-AB14-574F-B38C-9B2007FF56E9}" type="presParOf" srcId="{6A56D8C0-2EDC-45DF-B020-741F11F84B7E}" destId="{6930626A-AED2-4280-A904-BF4838617C06}" srcOrd="4" destOrd="0" presId="urn:microsoft.com/office/officeart/2005/8/layout/orgChart1"/>
    <dgm:cxn modelId="{AE70C9E3-1A2C-0A43-B6A7-7538ACD39E12}" type="presParOf" srcId="{6A56D8C0-2EDC-45DF-B020-741F11F84B7E}" destId="{456EB1DD-CEB6-46C0-92D8-F270F168EB2A}" srcOrd="5" destOrd="0" presId="urn:microsoft.com/office/officeart/2005/8/layout/orgChart1"/>
    <dgm:cxn modelId="{8BD6D2B5-50EA-D145-A156-7C5D24C888E9}" type="presParOf" srcId="{456EB1DD-CEB6-46C0-92D8-F270F168EB2A}" destId="{7E136CE5-5E6A-45D1-BDB1-AEEEC31935CC}" srcOrd="0" destOrd="0" presId="urn:microsoft.com/office/officeart/2005/8/layout/orgChart1"/>
    <dgm:cxn modelId="{106E88D2-A897-0749-8C42-B8AB4F0B5F1C}" type="presParOf" srcId="{7E136CE5-5E6A-45D1-BDB1-AEEEC31935CC}" destId="{1B6C113E-610D-4E28-85B3-7413E4EA91C7}" srcOrd="0" destOrd="0" presId="urn:microsoft.com/office/officeart/2005/8/layout/orgChart1"/>
    <dgm:cxn modelId="{CD31AE07-4248-4344-BD09-49F77D447E7E}" type="presParOf" srcId="{7E136CE5-5E6A-45D1-BDB1-AEEEC31935CC}" destId="{2642FA52-F6D8-4D13-9FF3-04550C091E9F}" srcOrd="1" destOrd="0" presId="urn:microsoft.com/office/officeart/2005/8/layout/orgChart1"/>
    <dgm:cxn modelId="{3CE2B1CA-7553-FE42-A94F-7EA9C66C2E49}" type="presParOf" srcId="{456EB1DD-CEB6-46C0-92D8-F270F168EB2A}" destId="{EE9A8E09-5B59-479C-867C-B8E88126CCC2}" srcOrd="1" destOrd="0" presId="urn:microsoft.com/office/officeart/2005/8/layout/orgChart1"/>
    <dgm:cxn modelId="{0E4DB4CB-5653-FE47-941B-8D9B3DE00738}" type="presParOf" srcId="{456EB1DD-CEB6-46C0-92D8-F270F168EB2A}" destId="{61900452-4AF0-42F9-B155-DE46BC75DBC9}" srcOrd="2" destOrd="0" presId="urn:microsoft.com/office/officeart/2005/8/layout/orgChart1"/>
    <dgm:cxn modelId="{DB9E753C-DF8C-6C46-9945-F44D2C0A7936}" type="presParOf" srcId="{AEFFBCD6-AD21-4753-B4B8-46AC1772145A}" destId="{A715A872-D51D-4459-B58B-3DB4EC66929C}" srcOrd="2" destOrd="0" presId="urn:microsoft.com/office/officeart/2005/8/layout/orgChart1"/>
  </dgm:cxnLst>
  <dgm:bg>
    <a:solidFill>
      <a:schemeClr val="accent6">
        <a:lumMod val="60000"/>
        <a:lumOff val="40000"/>
      </a:schemeClr>
    </a:solidFill>
  </dgm:bg>
  <dgm:whole>
    <a:ln w="28575">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0626A-AED2-4280-A904-BF4838617C06}">
      <dsp:nvSpPr>
        <dsp:cNvPr id="0" name=""/>
        <dsp:cNvSpPr/>
      </dsp:nvSpPr>
      <dsp:spPr>
        <a:xfrm>
          <a:off x="1091261" y="371431"/>
          <a:ext cx="772364" cy="226118"/>
        </a:xfrm>
        <a:custGeom>
          <a:avLst/>
          <a:gdLst/>
          <a:ahLst/>
          <a:cxnLst/>
          <a:rect l="0" t="0" r="0" b="0"/>
          <a:pathLst>
            <a:path>
              <a:moveTo>
                <a:pt x="0" y="0"/>
              </a:moveTo>
              <a:lnTo>
                <a:pt x="0" y="175765"/>
              </a:lnTo>
              <a:lnTo>
                <a:pt x="772364" y="175765"/>
              </a:lnTo>
              <a:lnTo>
                <a:pt x="772364" y="226118"/>
              </a:lnTo>
            </a:path>
          </a:pathLst>
        </a:custGeom>
        <a:noFill/>
        <a:ln w="25400" cap="flat" cmpd="sng" algn="ctr">
          <a:solidFill>
            <a:srgbClr val="FFFFFF"/>
          </a:solidFill>
          <a:prstDash val="solid"/>
        </a:ln>
        <a:effectLst/>
      </dsp:spPr>
      <dsp:style>
        <a:lnRef idx="2">
          <a:scrgbClr r="0" g="0" b="0"/>
        </a:lnRef>
        <a:fillRef idx="0">
          <a:scrgbClr r="0" g="0" b="0"/>
        </a:fillRef>
        <a:effectRef idx="0">
          <a:scrgbClr r="0" g="0" b="0"/>
        </a:effectRef>
        <a:fontRef idx="minor"/>
      </dsp:style>
    </dsp:sp>
    <dsp:sp modelId="{428A8319-AD59-48CF-92A9-2FB068017BFB}">
      <dsp:nvSpPr>
        <dsp:cNvPr id="0" name=""/>
        <dsp:cNvSpPr/>
      </dsp:nvSpPr>
      <dsp:spPr>
        <a:xfrm>
          <a:off x="1045541" y="371431"/>
          <a:ext cx="91440" cy="226118"/>
        </a:xfrm>
        <a:custGeom>
          <a:avLst/>
          <a:gdLst/>
          <a:ahLst/>
          <a:cxnLst/>
          <a:rect l="0" t="0" r="0" b="0"/>
          <a:pathLst>
            <a:path>
              <a:moveTo>
                <a:pt x="45720" y="0"/>
              </a:moveTo>
              <a:lnTo>
                <a:pt x="45720" y="175765"/>
              </a:lnTo>
              <a:lnTo>
                <a:pt x="56601" y="175765"/>
              </a:lnTo>
              <a:lnTo>
                <a:pt x="56601" y="226118"/>
              </a:lnTo>
            </a:path>
          </a:pathLst>
        </a:custGeom>
        <a:noFill/>
        <a:ln w="25400" cap="flat" cmpd="sng" algn="ctr">
          <a:solidFill>
            <a:srgbClr val="FFFFFF"/>
          </a:solidFill>
          <a:prstDash val="solid"/>
        </a:ln>
        <a:effectLst/>
      </dsp:spPr>
      <dsp:style>
        <a:lnRef idx="2">
          <a:scrgbClr r="0" g="0" b="0"/>
        </a:lnRef>
        <a:fillRef idx="0">
          <a:scrgbClr r="0" g="0" b="0"/>
        </a:fillRef>
        <a:effectRef idx="0">
          <a:scrgbClr r="0" g="0" b="0"/>
        </a:effectRef>
        <a:fontRef idx="minor"/>
      </dsp:style>
    </dsp:sp>
    <dsp:sp modelId="{E8AAC10C-1C4E-4BC4-A000-D63B55396186}">
      <dsp:nvSpPr>
        <dsp:cNvPr id="0" name=""/>
        <dsp:cNvSpPr/>
      </dsp:nvSpPr>
      <dsp:spPr>
        <a:xfrm>
          <a:off x="329778" y="371431"/>
          <a:ext cx="761483" cy="226118"/>
        </a:xfrm>
        <a:custGeom>
          <a:avLst/>
          <a:gdLst/>
          <a:ahLst/>
          <a:cxnLst/>
          <a:rect l="0" t="0" r="0" b="0"/>
          <a:pathLst>
            <a:path>
              <a:moveTo>
                <a:pt x="761483" y="0"/>
              </a:moveTo>
              <a:lnTo>
                <a:pt x="761483" y="175765"/>
              </a:lnTo>
              <a:lnTo>
                <a:pt x="0" y="175765"/>
              </a:lnTo>
              <a:lnTo>
                <a:pt x="0" y="226118"/>
              </a:lnTo>
            </a:path>
          </a:pathLst>
        </a:custGeom>
        <a:noFill/>
        <a:ln w="25400" cap="flat" cmpd="sng" algn="ctr">
          <a:solidFill>
            <a:srgbClr val="FFFFFF"/>
          </a:solidFill>
          <a:prstDash val="solid"/>
        </a:ln>
        <a:effectLst/>
      </dsp:spPr>
      <dsp:style>
        <a:lnRef idx="2">
          <a:scrgbClr r="0" g="0" b="0"/>
        </a:lnRef>
        <a:fillRef idx="0">
          <a:scrgbClr r="0" g="0" b="0"/>
        </a:fillRef>
        <a:effectRef idx="0">
          <a:scrgbClr r="0" g="0" b="0"/>
        </a:effectRef>
        <a:fontRef idx="minor"/>
      </dsp:style>
    </dsp:sp>
    <dsp:sp modelId="{E8E876BA-78D8-4570-8AA1-A766DAFE0A1C}">
      <dsp:nvSpPr>
        <dsp:cNvPr id="0" name=""/>
        <dsp:cNvSpPr/>
      </dsp:nvSpPr>
      <dsp:spPr>
        <a:xfrm>
          <a:off x="664780" y="131652"/>
          <a:ext cx="852961" cy="239779"/>
        </a:xfrm>
        <a:prstGeom prst="rect">
          <a:avLst/>
        </a:prstGeom>
        <a:solidFill>
          <a:srgbClr val="FFFFF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5D5D5D"/>
              </a:solidFill>
              <a:latin typeface="Arial"/>
              <a:cs typeface="Arial"/>
            </a:rPr>
            <a:t>Subaccounts</a:t>
          </a:r>
        </a:p>
      </dsp:txBody>
      <dsp:txXfrm>
        <a:off x="664780" y="131652"/>
        <a:ext cx="852961" cy="239779"/>
      </dsp:txXfrm>
    </dsp:sp>
    <dsp:sp modelId="{8BE22D98-0A0E-49A1-82ED-775A4CA15804}">
      <dsp:nvSpPr>
        <dsp:cNvPr id="0" name=""/>
        <dsp:cNvSpPr/>
      </dsp:nvSpPr>
      <dsp:spPr>
        <a:xfrm>
          <a:off x="1225" y="597550"/>
          <a:ext cx="657105" cy="250614"/>
        </a:xfrm>
        <a:prstGeom prst="rect">
          <a:avLst/>
        </a:prstGeom>
        <a:solidFill>
          <a:srgbClr val="FFFFF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5D5D5D"/>
              </a:solidFill>
              <a:latin typeface="Arial"/>
              <a:cs typeface="Arial"/>
            </a:rPr>
            <a:t>Stocks</a:t>
          </a:r>
        </a:p>
      </dsp:txBody>
      <dsp:txXfrm>
        <a:off x="1225" y="597550"/>
        <a:ext cx="657105" cy="250614"/>
      </dsp:txXfrm>
    </dsp:sp>
    <dsp:sp modelId="{142B49C5-8356-4FDA-AEDF-520C132B3455}">
      <dsp:nvSpPr>
        <dsp:cNvPr id="0" name=""/>
        <dsp:cNvSpPr/>
      </dsp:nvSpPr>
      <dsp:spPr>
        <a:xfrm>
          <a:off x="759037" y="597550"/>
          <a:ext cx="686209" cy="254935"/>
        </a:xfrm>
        <a:prstGeom prst="rect">
          <a:avLst/>
        </a:prstGeom>
        <a:solidFill>
          <a:srgbClr val="FFFFF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5D5D5D"/>
              </a:solidFill>
              <a:latin typeface="Arial"/>
              <a:cs typeface="Arial"/>
            </a:rPr>
            <a:t>Bonds</a:t>
          </a:r>
        </a:p>
      </dsp:txBody>
      <dsp:txXfrm>
        <a:off x="759037" y="597550"/>
        <a:ext cx="686209" cy="254935"/>
      </dsp:txXfrm>
    </dsp:sp>
    <dsp:sp modelId="{1B6C113E-610D-4E28-85B3-7413E4EA91C7}">
      <dsp:nvSpPr>
        <dsp:cNvPr id="0" name=""/>
        <dsp:cNvSpPr/>
      </dsp:nvSpPr>
      <dsp:spPr>
        <a:xfrm>
          <a:off x="1545954" y="597550"/>
          <a:ext cx="635342" cy="250617"/>
        </a:xfrm>
        <a:prstGeom prst="rect">
          <a:avLst/>
        </a:prstGeom>
        <a:solidFill>
          <a:srgbClr val="FFFFF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5D5D5D"/>
              </a:solidFill>
              <a:latin typeface="Arial"/>
              <a:cs typeface="Arial"/>
            </a:rPr>
            <a:t>Blend</a:t>
          </a:r>
        </a:p>
      </dsp:txBody>
      <dsp:txXfrm>
        <a:off x="1545954" y="597550"/>
        <a:ext cx="635342" cy="25061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3638E2D7-5E40-430C-A2CB-D3C1A00E26B6}" type="datetimeFigureOut">
              <a:rPr lang="en-US" smtClean="0"/>
              <a:t>3/4/2020</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D420D6AF-A285-4975-81E0-A37676682683}" type="slidenum">
              <a:rPr lang="en-US" smtClean="0"/>
              <a:t>‹#›</a:t>
            </a:fld>
            <a:endParaRPr lang="en-US"/>
          </a:p>
        </p:txBody>
      </p:sp>
    </p:spTree>
    <p:extLst>
      <p:ext uri="{BB962C8B-B14F-4D97-AF65-F5344CB8AC3E}">
        <p14:creationId xmlns:p14="http://schemas.microsoft.com/office/powerpoint/2010/main" val="15791912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5" tIns="48328" rIns="96655" bIns="48328"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5" tIns="48328" rIns="96655" bIns="4832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4143587" y="9119474"/>
            <a:ext cx="3169921" cy="480060"/>
          </a:xfrm>
          <a:prstGeom prst="rect">
            <a:avLst/>
          </a:prstGeom>
        </p:spPr>
        <p:txBody>
          <a:bodyPr vert="horz" lIns="96655" tIns="48328" rIns="96655" bIns="48328" rtlCol="0" anchor="b"/>
          <a:lstStyle>
            <a:lvl1pPr algn="r">
              <a:defRPr sz="1200"/>
            </a:lvl1pPr>
          </a:lstStyle>
          <a:p>
            <a:fld id="{7DC2D454-BAED-2640-8F5F-C64B04199C0D}" type="slidenum">
              <a:rPr lang="en-US" smtClean="0"/>
              <a:pPr/>
              <a:t>‹#›</a:t>
            </a:fld>
            <a:endParaRPr lang="en-US"/>
          </a:p>
        </p:txBody>
      </p:sp>
      <p:sp>
        <p:nvSpPr>
          <p:cNvPr id="8" name="Rectangle 9"/>
          <p:cNvSpPr>
            <a:spLocks noChangeArrowheads="1"/>
          </p:cNvSpPr>
          <p:nvPr/>
        </p:nvSpPr>
        <p:spPr bwMode="auto">
          <a:xfrm>
            <a:off x="736425" y="9311275"/>
            <a:ext cx="25146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6" tIns="45328" rIns="90656" bIns="45328">
            <a:spAutoFit/>
          </a:bodyPr>
          <a:lstStyle>
            <a:lvl1pPr defTabSz="898525" eaLnBrk="0" hangingPunct="0">
              <a:defRPr sz="2400" b="1">
                <a:solidFill>
                  <a:srgbClr val="000000"/>
                </a:solidFill>
                <a:latin typeface="Arial" charset="0"/>
                <a:cs typeface="Arial" charset="0"/>
              </a:defRPr>
            </a:lvl1pPr>
            <a:lvl2pPr marL="742950" indent="-285750" defTabSz="898525" eaLnBrk="0" hangingPunct="0">
              <a:defRPr sz="2400" b="1">
                <a:solidFill>
                  <a:srgbClr val="000000"/>
                </a:solidFill>
                <a:latin typeface="Arial" charset="0"/>
                <a:cs typeface="Arial" charset="0"/>
              </a:defRPr>
            </a:lvl2pPr>
            <a:lvl3pPr marL="1143000" indent="-228600" defTabSz="898525" eaLnBrk="0" hangingPunct="0">
              <a:defRPr sz="2400" b="1">
                <a:solidFill>
                  <a:srgbClr val="000000"/>
                </a:solidFill>
                <a:latin typeface="Arial" charset="0"/>
                <a:cs typeface="Arial" charset="0"/>
              </a:defRPr>
            </a:lvl3pPr>
            <a:lvl4pPr marL="1600200" indent="-228600" defTabSz="898525" eaLnBrk="0" hangingPunct="0">
              <a:defRPr sz="2400" b="1">
                <a:solidFill>
                  <a:srgbClr val="000000"/>
                </a:solidFill>
                <a:latin typeface="Arial" charset="0"/>
                <a:cs typeface="Arial" charset="0"/>
              </a:defRPr>
            </a:lvl4pPr>
            <a:lvl5pPr marL="2057400" indent="-228600" defTabSz="898525" eaLnBrk="0" hangingPunct="0">
              <a:defRPr sz="2400" b="1">
                <a:solidFill>
                  <a:srgbClr val="000000"/>
                </a:solidFill>
                <a:latin typeface="Arial" charset="0"/>
                <a:cs typeface="Arial" charset="0"/>
              </a:defRPr>
            </a:lvl5pPr>
            <a:lvl6pPr marL="2514600" indent="-228600" defTabSz="898525" eaLnBrk="0" fontAlgn="base" hangingPunct="0">
              <a:spcBef>
                <a:spcPct val="0"/>
              </a:spcBef>
              <a:spcAft>
                <a:spcPct val="0"/>
              </a:spcAft>
              <a:defRPr sz="2400" b="1">
                <a:solidFill>
                  <a:srgbClr val="000000"/>
                </a:solidFill>
                <a:latin typeface="Arial" charset="0"/>
                <a:cs typeface="Arial" charset="0"/>
              </a:defRPr>
            </a:lvl6pPr>
            <a:lvl7pPr marL="2971800" indent="-228600" defTabSz="898525" eaLnBrk="0" fontAlgn="base" hangingPunct="0">
              <a:spcBef>
                <a:spcPct val="0"/>
              </a:spcBef>
              <a:spcAft>
                <a:spcPct val="0"/>
              </a:spcAft>
              <a:defRPr sz="2400" b="1">
                <a:solidFill>
                  <a:srgbClr val="000000"/>
                </a:solidFill>
                <a:latin typeface="Arial" charset="0"/>
                <a:cs typeface="Arial" charset="0"/>
              </a:defRPr>
            </a:lvl7pPr>
            <a:lvl8pPr marL="3429000" indent="-228600" defTabSz="898525" eaLnBrk="0" fontAlgn="base" hangingPunct="0">
              <a:spcBef>
                <a:spcPct val="0"/>
              </a:spcBef>
              <a:spcAft>
                <a:spcPct val="0"/>
              </a:spcAft>
              <a:defRPr sz="2400" b="1">
                <a:solidFill>
                  <a:srgbClr val="000000"/>
                </a:solidFill>
                <a:latin typeface="Arial" charset="0"/>
                <a:cs typeface="Arial" charset="0"/>
              </a:defRPr>
            </a:lvl8pPr>
            <a:lvl9pPr marL="3886200" indent="-228600" defTabSz="898525" eaLnBrk="0" fontAlgn="base" hangingPunct="0">
              <a:spcBef>
                <a:spcPct val="0"/>
              </a:spcBef>
              <a:spcAft>
                <a:spcPct val="0"/>
              </a:spcAft>
              <a:defRPr sz="2400" b="1">
                <a:solidFill>
                  <a:srgbClr val="000000"/>
                </a:solidFill>
                <a:latin typeface="Arial" charset="0"/>
                <a:cs typeface="Arial" charset="0"/>
              </a:defRPr>
            </a:lvl9pPr>
          </a:lstStyle>
          <a:p>
            <a:pPr eaLnBrk="1" hangingPunct="1">
              <a:buClr>
                <a:srgbClr val="000000"/>
              </a:buClr>
              <a:buSzPct val="25000"/>
              <a:buFont typeface="Arial" pitchFamily="34" charset="0"/>
              <a:buNone/>
              <a:defRPr/>
            </a:pPr>
            <a:r>
              <a:rPr lang="en-US" altLang="en-US" sz="700" b="0" dirty="0"/>
              <a:t>© 2017 </a:t>
            </a:r>
            <a:r>
              <a:rPr lang="en-US" altLang="en-US" sz="700" b="0" dirty="0" err="1"/>
              <a:t>Broadridge</a:t>
            </a:r>
            <a:r>
              <a:rPr lang="en-US" altLang="en-US" sz="700" b="0" dirty="0"/>
              <a:t> Investor Communication Solutions, Inc.</a:t>
            </a:r>
          </a:p>
        </p:txBody>
      </p:sp>
    </p:spTree>
    <p:extLst>
      <p:ext uri="{BB962C8B-B14F-4D97-AF65-F5344CB8AC3E}">
        <p14:creationId xmlns:p14="http://schemas.microsoft.com/office/powerpoint/2010/main" val="30839910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a:p>
            <a:endParaRPr lang="en-US" dirty="0"/>
          </a:p>
          <a:p>
            <a:r>
              <a:rPr lang="en-US"/>
              <a:t>[V18N1]</a:t>
            </a:r>
            <a:endParaRPr lang="en-US" dirty="0"/>
          </a:p>
        </p:txBody>
      </p:sp>
      <p:sp>
        <p:nvSpPr>
          <p:cNvPr id="4" name="Slide Number Placeholder 3"/>
          <p:cNvSpPr>
            <a:spLocks noGrp="1"/>
          </p:cNvSpPr>
          <p:nvPr>
            <p:ph type="sldNum" sz="quarter" idx="10"/>
          </p:nvPr>
        </p:nvSpPr>
        <p:spPr/>
        <p:txBody>
          <a:bodyPr/>
          <a:lstStyle/>
          <a:p>
            <a:fld id="{7DC2D454-BAED-2640-8F5F-C64B04199C0D}" type="slidenum">
              <a:rPr lang="en-US" smtClean="0"/>
              <a:pPr/>
              <a:t>1</a:t>
            </a:fld>
            <a:endParaRPr lang="en-US"/>
          </a:p>
        </p:txBody>
      </p:sp>
    </p:spTree>
    <p:extLst>
      <p:ext uri="{BB962C8B-B14F-4D97-AF65-F5344CB8AC3E}">
        <p14:creationId xmlns:p14="http://schemas.microsoft.com/office/powerpoint/2010/main" val="4089326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eaLnBrk="1" hangingPunct="1">
              <a:lnSpc>
                <a:spcPct val="90000"/>
              </a:lnSpc>
            </a:pPr>
            <a:r>
              <a:rPr lang="en-US" dirty="0"/>
              <a:t>With a fixed annuity, you make your premium payments to the annuity issuer.</a:t>
            </a:r>
          </a:p>
          <a:p>
            <a:pPr eaLnBrk="1" hangingPunct="1">
              <a:lnSpc>
                <a:spcPct val="90000"/>
              </a:lnSpc>
            </a:pPr>
            <a:endParaRPr lang="en-US" dirty="0"/>
          </a:p>
          <a:p>
            <a:pPr eaLnBrk="1" hangingPunct="1">
              <a:lnSpc>
                <a:spcPct val="90000"/>
              </a:lnSpc>
            </a:pPr>
            <a:r>
              <a:rPr lang="en-US" dirty="0"/>
              <a:t>The issuer invests your payments in its general account, where the funds are managed by the issuer’s own money managers. Because these funds are part of the issuer’s general assets, they are subject to the claims of its creditors. You should be aware that you’re assuming this risk when buying fixed annuities. As we’ll see, this isn’t the case with variable annuities. </a:t>
            </a:r>
          </a:p>
          <a:p>
            <a:pPr eaLnBrk="1" hangingPunct="1">
              <a:lnSpc>
                <a:spcPct val="90000"/>
              </a:lnSpc>
            </a:pPr>
            <a:endParaRPr lang="en-US" dirty="0"/>
          </a:p>
          <a:p>
            <a:pPr eaLnBrk="1" hangingPunct="1">
              <a:lnSpc>
                <a:spcPct val="90000"/>
              </a:lnSpc>
            </a:pPr>
            <a:r>
              <a:rPr lang="en-US" dirty="0"/>
              <a:t>&lt;CLICK&gt; </a:t>
            </a:r>
          </a:p>
          <a:p>
            <a:pPr eaLnBrk="1" hangingPunct="1">
              <a:lnSpc>
                <a:spcPct val="90000"/>
              </a:lnSpc>
            </a:pPr>
            <a:r>
              <a:rPr lang="en-US" dirty="0"/>
              <a:t>Your investment earns a fixed rate of interest declared by the annuity issuer and the interest rate can vary periodically, but the company</a:t>
            </a:r>
            <a:r>
              <a:rPr lang="en-US" baseline="0" dirty="0"/>
              <a:t> guarantees the return of your principal and a minimum interest rate.</a:t>
            </a:r>
            <a:endParaRPr lang="en-US" dirty="0"/>
          </a:p>
          <a:p>
            <a:pPr eaLnBrk="1" hangingPunct="1">
              <a:lnSpc>
                <a:spcPct val="90000"/>
              </a:lnSpc>
            </a:pPr>
            <a:r>
              <a:rPr lang="en-US" dirty="0"/>
              <a:t> </a:t>
            </a:r>
          </a:p>
          <a:p>
            <a:pPr eaLnBrk="1" hangingPunct="1">
              <a:lnSpc>
                <a:spcPct val="90000"/>
              </a:lnSpc>
            </a:pPr>
            <a:r>
              <a:rPr lang="en-US" dirty="0"/>
              <a:t>Any earnings on the money you invest grow tax deferred. You don’t pay taxes on the earnings until you begin taking money from the annuity, either through withdrawals or by annuitizing. (Withdrawals made prior to age 59½ may be subject to an additional 10% penalty tax.)</a:t>
            </a:r>
          </a:p>
          <a:p>
            <a:pPr eaLnBrk="1" hangingPunct="1">
              <a:lnSpc>
                <a:spcPct val="90000"/>
              </a:lnSpc>
            </a:pPr>
            <a:endParaRPr lang="en-US" dirty="0"/>
          </a:p>
          <a:p>
            <a:pPr eaLnBrk="1" hangingPunct="1">
              <a:lnSpc>
                <a:spcPct val="90000"/>
              </a:lnSpc>
            </a:pPr>
            <a:r>
              <a:rPr lang="en-US" dirty="0"/>
              <a:t>&lt;CLICK&gt;</a:t>
            </a:r>
            <a:r>
              <a:rPr lang="en-US" baseline="0" dirty="0"/>
              <a:t> </a:t>
            </a:r>
          </a:p>
          <a:p>
            <a:pPr eaLnBrk="1" hangingPunct="1">
              <a:lnSpc>
                <a:spcPct val="90000"/>
              </a:lnSpc>
            </a:pPr>
            <a:r>
              <a:rPr lang="en-US" dirty="0"/>
              <a:t>Your annuity contract offers</a:t>
            </a:r>
            <a:r>
              <a:rPr lang="en-US" baseline="0" dirty="0"/>
              <a:t> withdrawal options </a:t>
            </a:r>
            <a:r>
              <a:rPr lang="en-US" dirty="0"/>
              <a:t>to you. Usually, you can take withdrawals</a:t>
            </a:r>
            <a:r>
              <a:rPr lang="en-US" baseline="0" dirty="0"/>
              <a:t> periodically, subject to surrender charges, or you can annuitize the contract in which case you’ll receive the same payments for a specified period of time, or for the rest of your life or for the lives of you and your spouse. </a:t>
            </a:r>
          </a:p>
          <a:p>
            <a:pPr defTabSz="947312" fontAlgn="base">
              <a:lnSpc>
                <a:spcPct val="90000"/>
              </a:lnSpc>
              <a:spcBef>
                <a:spcPct val="30000"/>
              </a:spcBef>
              <a:spcAft>
                <a:spcPct val="0"/>
              </a:spcAft>
              <a:defRPr/>
            </a:pPr>
            <a:endParaRPr lang="en-US" baseline="0" dirty="0"/>
          </a:p>
          <a:p>
            <a:pPr defTabSz="947312" fontAlgn="base">
              <a:lnSpc>
                <a:spcPct val="90000"/>
              </a:lnSpc>
              <a:spcBef>
                <a:spcPct val="30000"/>
              </a:spcBef>
              <a:spcAft>
                <a:spcPct val="0"/>
              </a:spcAft>
              <a:defRPr/>
            </a:pPr>
            <a:r>
              <a:rPr lang="en-US" dirty="0"/>
              <a:t>&lt;CLICK&gt;</a:t>
            </a:r>
            <a:r>
              <a:rPr lang="en-US" baseline="0" dirty="0"/>
              <a:t> </a:t>
            </a:r>
          </a:p>
          <a:p>
            <a:pPr defTabSz="947312" fontAlgn="base">
              <a:lnSpc>
                <a:spcPct val="90000"/>
              </a:lnSpc>
              <a:spcBef>
                <a:spcPct val="30000"/>
              </a:spcBef>
              <a:spcAft>
                <a:spcPct val="0"/>
              </a:spcAft>
              <a:defRPr/>
            </a:pPr>
            <a:r>
              <a:rPr lang="en-US" baseline="0" dirty="0"/>
              <a:t>Most fixed annuities also provide a death benefit at your death depending on the account value and payment options you selected. </a:t>
            </a:r>
            <a:r>
              <a:rPr lang="en-US" dirty="0"/>
              <a:t>  </a:t>
            </a:r>
          </a:p>
          <a:p>
            <a:pPr eaLnBrk="1" hangingPunct="1">
              <a:lnSpc>
                <a:spcPct val="90000"/>
              </a:lnSpc>
            </a:pPr>
            <a:r>
              <a:rPr lang="en-US" dirty="0"/>
              <a:t> </a:t>
            </a:r>
          </a:p>
          <a:p>
            <a:pPr eaLnBrk="1" hangingPunct="1">
              <a:lnSpc>
                <a:spcPct val="90000"/>
              </a:lnSpc>
            </a:pPr>
            <a:r>
              <a:rPr lang="en-US" dirty="0"/>
              <a:t>Now let’s look at what happens when you invest in a variable annuity.</a:t>
            </a:r>
          </a:p>
          <a:p>
            <a:pPr eaLnBrk="1" hangingPunct="1">
              <a:lnSpc>
                <a:spcPct val="90000"/>
              </a:lnSpc>
            </a:pPr>
            <a:endParaRPr lang="en-US" dirty="0"/>
          </a:p>
          <a:p>
            <a:pPr eaLnBrk="1" hangingPunct="1">
              <a:lnSpc>
                <a:spcPct val="90000"/>
              </a:lnSpc>
            </a:pPr>
            <a:r>
              <a:rPr lang="en-US" dirty="0"/>
              <a:t>&lt;CLICK&gt;</a:t>
            </a:r>
          </a:p>
          <a:p>
            <a:endParaRPr lang="en-US" dirty="0"/>
          </a:p>
        </p:txBody>
      </p:sp>
      <p:sp>
        <p:nvSpPr>
          <p:cNvPr id="4" name="Slide Number Placeholder 3"/>
          <p:cNvSpPr>
            <a:spLocks noGrp="1"/>
          </p:cNvSpPr>
          <p:nvPr>
            <p:ph type="sldNum" sz="quarter" idx="10"/>
          </p:nvPr>
        </p:nvSpPr>
        <p:spPr/>
        <p:txBody>
          <a:bodyPr/>
          <a:lstStyle/>
          <a:p>
            <a:fld id="{65DBE1E9-56C1-49DE-A5B2-7C4460888753}" type="slidenum">
              <a:rPr lang="en-US" smtClean="0"/>
              <a:pPr/>
              <a:t>10</a:t>
            </a:fld>
            <a:endParaRPr lang="en-US"/>
          </a:p>
        </p:txBody>
      </p:sp>
    </p:spTree>
    <p:extLst>
      <p:ext uri="{BB962C8B-B14F-4D97-AF65-F5344CB8AC3E}">
        <p14:creationId xmlns:p14="http://schemas.microsoft.com/office/powerpoint/2010/main" val="105306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eaLnBrk="1" hangingPunct="1"/>
            <a:r>
              <a:rPr lang="en-US" dirty="0"/>
              <a:t>Variable annuities work much like fixed annuities, except you can invest your premium</a:t>
            </a:r>
            <a:r>
              <a:rPr lang="en-US" baseline="0" dirty="0"/>
              <a:t> payments in </a:t>
            </a:r>
            <a:r>
              <a:rPr lang="en-US" dirty="0"/>
              <a:t>a wide variety of investment choices called subaccounts. </a:t>
            </a:r>
          </a:p>
          <a:p>
            <a:pPr eaLnBrk="1" hangingPunct="1"/>
            <a:endParaRPr lang="en-US" dirty="0"/>
          </a:p>
          <a:p>
            <a:pPr defTabSz="947312" fontAlgn="base">
              <a:spcBef>
                <a:spcPct val="30000"/>
              </a:spcBef>
              <a:spcAft>
                <a:spcPct val="0"/>
              </a:spcAft>
              <a:defRPr/>
            </a:pPr>
            <a:r>
              <a:rPr lang="en-US" dirty="0"/>
              <a:t>&lt;CLICK&gt; </a:t>
            </a:r>
          </a:p>
          <a:p>
            <a:pPr defTabSz="947312" fontAlgn="base">
              <a:spcBef>
                <a:spcPct val="30000"/>
              </a:spcBef>
              <a:spcAft>
                <a:spcPct val="0"/>
              </a:spcAft>
              <a:defRPr/>
            </a:pPr>
            <a:r>
              <a:rPr lang="en-US" dirty="0"/>
              <a:t>Generally, you make premium payments</a:t>
            </a:r>
            <a:r>
              <a:rPr lang="en-US" baseline="0" dirty="0"/>
              <a:t> to the insurance company. </a:t>
            </a:r>
          </a:p>
          <a:p>
            <a:pPr defTabSz="947312" fontAlgn="base">
              <a:spcBef>
                <a:spcPct val="30000"/>
              </a:spcBef>
              <a:spcAft>
                <a:spcPct val="0"/>
              </a:spcAft>
              <a:defRPr/>
            </a:pPr>
            <a:endParaRPr lang="en-US" baseline="0" dirty="0"/>
          </a:p>
          <a:p>
            <a:pPr defTabSz="947312" fontAlgn="base">
              <a:spcBef>
                <a:spcPct val="30000"/>
              </a:spcBef>
              <a:spcAft>
                <a:spcPct val="0"/>
              </a:spcAft>
              <a:defRPr/>
            </a:pPr>
            <a:r>
              <a:rPr lang="en-US" baseline="0" dirty="0"/>
              <a:t>&lt;CLICK&gt; </a:t>
            </a:r>
          </a:p>
          <a:p>
            <a:pPr defTabSz="947312" fontAlgn="base">
              <a:spcBef>
                <a:spcPct val="30000"/>
              </a:spcBef>
              <a:spcAft>
                <a:spcPct val="0"/>
              </a:spcAft>
              <a:defRPr/>
            </a:pPr>
            <a:r>
              <a:rPr lang="en-US" baseline="0" dirty="0"/>
              <a:t>You then </a:t>
            </a:r>
            <a:r>
              <a:rPr lang="en-US" dirty="0"/>
              <a:t>can allocate your premiums to subaccounts specializing in different investment options, such as government securities, corporate bonds, or common stocks, depending on what the annuity</a:t>
            </a:r>
            <a:r>
              <a:rPr lang="en-US" baseline="0" dirty="0"/>
              <a:t> issuer</a:t>
            </a:r>
            <a:r>
              <a:rPr lang="en-US" dirty="0"/>
              <a:t> offers. These subaccounts are generally not accessible to the issuer’s creditors. You can also transfer funds among subaccounts without incurring commission charges or triggering a taxable event. However, with the exception of a subaccount in which the issuer guarantees a minimum rate of interest, variable annuities don’t offer any guarantees on the performance of their subaccounts. It’s possible that the subaccounts will perform poorly, and you may lose money, including principal. You should only consider purchasing a variable annuity if you’re willing to assume the risk inherent in investing. As with a fixed annuity, earnings grow tax deferred. </a:t>
            </a:r>
          </a:p>
          <a:p>
            <a:pPr defTabSz="947312" fontAlgn="base">
              <a:spcBef>
                <a:spcPct val="30000"/>
              </a:spcBef>
              <a:spcAft>
                <a:spcPct val="0"/>
              </a:spcAft>
              <a:defRPr/>
            </a:pPr>
            <a:endParaRPr lang="en-US" dirty="0"/>
          </a:p>
          <a:p>
            <a:pPr defTabSz="947312" fontAlgn="base">
              <a:spcBef>
                <a:spcPct val="30000"/>
              </a:spcBef>
              <a:spcAft>
                <a:spcPct val="0"/>
              </a:spcAft>
              <a:defRPr/>
            </a:pPr>
            <a:r>
              <a:rPr lang="en-US" dirty="0"/>
              <a:t>&lt;CLICK&gt;</a:t>
            </a:r>
          </a:p>
          <a:p>
            <a:pPr defTabSz="947312" fontAlgn="base">
              <a:spcBef>
                <a:spcPct val="30000"/>
              </a:spcBef>
              <a:spcAft>
                <a:spcPct val="0"/>
              </a:spcAft>
              <a:defRPr/>
            </a:pPr>
            <a:r>
              <a:rPr lang="en-US" baseline="0" dirty="0"/>
              <a:t>Variable annuities offer a variety of withdrawal options including periodic distributions, subject to applicable surrender charges (w</a:t>
            </a:r>
            <a:r>
              <a:rPr lang="en-US" dirty="0"/>
              <a:t>ithdrawals made prior to age 59½ may be subject to an additional 10% penalty tax). Like</a:t>
            </a:r>
            <a:r>
              <a:rPr lang="en-US" baseline="0" dirty="0"/>
              <a:t> fixed annuities, you can choose to receive fixed payments for a fixed period of time or for the rest of your life or for your life and that of your spouse. However, unlike fixed annuities, y</a:t>
            </a:r>
            <a:r>
              <a:rPr lang="en-US" dirty="0"/>
              <a:t>ou can elect</a:t>
            </a:r>
            <a:r>
              <a:rPr lang="en-US" baseline="0" dirty="0"/>
              <a:t> to have your variable annuity payments tied to the performance of your subaccounts in which case the amount of each payment may fluctuate based on subaccount performance. </a:t>
            </a:r>
            <a:endParaRPr lang="en-US" dirty="0"/>
          </a:p>
          <a:p>
            <a:pPr defTabSz="947312" fontAlgn="base">
              <a:spcBef>
                <a:spcPct val="30000"/>
              </a:spcBef>
              <a:spcAft>
                <a:spcPct val="0"/>
              </a:spcAft>
              <a:defRPr/>
            </a:pPr>
            <a:endParaRPr lang="en-US" dirty="0"/>
          </a:p>
          <a:p>
            <a:pPr eaLnBrk="1" hangingPunct="1"/>
            <a:r>
              <a:rPr lang="en-US" dirty="0"/>
              <a:t>&lt;CLICK&gt; </a:t>
            </a:r>
          </a:p>
          <a:p>
            <a:pPr eaLnBrk="1" hangingPunct="1"/>
            <a:r>
              <a:rPr lang="en-US" dirty="0"/>
              <a:t>Variable annuities</a:t>
            </a:r>
            <a:r>
              <a:rPr lang="en-US" baseline="0" dirty="0"/>
              <a:t> usually</a:t>
            </a:r>
            <a:r>
              <a:rPr lang="en-US" dirty="0"/>
              <a:t> offer a minimum guaranteed death benefit</a:t>
            </a:r>
            <a:r>
              <a:rPr lang="en-US" baseline="0" dirty="0"/>
              <a:t> equal to your premium payments less any withdrawals you might have taken. This death benefit ensures that your beneficiary will receive at least the return of your investment in the annuity, even if poor subaccount performance caused your annuity to lose principal.</a:t>
            </a:r>
            <a:endParaRPr lang="en-US" dirty="0"/>
          </a:p>
          <a:p>
            <a:pPr eaLnBrk="1" hangingPunct="1"/>
            <a:endParaRPr lang="en-US" dirty="0"/>
          </a:p>
          <a:p>
            <a:pPr eaLnBrk="1" hangingPunct="1"/>
            <a:r>
              <a:rPr lang="en-US" dirty="0"/>
              <a:t>Let’s look</a:t>
            </a:r>
            <a:r>
              <a:rPr lang="en-US" baseline="0" dirty="0"/>
              <a:t> at</a:t>
            </a:r>
            <a:r>
              <a:rPr lang="en-US" dirty="0"/>
              <a:t> annuity</a:t>
            </a:r>
            <a:r>
              <a:rPr lang="en-US" baseline="0" dirty="0"/>
              <a:t> death benefits a little closer. </a:t>
            </a:r>
          </a:p>
          <a:p>
            <a:pPr eaLnBrk="1" hangingPunct="1"/>
            <a:endParaRPr lang="en-US" baseline="0" dirty="0"/>
          </a:p>
          <a:p>
            <a:pPr eaLnBrk="1" hangingPunct="1"/>
            <a:r>
              <a:rPr lang="en-US" baseline="0" dirty="0"/>
              <a:t>&lt;CLICK&gt;</a:t>
            </a:r>
            <a:endParaRPr lang="en-US" dirty="0"/>
          </a:p>
          <a:p>
            <a:pPr eaLnBrk="1" hangingPunct="1"/>
            <a:endParaRPr lang="en-US" dirty="0"/>
          </a:p>
          <a:p>
            <a:endParaRPr lang="en-US" dirty="0"/>
          </a:p>
        </p:txBody>
      </p:sp>
      <p:sp>
        <p:nvSpPr>
          <p:cNvPr id="4" name="Slide Number Placeholder 3"/>
          <p:cNvSpPr>
            <a:spLocks noGrp="1"/>
          </p:cNvSpPr>
          <p:nvPr>
            <p:ph type="sldNum" sz="quarter" idx="10"/>
          </p:nvPr>
        </p:nvSpPr>
        <p:spPr/>
        <p:txBody>
          <a:bodyPr/>
          <a:lstStyle/>
          <a:p>
            <a:pPr>
              <a:defRPr/>
            </a:pPr>
            <a:fld id="{9165D9AE-6EF1-4C3A-85D0-A52FB0753D9C}" type="slidenum">
              <a:rPr lang="en-US" smtClean="0"/>
              <a:pPr>
                <a:defRPr/>
              </a:pPr>
              <a:t>11</a:t>
            </a:fld>
            <a:endParaRPr lang="en-US"/>
          </a:p>
        </p:txBody>
      </p:sp>
    </p:spTree>
    <p:extLst>
      <p:ext uri="{BB962C8B-B14F-4D97-AF65-F5344CB8AC3E}">
        <p14:creationId xmlns:p14="http://schemas.microsoft.com/office/powerpoint/2010/main" val="621349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5322CADC-8D0C-4835-8D9A-A1C6188D2FB4}" type="slidenum">
              <a:rPr lang="en-US" smtClean="0"/>
              <a:pPr/>
              <a:t>12</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dirty="0"/>
              <a:t>Annuities are considered a form of insurance. It’s not surprising, then, that both fixed and variable annuities can provide a guaranteed death benefit when you die. </a:t>
            </a:r>
          </a:p>
          <a:p>
            <a:pPr eaLnBrk="1" hangingPunct="1"/>
            <a:endParaRPr lang="en-US" dirty="0"/>
          </a:p>
          <a:p>
            <a:pPr eaLnBrk="1" hangingPunct="1"/>
            <a:r>
              <a:rPr lang="en-US" dirty="0"/>
              <a:t>&lt;CLICK&gt;</a:t>
            </a:r>
          </a:p>
          <a:p>
            <a:pPr eaLnBrk="1" hangingPunct="1"/>
            <a:r>
              <a:rPr lang="en-US" dirty="0"/>
              <a:t>If you die before the annuity is annuitized, your named beneficiary will generally receive at least 100% of the premiums that you’ve paid, less any withdrawals you may have taken. Or, you can structure the contract to pay your beneficiary the cash value of the annuity at the time of your death. Death benefit proceeds are not subject to probate, and so are paid to your beneficiary without delay.</a:t>
            </a:r>
          </a:p>
          <a:p>
            <a:pPr eaLnBrk="1" hangingPunct="1"/>
            <a:endParaRPr lang="en-US" dirty="0"/>
          </a:p>
          <a:p>
            <a:pPr eaLnBrk="1" hangingPunct="1"/>
            <a:r>
              <a:rPr lang="en-US" dirty="0"/>
              <a:t>&lt;CLICK&gt;</a:t>
            </a:r>
          </a:p>
          <a:p>
            <a:pPr eaLnBrk="1" hangingPunct="1"/>
            <a:r>
              <a:rPr lang="en-US" dirty="0"/>
              <a:t>If you die after annuitization has started, both fixed and variable annuities offer several annuitization options that may</a:t>
            </a:r>
            <a:r>
              <a:rPr lang="en-US" baseline="0" dirty="0"/>
              <a:t> be available to</a:t>
            </a:r>
            <a:r>
              <a:rPr lang="en-US" dirty="0"/>
              <a:t> your named beneficiary after your death. We’ll explore these in more detail in a few moments when we look at the different annuitization options available to you.</a:t>
            </a:r>
          </a:p>
          <a:p>
            <a:pPr eaLnBrk="1" hangingPunct="1"/>
            <a:endParaRPr lang="en-US" dirty="0"/>
          </a:p>
          <a:p>
            <a:pPr eaLnBrk="1" hangingPunct="1"/>
            <a:r>
              <a:rPr lang="en-US" dirty="0"/>
              <a:t>Let’s look now at the fees and expenses associated with annuities.</a:t>
            </a:r>
          </a:p>
          <a:p>
            <a:pPr eaLnBrk="1" hangingPunct="1"/>
            <a:endParaRPr lang="en-US" dirty="0"/>
          </a:p>
          <a:p>
            <a:pPr eaLnBrk="1" hangingPunct="1"/>
            <a:r>
              <a:rPr lang="en-US" dirty="0"/>
              <a:t>&lt;CLICK&gt;</a:t>
            </a:r>
          </a:p>
        </p:txBody>
      </p:sp>
    </p:spTree>
    <p:extLst>
      <p:ext uri="{BB962C8B-B14F-4D97-AF65-F5344CB8AC3E}">
        <p14:creationId xmlns:p14="http://schemas.microsoft.com/office/powerpoint/2010/main" val="2841077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8FEEFC35-3AEB-45D7-86E6-0EFBEEDAE1AD}" type="slidenum">
              <a:rPr lang="en-US" smtClean="0"/>
              <a:pPr/>
              <a:t>13</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dirty="0"/>
              <a:t>Some fixed annuities may charge an annual contract fee. </a:t>
            </a:r>
          </a:p>
          <a:p>
            <a:pPr eaLnBrk="1" hangingPunct="1"/>
            <a:endParaRPr lang="en-US" dirty="0"/>
          </a:p>
          <a:p>
            <a:pPr eaLnBrk="1" hangingPunct="1"/>
            <a:r>
              <a:rPr lang="en-US" dirty="0"/>
              <a:t>&lt;CLICK&gt;</a:t>
            </a:r>
          </a:p>
          <a:p>
            <a:pPr eaLnBrk="1" hangingPunct="1"/>
            <a:r>
              <a:rPr lang="en-US" dirty="0"/>
              <a:t>In addition to an annual contract fee, variable annuities generally assess a mortality and expense risk charge that compensates the issuer for some of the guarantees (such as the guaranteed death benefit) and sales charges associated with your annuity. And variable annuity subaccount costs can include investment fees and operational expenses.</a:t>
            </a:r>
          </a:p>
          <a:p>
            <a:pPr eaLnBrk="1" hangingPunct="1"/>
            <a:endParaRPr lang="en-US" dirty="0"/>
          </a:p>
          <a:p>
            <a:pPr eaLnBrk="1" hangingPunct="1"/>
            <a:r>
              <a:rPr lang="en-US" dirty="0"/>
              <a:t>&lt;CLICK&gt;</a:t>
            </a:r>
          </a:p>
          <a:p>
            <a:pPr eaLnBrk="1" hangingPunct="1"/>
            <a:r>
              <a:rPr lang="en-US" dirty="0"/>
              <a:t>And both fixed and variable annuities may charge surrender fees if you withdraw some or all of your investment in the early years of the contract, usually in the first 5 to 10 years. </a:t>
            </a:r>
          </a:p>
          <a:p>
            <a:pPr eaLnBrk="1" hangingPunct="1"/>
            <a:endParaRPr lang="en-US" dirty="0"/>
          </a:p>
          <a:p>
            <a:pPr eaLnBrk="1" hangingPunct="1"/>
            <a:r>
              <a:rPr lang="en-US" dirty="0"/>
              <a:t>Now let’s see what happens when you withdraw money from an annuity.</a:t>
            </a:r>
          </a:p>
          <a:p>
            <a:pPr eaLnBrk="1" hangingPunct="1"/>
            <a:endParaRPr lang="en-US" dirty="0"/>
          </a:p>
          <a:p>
            <a:pPr eaLnBrk="1" hangingPunct="1"/>
            <a:r>
              <a:rPr lang="en-US" dirty="0"/>
              <a:t>&lt;CLICK&gt;</a:t>
            </a:r>
          </a:p>
          <a:p>
            <a:pPr eaLnBrk="1" hangingPunct="1"/>
            <a:endParaRPr lang="en-US" dirty="0"/>
          </a:p>
        </p:txBody>
      </p:sp>
    </p:spTree>
    <p:extLst>
      <p:ext uri="{BB962C8B-B14F-4D97-AF65-F5344CB8AC3E}">
        <p14:creationId xmlns:p14="http://schemas.microsoft.com/office/powerpoint/2010/main" val="487523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F39574D-2D6B-4438-ADD5-C413FA29DDD3}" type="slidenum">
              <a:rPr lang="en-US" smtClean="0"/>
              <a:pPr/>
              <a:t>14</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normAutofit lnSpcReduction="10000"/>
          </a:bodyPr>
          <a:lstStyle/>
          <a:p>
            <a:pPr eaLnBrk="1" hangingPunct="1">
              <a:lnSpc>
                <a:spcPct val="90000"/>
              </a:lnSpc>
            </a:pPr>
            <a:r>
              <a:rPr lang="en-US" dirty="0"/>
              <a:t>Generally, you can take disbursements from an annuity in one of two ways:</a:t>
            </a:r>
          </a:p>
          <a:p>
            <a:pPr eaLnBrk="1" hangingPunct="1">
              <a:lnSpc>
                <a:spcPct val="90000"/>
              </a:lnSpc>
            </a:pPr>
            <a:r>
              <a:rPr lang="en-US" dirty="0"/>
              <a:t>You may withdraw money at your own discretion, although there are tax penalties for doing so before you reach age 59½, which we’ll discuss later. These withdrawals can be taken at either regular or irregular intervals, and may be of either fixed or varying amounts. Also, withdrawals may be subject to surrender charges during the early</a:t>
            </a:r>
            <a:r>
              <a:rPr lang="en-US" baseline="0" dirty="0"/>
              <a:t> years of the annuity, although most deferred annuities allow for a certain amount that can be withdrawn each year without incurring surrender charges. Check with the particular annuity contract or prospectus for details.</a:t>
            </a:r>
            <a:endParaRPr lang="en-US" dirty="0"/>
          </a:p>
          <a:p>
            <a:pPr eaLnBrk="1" hangingPunct="1">
              <a:lnSpc>
                <a:spcPct val="90000"/>
              </a:lnSpc>
            </a:pPr>
            <a:endParaRPr lang="en-US" dirty="0"/>
          </a:p>
          <a:p>
            <a:pPr eaLnBrk="1" hangingPunct="1">
              <a:lnSpc>
                <a:spcPct val="90000"/>
              </a:lnSpc>
            </a:pPr>
            <a:r>
              <a:rPr lang="en-US" dirty="0"/>
              <a:t>If you own a fixed annuity, withdrawals come from the issuer’s general account. If you own a variable annuity, you can choose the subaccounts from which you make withdrawals.</a:t>
            </a:r>
          </a:p>
          <a:p>
            <a:pPr eaLnBrk="1" hangingPunct="1">
              <a:lnSpc>
                <a:spcPct val="90000"/>
              </a:lnSpc>
            </a:pPr>
            <a:endParaRPr lang="en-US" dirty="0"/>
          </a:p>
          <a:p>
            <a:pPr eaLnBrk="1" hangingPunct="1">
              <a:lnSpc>
                <a:spcPct val="90000"/>
              </a:lnSpc>
            </a:pPr>
            <a:r>
              <a:rPr lang="en-US" dirty="0"/>
              <a:t>&lt;CLICK&gt;</a:t>
            </a:r>
          </a:p>
          <a:p>
            <a:pPr eaLnBrk="1" hangingPunct="1">
              <a:lnSpc>
                <a:spcPct val="90000"/>
              </a:lnSpc>
            </a:pPr>
            <a:r>
              <a:rPr lang="en-US" dirty="0"/>
              <a:t>You can also elect at some point to annuitize the annuity, which is the term used when you convert the annuity to periodic income payments. Depending on the annuity, you can elect to receive a fixed or a variable amount for each payment, which you can receive monthly, quarterly, semiannually, or annually. You can elect to receive payments for a fixed time period, for your lifetime, or for your lifetime and the lifetime of another person.</a:t>
            </a:r>
          </a:p>
          <a:p>
            <a:pPr eaLnBrk="1" hangingPunct="1">
              <a:lnSpc>
                <a:spcPct val="90000"/>
              </a:lnSpc>
            </a:pPr>
            <a:endParaRPr lang="en-US" dirty="0"/>
          </a:p>
          <a:p>
            <a:pPr eaLnBrk="1" hangingPunct="1">
              <a:lnSpc>
                <a:spcPct val="90000"/>
              </a:lnSpc>
            </a:pPr>
            <a:r>
              <a:rPr lang="en-US" dirty="0"/>
              <a:t>&lt;CLICK&gt;</a:t>
            </a:r>
          </a:p>
          <a:p>
            <a:pPr eaLnBrk="1" hangingPunct="1">
              <a:lnSpc>
                <a:spcPct val="90000"/>
              </a:lnSpc>
            </a:pPr>
            <a:r>
              <a:rPr lang="en-US" dirty="0"/>
              <a:t>Unlike 401(k)s and traditional IRAs, annuities are not subject to minimum distribution requirements after age 70½. Unless your annuity contract stipulates otherwise, you can let your earnings accumulate tax deferred for as long as you wish.</a:t>
            </a:r>
          </a:p>
          <a:p>
            <a:pPr eaLnBrk="1" hangingPunct="1">
              <a:lnSpc>
                <a:spcPct val="90000"/>
              </a:lnSpc>
            </a:pPr>
            <a:endParaRPr lang="en-US" dirty="0"/>
          </a:p>
          <a:p>
            <a:pPr eaLnBrk="1" hangingPunct="1">
              <a:lnSpc>
                <a:spcPct val="90000"/>
              </a:lnSpc>
            </a:pPr>
            <a:r>
              <a:rPr lang="en-US" dirty="0"/>
              <a:t>Now let’s look more closely at what happens if you elect to annuitize.</a:t>
            </a:r>
          </a:p>
          <a:p>
            <a:pPr eaLnBrk="1" hangingPunct="1">
              <a:lnSpc>
                <a:spcPct val="90000"/>
              </a:lnSpc>
            </a:pPr>
            <a:endParaRPr lang="en-US" dirty="0"/>
          </a:p>
          <a:p>
            <a:pPr eaLnBrk="1" hangingPunct="1">
              <a:lnSpc>
                <a:spcPct val="90000"/>
              </a:lnSpc>
            </a:pPr>
            <a:r>
              <a:rPr lang="en-US" dirty="0"/>
              <a:t>&lt;CLICK&gt;</a:t>
            </a:r>
          </a:p>
        </p:txBody>
      </p:sp>
    </p:spTree>
    <p:extLst>
      <p:ext uri="{BB962C8B-B14F-4D97-AF65-F5344CB8AC3E}">
        <p14:creationId xmlns:p14="http://schemas.microsoft.com/office/powerpoint/2010/main" val="1372585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3763EC05-2A55-42A8-9132-6E831CE612D9}" type="slidenum">
              <a:rPr lang="en-US" smtClean="0"/>
              <a:pPr/>
              <a:t>15</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dirty="0"/>
              <a:t>Generally, annuitizing converts your annuity into a stream of payments. </a:t>
            </a:r>
          </a:p>
          <a:p>
            <a:pPr eaLnBrk="1" hangingPunct="1"/>
            <a:r>
              <a:rPr lang="en-US" dirty="0"/>
              <a:t>With a fixed annuity, the current value of your annuity is converted into a stream of guaranteed payments. You’ll receive periodic fixed payments on a schedule of your choosing. </a:t>
            </a:r>
          </a:p>
          <a:p>
            <a:pPr eaLnBrk="1" hangingPunct="1"/>
            <a:endParaRPr lang="en-US" dirty="0"/>
          </a:p>
          <a:p>
            <a:pPr eaLnBrk="1" hangingPunct="1"/>
            <a:r>
              <a:rPr lang="en-US" dirty="0"/>
              <a:t>&lt;CLICK&gt;</a:t>
            </a:r>
          </a:p>
          <a:p>
            <a:pPr eaLnBrk="1" hangingPunct="1"/>
            <a:r>
              <a:rPr lang="en-US" dirty="0"/>
              <a:t>With a variable annuity, you can convert the current value of your account into a stream of guaranteed fixed payments, just as you can with a fixed annuity. As an alternative, you can either choose to receive variable payments, where the amount you receive will depend solely on the performance of the subaccounts underlying your annuity, or you may choose a combination payment consisting of a fixed portion and a variable portion.</a:t>
            </a:r>
          </a:p>
          <a:p>
            <a:pPr eaLnBrk="1" hangingPunct="1"/>
            <a:endParaRPr lang="en-US" dirty="0"/>
          </a:p>
          <a:p>
            <a:pPr eaLnBrk="1" hangingPunct="1"/>
            <a:r>
              <a:rPr lang="en-US" dirty="0"/>
              <a:t>&lt;CLICK&gt;</a:t>
            </a:r>
          </a:p>
          <a:p>
            <a:pPr eaLnBrk="1" hangingPunct="1"/>
            <a:r>
              <a:rPr lang="en-US" dirty="0"/>
              <a:t>Once you annuitize, you usually can’t change your mind--you’re no longer allowed to invest further in the annuity, make any other withdrawals, or select a different payout option, although there are some exceptions to the general rule.</a:t>
            </a:r>
          </a:p>
          <a:p>
            <a:pPr eaLnBrk="1" hangingPunct="1"/>
            <a:endParaRPr lang="en-US" dirty="0"/>
          </a:p>
          <a:p>
            <a:pPr eaLnBrk="1" hangingPunct="1"/>
            <a:r>
              <a:rPr lang="en-US" dirty="0"/>
              <a:t>Let’s look at some of the factors affecting your annuitization payments.</a:t>
            </a:r>
          </a:p>
          <a:p>
            <a:pPr eaLnBrk="1" hangingPunct="1"/>
            <a:endParaRPr lang="en-US" dirty="0"/>
          </a:p>
          <a:p>
            <a:pPr eaLnBrk="1" hangingPunct="1"/>
            <a:r>
              <a:rPr lang="en-US" dirty="0"/>
              <a:t>&lt;CLICK&gt;</a:t>
            </a:r>
          </a:p>
          <a:p>
            <a:pPr eaLnBrk="1" hangingPunct="1"/>
            <a:r>
              <a:rPr lang="en-US" dirty="0"/>
              <a:t> </a:t>
            </a:r>
          </a:p>
        </p:txBody>
      </p:sp>
    </p:spTree>
    <p:extLst>
      <p:ext uri="{BB962C8B-B14F-4D97-AF65-F5344CB8AC3E}">
        <p14:creationId xmlns:p14="http://schemas.microsoft.com/office/powerpoint/2010/main" val="2085032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7DAB9213-8D42-42A8-8554-460B8A52DC2B}" type="slidenum">
              <a:rPr lang="en-US" smtClean="0"/>
              <a:pPr/>
              <a:t>16</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normAutofit/>
          </a:bodyPr>
          <a:lstStyle/>
          <a:p>
            <a:pPr eaLnBrk="1" hangingPunct="1">
              <a:lnSpc>
                <a:spcPct val="90000"/>
              </a:lnSpc>
            </a:pPr>
            <a:r>
              <a:rPr lang="en-US" dirty="0"/>
              <a:t>If you own a fixed annuity (or if you choose to convert a variable annuity to a stream of guaranteed fixed payments), the cash value of your account at the time you annuitize will affect the amount of your payments. The larger the cash value of your annuity, the larger your payments will be, all other factors being equal. </a:t>
            </a:r>
          </a:p>
          <a:p>
            <a:pPr eaLnBrk="1" hangingPunct="1">
              <a:lnSpc>
                <a:spcPct val="90000"/>
              </a:lnSpc>
            </a:pPr>
            <a:endParaRPr lang="en-US" dirty="0"/>
          </a:p>
          <a:p>
            <a:pPr eaLnBrk="1" hangingPunct="1">
              <a:lnSpc>
                <a:spcPct val="90000"/>
              </a:lnSpc>
            </a:pPr>
            <a:r>
              <a:rPr lang="en-US" dirty="0"/>
              <a:t>&lt;CLICK&gt;</a:t>
            </a:r>
          </a:p>
          <a:p>
            <a:pPr eaLnBrk="1" hangingPunct="1">
              <a:lnSpc>
                <a:spcPct val="90000"/>
              </a:lnSpc>
            </a:pPr>
            <a:r>
              <a:rPr lang="en-US" dirty="0"/>
              <a:t>If you own a variable annuity and choose any payout option other than a stream of guaranteed fixed payments, the amount of your payments will be determined by the performance of the subaccounts underlying the annuity. </a:t>
            </a:r>
          </a:p>
          <a:p>
            <a:pPr eaLnBrk="1" hangingPunct="1">
              <a:lnSpc>
                <a:spcPct val="90000"/>
              </a:lnSpc>
            </a:pPr>
            <a:endParaRPr lang="en-US" dirty="0"/>
          </a:p>
          <a:p>
            <a:pPr eaLnBrk="1" hangingPunct="1">
              <a:lnSpc>
                <a:spcPct val="90000"/>
              </a:lnSpc>
            </a:pPr>
            <a:r>
              <a:rPr lang="en-US" dirty="0"/>
              <a:t>&lt;CLICK&gt;</a:t>
            </a:r>
          </a:p>
          <a:p>
            <a:pPr eaLnBrk="1" hangingPunct="1">
              <a:lnSpc>
                <a:spcPct val="90000"/>
              </a:lnSpc>
            </a:pPr>
            <a:r>
              <a:rPr lang="en-US" dirty="0"/>
              <a:t>You may remember that the annuitant provides the “measuring life” used</a:t>
            </a:r>
            <a:r>
              <a:rPr lang="en-US" baseline="0" dirty="0"/>
              <a:t> to</a:t>
            </a:r>
            <a:r>
              <a:rPr lang="en-US" dirty="0"/>
              <a:t> determine your payment amounts. Among other things,</a:t>
            </a:r>
            <a:r>
              <a:rPr lang="en-US" baseline="0" dirty="0"/>
              <a:t> </a:t>
            </a:r>
            <a:r>
              <a:rPr lang="en-US" dirty="0"/>
              <a:t>gender differences (women generally live longer than men) and individual life expectancies are taken into account to arrive</a:t>
            </a:r>
            <a:r>
              <a:rPr lang="en-US" baseline="0" dirty="0"/>
              <a:t> at a payment amount</a:t>
            </a:r>
            <a:r>
              <a:rPr lang="en-US" dirty="0"/>
              <a:t>. All other factors remaining constant, the younger the annuitant, the smaller the annuity payments. </a:t>
            </a:r>
          </a:p>
          <a:p>
            <a:pPr eaLnBrk="1" hangingPunct="1">
              <a:lnSpc>
                <a:spcPct val="90000"/>
              </a:lnSpc>
            </a:pPr>
            <a:endParaRPr lang="en-US" dirty="0"/>
          </a:p>
          <a:p>
            <a:pPr eaLnBrk="1" hangingPunct="1">
              <a:lnSpc>
                <a:spcPct val="90000"/>
              </a:lnSpc>
            </a:pPr>
            <a:r>
              <a:rPr lang="en-US" dirty="0"/>
              <a:t>&lt;CLICK&gt;</a:t>
            </a:r>
          </a:p>
          <a:p>
            <a:pPr eaLnBrk="1" hangingPunct="1">
              <a:lnSpc>
                <a:spcPct val="90000"/>
              </a:lnSpc>
            </a:pPr>
            <a:r>
              <a:rPr lang="en-US" dirty="0"/>
              <a:t>The payout option you choose will also affect the amount of your annuitization payments. Generally, all other factors being equal, the longer the payout option will provide payments, the smaller each payment will be. </a:t>
            </a:r>
          </a:p>
          <a:p>
            <a:pPr eaLnBrk="1" hangingPunct="1">
              <a:lnSpc>
                <a:spcPct val="90000"/>
              </a:lnSpc>
            </a:pPr>
            <a:endParaRPr lang="en-US" dirty="0"/>
          </a:p>
          <a:p>
            <a:pPr eaLnBrk="1" hangingPunct="1">
              <a:lnSpc>
                <a:spcPct val="90000"/>
              </a:lnSpc>
            </a:pPr>
            <a:r>
              <a:rPr lang="en-US" dirty="0"/>
              <a:t>Let’s take a look now at some of the payout options that may be available to you.</a:t>
            </a:r>
          </a:p>
          <a:p>
            <a:pPr eaLnBrk="1" hangingPunct="1">
              <a:lnSpc>
                <a:spcPct val="90000"/>
              </a:lnSpc>
            </a:pPr>
            <a:endParaRPr lang="en-US" dirty="0"/>
          </a:p>
          <a:p>
            <a:pPr eaLnBrk="1" hangingPunct="1">
              <a:lnSpc>
                <a:spcPct val="90000"/>
              </a:lnSpc>
            </a:pPr>
            <a:r>
              <a:rPr lang="en-US" dirty="0"/>
              <a:t>&lt;CLICK&gt;</a:t>
            </a:r>
          </a:p>
        </p:txBody>
      </p:sp>
    </p:spTree>
    <p:extLst>
      <p:ext uri="{BB962C8B-B14F-4D97-AF65-F5344CB8AC3E}">
        <p14:creationId xmlns:p14="http://schemas.microsoft.com/office/powerpoint/2010/main" val="1791792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7F066261-C750-4E76-BC56-3C3A5D4128FB}" type="slidenum">
              <a:rPr lang="en-US" smtClean="0"/>
              <a:pPr/>
              <a:t>17</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normAutofit/>
          </a:bodyPr>
          <a:lstStyle/>
          <a:p>
            <a:pPr eaLnBrk="1" hangingPunct="1">
              <a:lnSpc>
                <a:spcPct val="80000"/>
              </a:lnSpc>
            </a:pPr>
            <a:r>
              <a:rPr lang="en-US" sz="900" dirty="0"/>
              <a:t>You may be offered a variety of payout options if you annuitize. When you select a payout option, you should bear in mind that your choice is often irreversible, unless your contract provides otherwise, so think carefully about the option that works best for you.</a:t>
            </a:r>
          </a:p>
          <a:p>
            <a:pPr eaLnBrk="1" hangingPunct="1">
              <a:lnSpc>
                <a:spcPct val="80000"/>
              </a:lnSpc>
            </a:pPr>
            <a:endParaRPr lang="en-US" sz="900" dirty="0"/>
          </a:p>
          <a:p>
            <a:pPr eaLnBrk="1" hangingPunct="1">
              <a:lnSpc>
                <a:spcPct val="80000"/>
              </a:lnSpc>
            </a:pPr>
            <a:r>
              <a:rPr lang="en-US" sz="900" dirty="0"/>
              <a:t>You can elect to receive payments for your lifetime. With this option, payments end at your death. There generally is nothing paid to your beneficiary.</a:t>
            </a:r>
          </a:p>
          <a:p>
            <a:pPr eaLnBrk="1" hangingPunct="1">
              <a:lnSpc>
                <a:spcPct val="80000"/>
              </a:lnSpc>
            </a:pPr>
            <a:endParaRPr lang="en-US" sz="900" dirty="0"/>
          </a:p>
          <a:p>
            <a:pPr defTabSz="947312" fontAlgn="base">
              <a:lnSpc>
                <a:spcPct val="80000"/>
              </a:lnSpc>
              <a:spcBef>
                <a:spcPct val="30000"/>
              </a:spcBef>
              <a:spcAft>
                <a:spcPct val="0"/>
              </a:spcAft>
              <a:defRPr/>
            </a:pPr>
            <a:r>
              <a:rPr lang="en-US" sz="900" dirty="0"/>
              <a:t>&lt;CLICK&gt; </a:t>
            </a:r>
          </a:p>
          <a:p>
            <a:pPr defTabSz="947312" fontAlgn="base">
              <a:lnSpc>
                <a:spcPct val="80000"/>
              </a:lnSpc>
              <a:spcBef>
                <a:spcPct val="30000"/>
              </a:spcBef>
              <a:spcAft>
                <a:spcPct val="0"/>
              </a:spcAft>
              <a:defRPr/>
            </a:pPr>
            <a:r>
              <a:rPr lang="en-US" sz="900" dirty="0"/>
              <a:t>Or, you can choose to receive payments for a specified period of time. If you die before the end of the period, your named beneficiary will receive the remaining payments. If you outlive the specified period, however, neither you nor your beneficiary will receive any payments once the period has ended.</a:t>
            </a:r>
          </a:p>
          <a:p>
            <a:pPr defTabSz="947312" fontAlgn="base">
              <a:lnSpc>
                <a:spcPct val="80000"/>
              </a:lnSpc>
              <a:spcBef>
                <a:spcPct val="30000"/>
              </a:spcBef>
              <a:spcAft>
                <a:spcPct val="0"/>
              </a:spcAft>
              <a:defRPr/>
            </a:pPr>
            <a:endParaRPr lang="en-US" sz="900" dirty="0"/>
          </a:p>
          <a:p>
            <a:pPr defTabSz="947312" fontAlgn="base">
              <a:lnSpc>
                <a:spcPct val="80000"/>
              </a:lnSpc>
              <a:spcBef>
                <a:spcPct val="30000"/>
              </a:spcBef>
              <a:spcAft>
                <a:spcPct val="0"/>
              </a:spcAft>
              <a:defRPr/>
            </a:pPr>
            <a:r>
              <a:rPr lang="en-US" sz="900" dirty="0"/>
              <a:t>&lt;CLICK&gt;</a:t>
            </a:r>
          </a:p>
          <a:p>
            <a:pPr defTabSz="947312" fontAlgn="base">
              <a:lnSpc>
                <a:spcPct val="80000"/>
              </a:lnSpc>
              <a:spcBef>
                <a:spcPct val="30000"/>
              </a:spcBef>
              <a:spcAft>
                <a:spcPct val="0"/>
              </a:spcAft>
              <a:defRPr/>
            </a:pPr>
            <a:r>
              <a:rPr lang="en-US" sz="900" dirty="0"/>
              <a:t>You can combine the first two options and have payments made for the rest of your life, or a guaranteed period of time, whichever is longer. With this option, if you die before the time period has elapsed, your beneficiary will receive the remaining payments.</a:t>
            </a:r>
          </a:p>
          <a:p>
            <a:pPr eaLnBrk="1" hangingPunct="1">
              <a:lnSpc>
                <a:spcPct val="80000"/>
              </a:lnSpc>
            </a:pPr>
            <a:endParaRPr lang="en-US" sz="900" dirty="0"/>
          </a:p>
          <a:p>
            <a:pPr eaLnBrk="1" hangingPunct="1">
              <a:lnSpc>
                <a:spcPct val="80000"/>
              </a:lnSpc>
            </a:pPr>
            <a:r>
              <a:rPr lang="en-US" sz="900" dirty="0"/>
              <a:t>&lt;CLICK&gt;</a:t>
            </a:r>
          </a:p>
          <a:p>
            <a:pPr eaLnBrk="1" hangingPunct="1">
              <a:lnSpc>
                <a:spcPct val="80000"/>
              </a:lnSpc>
            </a:pPr>
            <a:r>
              <a:rPr lang="en-US" sz="900" dirty="0"/>
              <a:t>The refund life option provides you with payments for life, but if you die before you’ve received the total balance of the annuity, the remaining balance will be paid to your named beneficiary, either in a lump sum or in installments.</a:t>
            </a:r>
          </a:p>
          <a:p>
            <a:pPr eaLnBrk="1" hangingPunct="1">
              <a:lnSpc>
                <a:spcPct val="80000"/>
              </a:lnSpc>
            </a:pPr>
            <a:endParaRPr lang="en-US" sz="900" dirty="0"/>
          </a:p>
          <a:p>
            <a:pPr eaLnBrk="1" hangingPunct="1">
              <a:lnSpc>
                <a:spcPct val="80000"/>
              </a:lnSpc>
            </a:pPr>
            <a:r>
              <a:rPr lang="en-US" sz="900" dirty="0"/>
              <a:t>&lt;CLICK&gt;</a:t>
            </a:r>
          </a:p>
          <a:p>
            <a:pPr eaLnBrk="1" hangingPunct="1">
              <a:lnSpc>
                <a:spcPct val="80000"/>
              </a:lnSpc>
            </a:pPr>
            <a:r>
              <a:rPr lang="en-US" sz="900" dirty="0"/>
              <a:t>The joint and survivor life option provides two persons--first one and then the second--with income. When the first person dies, the second person continues to receive the payments (or some portion of them) for life, or for a specified time period.  </a:t>
            </a:r>
          </a:p>
          <a:p>
            <a:pPr eaLnBrk="1" hangingPunct="1">
              <a:lnSpc>
                <a:spcPct val="80000"/>
              </a:lnSpc>
            </a:pPr>
            <a:endParaRPr lang="en-US" sz="900" dirty="0"/>
          </a:p>
          <a:p>
            <a:pPr eaLnBrk="1" hangingPunct="1">
              <a:lnSpc>
                <a:spcPct val="80000"/>
              </a:lnSpc>
            </a:pPr>
            <a:r>
              <a:rPr lang="en-US" sz="900" dirty="0"/>
              <a:t>&lt;CLICK&gt;</a:t>
            </a:r>
          </a:p>
          <a:p>
            <a:pPr eaLnBrk="1" hangingPunct="1">
              <a:lnSpc>
                <a:spcPct val="80000"/>
              </a:lnSpc>
            </a:pPr>
            <a:r>
              <a:rPr lang="en-US" sz="900" dirty="0"/>
              <a:t>It’s important to remember that, while both fixed and variable annuities offer guaranteed fixed payment options, variable annuities also offer payouts that will fluctuate with the performance of your underlying subaccount investments. Should your selections perform well, your payments may increase. However, if your investments perform poorly, this may be reflected in smaller payments, and you could lose money.</a:t>
            </a:r>
          </a:p>
          <a:p>
            <a:pPr eaLnBrk="1" hangingPunct="1">
              <a:lnSpc>
                <a:spcPct val="80000"/>
              </a:lnSpc>
            </a:pPr>
            <a:endParaRPr lang="en-US" sz="900" dirty="0"/>
          </a:p>
          <a:p>
            <a:pPr eaLnBrk="1" hangingPunct="1">
              <a:lnSpc>
                <a:spcPct val="80000"/>
              </a:lnSpc>
            </a:pPr>
            <a:r>
              <a:rPr lang="en-US" sz="900" dirty="0"/>
              <a:t>Now, let’s look at how withdrawals and annuitization payments are taxed.</a:t>
            </a:r>
          </a:p>
          <a:p>
            <a:pPr eaLnBrk="1" hangingPunct="1">
              <a:lnSpc>
                <a:spcPct val="80000"/>
              </a:lnSpc>
            </a:pPr>
            <a:endParaRPr lang="en-US" sz="900" dirty="0"/>
          </a:p>
          <a:p>
            <a:pPr eaLnBrk="1" hangingPunct="1">
              <a:lnSpc>
                <a:spcPct val="80000"/>
              </a:lnSpc>
            </a:pPr>
            <a:r>
              <a:rPr lang="en-US" sz="900" dirty="0"/>
              <a:t>&lt;CLICK&gt;</a:t>
            </a:r>
          </a:p>
        </p:txBody>
      </p:sp>
    </p:spTree>
    <p:extLst>
      <p:ext uri="{BB962C8B-B14F-4D97-AF65-F5344CB8AC3E}">
        <p14:creationId xmlns:p14="http://schemas.microsoft.com/office/powerpoint/2010/main" val="3484586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1E358495-B252-4E7D-BF24-A579E33E30BD}" type="slidenum">
              <a:rPr lang="en-US" smtClean="0"/>
              <a:pPr/>
              <a:t>18</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normAutofit/>
          </a:bodyPr>
          <a:lstStyle/>
          <a:p>
            <a:pPr eaLnBrk="1" hangingPunct="1"/>
            <a:r>
              <a:rPr lang="en-US" dirty="0"/>
              <a:t>The federal income tax consequences are essentially the same for fixed and variable annuity withdrawals. The portion of any withdrawal or payout that’s considered earnings will be taxed as ordinary income. </a:t>
            </a:r>
          </a:p>
          <a:p>
            <a:pPr eaLnBrk="1" hangingPunct="1"/>
            <a:endParaRPr lang="en-US" dirty="0"/>
          </a:p>
          <a:p>
            <a:pPr eaLnBrk="1" hangingPunct="1"/>
            <a:r>
              <a:rPr lang="en-US" dirty="0"/>
              <a:t>&lt;CLICK&gt;</a:t>
            </a:r>
          </a:p>
          <a:p>
            <a:pPr eaLnBrk="1" hangingPunct="1"/>
            <a:r>
              <a:rPr lang="en-US" dirty="0"/>
              <a:t>Generally, withdrawals are considered to be coming from the earnings portion of the annuity first, then from the principal. If you annuitize, however, each payment is considered to be partially a return of your principal investment and partially a distribution of earnings on that investment.</a:t>
            </a:r>
          </a:p>
          <a:p>
            <a:pPr eaLnBrk="1" hangingPunct="1"/>
            <a:r>
              <a:rPr lang="en-US" dirty="0"/>
              <a:t> </a:t>
            </a:r>
          </a:p>
          <a:p>
            <a:pPr eaLnBrk="1" hangingPunct="1"/>
            <a:r>
              <a:rPr lang="en-US" dirty="0"/>
              <a:t>&lt;CLICK&gt;</a:t>
            </a:r>
          </a:p>
          <a:p>
            <a:pPr eaLnBrk="1" hangingPunct="1"/>
            <a:r>
              <a:rPr lang="en-US" dirty="0"/>
              <a:t>With a few exceptions, in addition to the ordinary income tax on the earnings portion of a withdrawal, a 10% premature distribution tax will be imposed on earnings you take from your annuity prior to the date you reach 59½ years of age. </a:t>
            </a:r>
          </a:p>
          <a:p>
            <a:pPr eaLnBrk="1" hangingPunct="1"/>
            <a:r>
              <a:rPr lang="en-US" dirty="0"/>
              <a:t>Gifting an annuity may also have tax consequences for the annuity owner, and, generally speaking, the value of an annuity contract is includable in a deceased owner’s gross estate. Your state may also impose taxes on annuities. Because taxation of annuities can be complicated, you should consult your advisor with any tax questions you may have.</a:t>
            </a:r>
          </a:p>
          <a:p>
            <a:pPr eaLnBrk="1" hangingPunct="1"/>
            <a:endParaRPr lang="en-US" dirty="0"/>
          </a:p>
          <a:p>
            <a:pPr eaLnBrk="1" hangingPunct="1"/>
            <a:r>
              <a:rPr lang="en-US" dirty="0"/>
              <a:t>Now, let’s look</a:t>
            </a:r>
            <a:r>
              <a:rPr lang="en-US" baseline="0" dirty="0"/>
              <a:t> at some options that can be added to certain annuities.</a:t>
            </a:r>
          </a:p>
          <a:p>
            <a:pPr eaLnBrk="1" hangingPunct="1"/>
            <a:endParaRPr lang="en-US" baseline="0" dirty="0"/>
          </a:p>
          <a:p>
            <a:pPr defTabSz="947312" fontAlgn="base">
              <a:spcBef>
                <a:spcPct val="30000"/>
              </a:spcBef>
              <a:spcAft>
                <a:spcPct val="0"/>
              </a:spcAft>
              <a:defRPr/>
            </a:pPr>
            <a:r>
              <a:rPr lang="en-US" dirty="0"/>
              <a:t>&lt;CLICK&gt;</a:t>
            </a:r>
          </a:p>
          <a:p>
            <a:pPr eaLnBrk="1" hangingPunct="1"/>
            <a:endParaRPr lang="en-US" dirty="0"/>
          </a:p>
        </p:txBody>
      </p:sp>
    </p:spTree>
    <p:extLst>
      <p:ext uri="{BB962C8B-B14F-4D97-AF65-F5344CB8AC3E}">
        <p14:creationId xmlns:p14="http://schemas.microsoft.com/office/powerpoint/2010/main" val="1083787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Aside from the common features of each type of annuity we’ve discussed thus far, annuity issuers frequently offer additional options in the form of riders. Most riders are available at a cost--from as little as .1% to 1% or more of the annuity’s value each year. Riders and their availability differ from one issuer to the next, and depend on the type of annuity purchased.</a:t>
            </a:r>
          </a:p>
          <a:p>
            <a:endParaRPr lang="en-US" dirty="0"/>
          </a:p>
          <a:p>
            <a:r>
              <a:rPr lang="en-US" dirty="0"/>
              <a:t>&lt;CLICK&gt;</a:t>
            </a:r>
          </a:p>
          <a:p>
            <a:r>
              <a:rPr lang="en-US" dirty="0"/>
              <a:t>Common fixed annuity riders waive some or all applicable surrender charges allowing more access to your annuity’s cash value for such needs as long-term care, disability,</a:t>
            </a:r>
            <a:r>
              <a:rPr lang="en-US" baseline="0" dirty="0"/>
              <a:t> </a:t>
            </a:r>
            <a:r>
              <a:rPr lang="en-US" dirty="0"/>
              <a:t>unemployment, or if you suffer from a terminal or life threatening illness.  </a:t>
            </a:r>
          </a:p>
          <a:p>
            <a:endParaRPr lang="en-US" dirty="0"/>
          </a:p>
          <a:p>
            <a:r>
              <a:rPr lang="en-US" dirty="0"/>
              <a:t>&lt;CLICK&gt;</a:t>
            </a:r>
          </a:p>
          <a:p>
            <a:r>
              <a:rPr lang="en-US" dirty="0"/>
              <a:t>Common variable annuity riders offer guarantees not provided by the basic policy. These guarantees include restoration of your premium if the annuity falls below that amount due to poor investment performance. You may be able to access this amount either through periodic withdrawals (the guaranteed withdrawal benefit rider) or in a lump sum after a stated number of years (the guaranteed accumulation benefit rider), or you can receive a guaranteed income for a fixed period of time or for your life without annuitization (guaranteed lifetime withdrawal benefit).</a:t>
            </a:r>
          </a:p>
          <a:p>
            <a:endParaRPr lang="en-US" dirty="0"/>
          </a:p>
          <a:p>
            <a:r>
              <a:rPr lang="en-US" dirty="0"/>
              <a:t>&lt;CLICK&gt;</a:t>
            </a:r>
          </a:p>
          <a:p>
            <a:r>
              <a:rPr lang="en-US" dirty="0"/>
              <a:t>Immediate annuity riders offer features including access to the balance of the immediate annuity in a lump sum (commuted payout rider), increasing payments each year to offset the effects of inflation (cost-of-living rider), or the assurance that if you don’t live long enough to collect payments at least equal to your premium, then the balance will be paid to your beneficiary in either a lump sum (cash refund rider) or in a series of payments (installment refund rider). </a:t>
            </a:r>
          </a:p>
          <a:p>
            <a:endParaRPr lang="en-US" dirty="0"/>
          </a:p>
          <a:p>
            <a:r>
              <a:rPr lang="en-US" dirty="0"/>
              <a:t>Now to wrap things up.</a:t>
            </a:r>
          </a:p>
          <a:p>
            <a:endParaRPr lang="en-US" dirty="0"/>
          </a:p>
          <a:p>
            <a:pPr defTabSz="947312" eaLnBrk="0" fontAlgn="base" hangingPunct="0">
              <a:spcBef>
                <a:spcPct val="30000"/>
              </a:spcBef>
              <a:spcAft>
                <a:spcPct val="0"/>
              </a:spcAft>
              <a:defRPr/>
            </a:pPr>
            <a:r>
              <a:rPr lang="en-US" dirty="0"/>
              <a:t>&lt;CLICK&gt;</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9165D9AE-6EF1-4C3A-85D0-A52FB0753D9C}" type="slidenum">
              <a:rPr lang="en-US" smtClean="0"/>
              <a:pPr>
                <a:defRPr/>
              </a:pPr>
              <a:t>19</a:t>
            </a:fld>
            <a:endParaRPr lang="en-US"/>
          </a:p>
        </p:txBody>
      </p:sp>
    </p:spTree>
    <p:extLst>
      <p:ext uri="{BB962C8B-B14F-4D97-AF65-F5344CB8AC3E}">
        <p14:creationId xmlns:p14="http://schemas.microsoft.com/office/powerpoint/2010/main" val="905114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650369A7-2B4D-43B6-84C8-71ED28C57084}" type="slidenum">
              <a:rPr lang="en-US" smtClean="0"/>
              <a:pPr/>
              <a:t>2</a:t>
            </a:fld>
            <a:endParaRPr lang="en-US"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r>
              <a:rPr lang="en-US" dirty="0"/>
              <a:t>What is an annuity? An annuity is an insurance-based contract between you, the owner, and the contract issuer. </a:t>
            </a:r>
          </a:p>
          <a:p>
            <a:pPr eaLnBrk="1" hangingPunct="1"/>
            <a:r>
              <a:rPr lang="en-US" dirty="0"/>
              <a:t>This is basically how annuities work: You pay after-tax dollars to the issuer, the issuer invests the money for you, and any earnings accumulate tax deferred. At some point, the issuer pays out the principal and earnings to you or to your beneficiaries. Earnings are taxed as ordinary income when they’re distributed. Why consider buying</a:t>
            </a:r>
            <a:r>
              <a:rPr lang="en-US" baseline="0" dirty="0"/>
              <a:t> an annuity?</a:t>
            </a:r>
          </a:p>
          <a:p>
            <a:pPr eaLnBrk="1" hangingPunct="1"/>
            <a:endParaRPr lang="en-US" baseline="0" dirty="0"/>
          </a:p>
          <a:p>
            <a:pPr eaLnBrk="1" hangingPunct="1"/>
            <a:r>
              <a:rPr lang="en-US" baseline="0" dirty="0"/>
              <a:t>&lt;CLICK&gt;</a:t>
            </a:r>
            <a:endParaRPr lang="en-US" dirty="0"/>
          </a:p>
        </p:txBody>
      </p:sp>
    </p:spTree>
    <p:extLst>
      <p:ext uri="{BB962C8B-B14F-4D97-AF65-F5344CB8AC3E}">
        <p14:creationId xmlns:p14="http://schemas.microsoft.com/office/powerpoint/2010/main" val="4076182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B2FE2276-D707-4578-82F0-3434A8546701}" type="slidenum">
              <a:rPr lang="en-US" smtClean="0"/>
              <a:pPr/>
              <a:t>20</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a:t>&lt;CLICK&gt;</a:t>
            </a:r>
          </a:p>
        </p:txBody>
      </p:sp>
    </p:spTree>
    <p:extLst>
      <p:ext uri="{BB962C8B-B14F-4D97-AF65-F5344CB8AC3E}">
        <p14:creationId xmlns:p14="http://schemas.microsoft.com/office/powerpoint/2010/main" val="278755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8C553D9-E20F-425A-AC60-9C21DEB91CC7}" type="slidenum">
              <a:rPr lang="en-US"/>
              <a:pPr/>
              <a:t>21</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pPr eaLnBrk="1" hangingPunct="1"/>
            <a:r>
              <a:rPr lang="en-US" sz="1200" kern="1200" dirty="0">
                <a:solidFill>
                  <a:schemeClr val="tx1"/>
                </a:solidFill>
                <a:effectLst/>
                <a:latin typeface="+mn-lt"/>
                <a:ea typeface="+mn-ea"/>
                <a:cs typeface="+mn-cs"/>
              </a:rPr>
              <a:t>Small steps can enhance your financial life one day at a time. </a:t>
            </a:r>
            <a:r>
              <a:rPr lang="en-US" sz="1200" kern="1200">
                <a:solidFill>
                  <a:schemeClr val="tx1"/>
                </a:solidFill>
                <a:effectLst/>
                <a:latin typeface="+mn-lt"/>
                <a:ea typeface="+mn-ea"/>
                <a:cs typeface="+mn-cs"/>
              </a:rPr>
              <a:t>Questions are always welcome.</a:t>
            </a:r>
            <a:endParaRPr lang="en-US"/>
          </a:p>
          <a:p>
            <a:endParaRPr lang="en-US" dirty="0"/>
          </a:p>
        </p:txBody>
      </p:sp>
    </p:spTree>
    <p:extLst>
      <p:ext uri="{BB962C8B-B14F-4D97-AF65-F5344CB8AC3E}">
        <p14:creationId xmlns:p14="http://schemas.microsoft.com/office/powerpoint/2010/main" val="239272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21BEF3F6-091E-4AED-BAD1-B410A9759AD5}" type="slidenum">
              <a:rPr lang="en-US" smtClean="0"/>
              <a:pPr/>
              <a:t>3</a:t>
            </a:fld>
            <a:endParaRPr lang="en-US" dirty="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lnSpc>
                <a:spcPct val="90000"/>
              </a:lnSpc>
            </a:pPr>
            <a:r>
              <a:rPr lang="en-US" dirty="0"/>
              <a:t>The primary features of annuities are tax-deferred growth for savings and a steady stream of income that can last for the rest of your life. These characteristics allow annuities to be used for many purposes. </a:t>
            </a:r>
          </a:p>
          <a:p>
            <a:pPr eaLnBrk="1" hangingPunct="1">
              <a:lnSpc>
                <a:spcPct val="90000"/>
              </a:lnSpc>
            </a:pPr>
            <a:endParaRPr lang="en-US" dirty="0"/>
          </a:p>
          <a:p>
            <a:pPr eaLnBrk="1" hangingPunct="1"/>
            <a:r>
              <a:rPr lang="en-US" baseline="0" dirty="0"/>
              <a:t>&lt;CLICK&gt;</a:t>
            </a:r>
            <a:endParaRPr lang="en-US" dirty="0"/>
          </a:p>
          <a:p>
            <a:pPr eaLnBrk="1" hangingPunct="1">
              <a:lnSpc>
                <a:spcPct val="90000"/>
              </a:lnSpc>
            </a:pPr>
            <a:r>
              <a:rPr lang="en-US" dirty="0"/>
              <a:t>For example, annuities can be used to invest for a specific purpose or long-term goal such as saving for retirement, providing a legacy for your heirs, or making a charitable gift. </a:t>
            </a:r>
          </a:p>
          <a:p>
            <a:pPr eaLnBrk="1" hangingPunct="1">
              <a:lnSpc>
                <a:spcPct val="90000"/>
              </a:lnSpc>
            </a:pPr>
            <a:endParaRPr lang="en-US" dirty="0"/>
          </a:p>
          <a:p>
            <a:pPr eaLnBrk="1" hangingPunct="1"/>
            <a:r>
              <a:rPr lang="en-US" baseline="0" dirty="0"/>
              <a:t>&lt;CLICK&gt;</a:t>
            </a:r>
            <a:endParaRPr lang="en-US" dirty="0"/>
          </a:p>
          <a:p>
            <a:pPr eaLnBrk="1" hangingPunct="1">
              <a:lnSpc>
                <a:spcPct val="90000"/>
              </a:lnSpc>
            </a:pPr>
            <a:r>
              <a:rPr lang="en-US" dirty="0"/>
              <a:t>The income provided by annuities can be used to supplement retirement income from sources such as Social Security, pension plans, or other employer-sponsored retirement plans like 401(k)s. </a:t>
            </a:r>
          </a:p>
          <a:p>
            <a:pPr eaLnBrk="1" hangingPunct="1">
              <a:lnSpc>
                <a:spcPct val="90000"/>
              </a:lnSpc>
            </a:pPr>
            <a:endParaRPr lang="en-US" dirty="0"/>
          </a:p>
          <a:p>
            <a:pPr eaLnBrk="1" hangingPunct="1"/>
            <a:r>
              <a:rPr lang="en-US" baseline="0" dirty="0"/>
              <a:t>&lt;CLICK&gt;</a:t>
            </a:r>
            <a:endParaRPr lang="en-US" dirty="0"/>
          </a:p>
          <a:p>
            <a:pPr eaLnBrk="1" hangingPunct="1">
              <a:lnSpc>
                <a:spcPct val="90000"/>
              </a:lnSpc>
            </a:pPr>
            <a:r>
              <a:rPr lang="en-US" dirty="0"/>
              <a:t>The</a:t>
            </a:r>
            <a:r>
              <a:rPr lang="en-US" baseline="0" dirty="0"/>
              <a:t> income and savings provided by an annuity</a:t>
            </a:r>
            <a:r>
              <a:rPr lang="en-US" dirty="0"/>
              <a:t> may help you remain financially independent, so that you won’t be</a:t>
            </a:r>
            <a:r>
              <a:rPr lang="en-US" baseline="0" dirty="0"/>
              <a:t> dependent upon</a:t>
            </a:r>
            <a:r>
              <a:rPr lang="en-US" dirty="0"/>
              <a:t> your children for financial</a:t>
            </a:r>
            <a:r>
              <a:rPr lang="en-US" baseline="0" dirty="0"/>
              <a:t> help or </a:t>
            </a:r>
            <a:r>
              <a:rPr lang="en-US" baseline="0" dirty="0" err="1"/>
              <a:t>caregiving</a:t>
            </a:r>
            <a:r>
              <a:rPr lang="en-US" dirty="0"/>
              <a:t>. For example, you can use the annuity income to pay for your own long-term care expenses, rather than rely on your children for care. </a:t>
            </a:r>
          </a:p>
          <a:p>
            <a:pPr eaLnBrk="1" hangingPunct="1">
              <a:lnSpc>
                <a:spcPct val="90000"/>
              </a:lnSpc>
            </a:pPr>
            <a:endParaRPr lang="en-US" dirty="0"/>
          </a:p>
          <a:p>
            <a:pPr eaLnBrk="1" hangingPunct="1">
              <a:lnSpc>
                <a:spcPct val="90000"/>
              </a:lnSpc>
            </a:pPr>
            <a:r>
              <a:rPr lang="en-US" dirty="0"/>
              <a:t>But one of the primary benefits of an</a:t>
            </a:r>
            <a:r>
              <a:rPr lang="en-US" baseline="0" dirty="0"/>
              <a:t> annuity is its tax-deferred growth.</a:t>
            </a:r>
          </a:p>
          <a:p>
            <a:pPr eaLnBrk="1" hangingPunct="1">
              <a:lnSpc>
                <a:spcPct val="90000"/>
              </a:lnSpc>
            </a:pPr>
            <a:endParaRPr lang="en-US" baseline="0" dirty="0"/>
          </a:p>
          <a:p>
            <a:pPr eaLnBrk="1" hangingPunct="1"/>
            <a:r>
              <a:rPr lang="en-US" baseline="0" dirty="0"/>
              <a:t>&lt;CLICK&gt;</a:t>
            </a:r>
            <a:endParaRPr lang="en-US" dirty="0"/>
          </a:p>
        </p:txBody>
      </p:sp>
    </p:spTree>
    <p:extLst>
      <p:ext uri="{BB962C8B-B14F-4D97-AF65-F5344CB8AC3E}">
        <p14:creationId xmlns:p14="http://schemas.microsoft.com/office/powerpoint/2010/main" val="213625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BF1EE745-BA48-40DA-B146-87F95EA32F92}" type="slidenum">
              <a:rPr lang="en-US" smtClean="0"/>
              <a:pPr/>
              <a:t>4</a:t>
            </a:fld>
            <a:endParaRPr lang="en-US" dirty="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normAutofit lnSpcReduction="10000"/>
          </a:bodyPr>
          <a:lstStyle/>
          <a:p>
            <a:pPr eaLnBrk="1" hangingPunct="1"/>
            <a:r>
              <a:rPr lang="en-US" dirty="0"/>
              <a:t>Here’s an illustration of the advantage of tax-deferred earnings growth over earnings growth that’s taxed every year. Let’s assume you make a lump-sum investment of $10,000 that will compound annually at the end of the year, and you’re in the 28% income tax bracket. Let’s also assume all investments earn 7% each year in income.</a:t>
            </a:r>
          </a:p>
          <a:p>
            <a:pPr eaLnBrk="1" hangingPunct="1"/>
            <a:endParaRPr lang="en-US" dirty="0"/>
          </a:p>
          <a:p>
            <a:pPr eaLnBrk="1" hangingPunct="1"/>
            <a:r>
              <a:rPr lang="en-US" baseline="0" dirty="0"/>
              <a:t>&lt;CLICK&gt;</a:t>
            </a:r>
            <a:endParaRPr lang="en-US" dirty="0"/>
          </a:p>
          <a:p>
            <a:pPr eaLnBrk="1" hangingPunct="1"/>
            <a:r>
              <a:rPr lang="en-US" dirty="0"/>
              <a:t>If you invest that money in an alternative that’s taxed each year, in 30 years you’ll accumulate a total of $43,716.</a:t>
            </a:r>
          </a:p>
          <a:p>
            <a:pPr eaLnBrk="1" hangingPunct="1"/>
            <a:endParaRPr lang="en-US" dirty="0"/>
          </a:p>
          <a:p>
            <a:pPr eaLnBrk="1" hangingPunct="1"/>
            <a:r>
              <a:rPr lang="en-US" baseline="0" dirty="0"/>
              <a:t>&lt;CLICK&gt;</a:t>
            </a:r>
            <a:endParaRPr lang="en-US" dirty="0"/>
          </a:p>
          <a:p>
            <a:pPr eaLnBrk="1" hangingPunct="1"/>
            <a:r>
              <a:rPr lang="en-US" dirty="0"/>
              <a:t>But if you invest that money in a vehicle that allows tax-deferred growth, in 30 years you’ll accumulate $76,123--more than you’d have earned investing the same amount for the same length of time in an alternative that’s taxed annually. Why? Because the money that’s not going to taxes keeps compounding, and as Albert Einstein is reputed to have said, “Compound interest is the greatest mathematical discovery of all time.” </a:t>
            </a:r>
          </a:p>
          <a:p>
            <a:pPr eaLnBrk="1" hangingPunct="1"/>
            <a:endParaRPr lang="en-US" dirty="0"/>
          </a:p>
          <a:p>
            <a:pPr eaLnBrk="1" hangingPunct="1"/>
            <a:r>
              <a:rPr lang="en-US" dirty="0"/>
              <a:t>While the annuity’s earnings accumulate tax-deferred, they are subject to income tax when you withdraw them.   </a:t>
            </a:r>
          </a:p>
          <a:p>
            <a:pPr eaLnBrk="1" hangingPunct="1"/>
            <a:endParaRPr lang="en-US" dirty="0"/>
          </a:p>
          <a:p>
            <a:pPr eaLnBrk="1" hangingPunct="1"/>
            <a:r>
              <a:rPr lang="en-US" dirty="0"/>
              <a:t>Of course, annuities aren’t the only choice that offers tax-deferred growth potential; retirement plans such as 401(k)s and individual retirement arrangements (IRAs and Roth IRAs) do that as well. </a:t>
            </a:r>
          </a:p>
          <a:p>
            <a:pPr eaLnBrk="1" hangingPunct="1"/>
            <a:endParaRPr lang="en-US" baseline="0" dirty="0"/>
          </a:p>
          <a:p>
            <a:pPr eaLnBrk="1" hangingPunct="1"/>
            <a:r>
              <a:rPr lang="en-US" baseline="0" dirty="0"/>
              <a:t>&lt;CLICK&gt;</a:t>
            </a:r>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3292131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947215">
              <a:lnSpc>
                <a:spcPct val="80000"/>
              </a:lnSpc>
              <a:defRPr/>
            </a:pPr>
            <a:r>
              <a:rPr lang="en-US" dirty="0"/>
              <a:t>So how do annuities stack up against 401(k)s, IRAs, and Roth IRAs? </a:t>
            </a:r>
          </a:p>
          <a:p>
            <a:pPr defTabSz="947215">
              <a:lnSpc>
                <a:spcPct val="80000"/>
              </a:lnSpc>
              <a:defRPr/>
            </a:pPr>
            <a:endParaRPr lang="en-US" dirty="0">
              <a:latin typeface="Arial" charset="0"/>
            </a:endParaRPr>
          </a:p>
          <a:p>
            <a:pPr defTabSz="947215">
              <a:lnSpc>
                <a:spcPct val="80000"/>
              </a:lnSpc>
              <a:defRPr/>
            </a:pPr>
            <a:r>
              <a:rPr lang="en-US" dirty="0">
                <a:latin typeface="Arial" charset="0"/>
              </a:rPr>
              <a:t>First, annuities are a financial product sold by or through an insurance company. On the other hand, IRAs and Roth IRAs are personal savings plans, while 401(k)s are savings plans for employees offered by their employers. IRAs, Roth IRAs, and 401(k)s can be funded with a number of different investments, including stocks, bonds, mutual funds, and annuities. But you can also own an annuity separate and apart from your IRA, Roth IRA, or 401(k). </a:t>
            </a:r>
          </a:p>
          <a:p>
            <a:pPr defTabSz="947215">
              <a:lnSpc>
                <a:spcPct val="80000"/>
              </a:lnSpc>
              <a:defRPr/>
            </a:pPr>
            <a:endParaRPr lang="en-US" dirty="0">
              <a:latin typeface="Arial" charset="0"/>
            </a:endParaRPr>
          </a:p>
          <a:p>
            <a:pPr defTabSz="947215">
              <a:lnSpc>
                <a:spcPct val="80000"/>
              </a:lnSpc>
              <a:defRPr/>
            </a:pPr>
            <a:r>
              <a:rPr lang="en-US" dirty="0">
                <a:latin typeface="Arial" charset="0"/>
              </a:rPr>
              <a:t>In any case, annuities, IRAs, Roth IRAs, and 401(k)s share some common features and some different characteristics as well. </a:t>
            </a:r>
          </a:p>
          <a:p>
            <a:pPr defTabSz="947215">
              <a:lnSpc>
                <a:spcPct val="80000"/>
              </a:lnSpc>
              <a:defRPr/>
            </a:pPr>
            <a:endParaRPr lang="en-US" dirty="0">
              <a:latin typeface="Arial" charset="0"/>
            </a:endParaRPr>
          </a:p>
          <a:p>
            <a:pPr eaLnBrk="1" hangingPunct="1"/>
            <a:r>
              <a:rPr lang="en-US" baseline="0" dirty="0"/>
              <a:t>&lt;CLICK&gt;</a:t>
            </a:r>
            <a:endParaRPr lang="en-US" dirty="0"/>
          </a:p>
          <a:p>
            <a:pPr defTabSz="947215">
              <a:lnSpc>
                <a:spcPct val="80000"/>
              </a:lnSpc>
              <a:defRPr/>
            </a:pPr>
            <a:r>
              <a:rPr lang="en-US" dirty="0">
                <a:latin typeface="Arial" charset="0"/>
              </a:rPr>
              <a:t>The earnings within each of these vehicles grows tax-deferred meaning you don’t have to pay income taxes on the growth within these plans until they’re withdrawn.  </a:t>
            </a:r>
          </a:p>
          <a:p>
            <a:pPr defTabSz="947215">
              <a:lnSpc>
                <a:spcPct val="80000"/>
              </a:lnSpc>
              <a:defRPr/>
            </a:pPr>
            <a:endParaRPr lang="en-US" dirty="0">
              <a:latin typeface="Arial" charset="0"/>
            </a:endParaRPr>
          </a:p>
          <a:p>
            <a:pPr defTabSz="947215" eaLnBrk="0" fontAlgn="base" hangingPunct="0">
              <a:lnSpc>
                <a:spcPct val="80000"/>
              </a:lnSpc>
              <a:spcBef>
                <a:spcPct val="30000"/>
              </a:spcBef>
              <a:spcAft>
                <a:spcPct val="0"/>
              </a:spcAft>
              <a:defRPr/>
            </a:pPr>
            <a:r>
              <a:rPr lang="en-US" dirty="0">
                <a:latin typeface="Arial" charset="0"/>
              </a:rPr>
              <a:t>Unless an annuity is held within a 401(k) or IRA, annuity premium payments are made with after-tax dollars, similar to a Roth IRA. </a:t>
            </a:r>
          </a:p>
          <a:p>
            <a:pPr defTabSz="947215" eaLnBrk="0" fontAlgn="base" hangingPunct="0">
              <a:lnSpc>
                <a:spcPct val="80000"/>
              </a:lnSpc>
              <a:spcBef>
                <a:spcPct val="30000"/>
              </a:spcBef>
              <a:spcAft>
                <a:spcPct val="0"/>
              </a:spcAft>
              <a:defRPr/>
            </a:pPr>
            <a:endParaRPr lang="en-US" dirty="0">
              <a:latin typeface="Arial" charset="0"/>
            </a:endParaRPr>
          </a:p>
          <a:p>
            <a:pPr eaLnBrk="1" hangingPunct="1"/>
            <a:r>
              <a:rPr lang="en-US" baseline="0" dirty="0"/>
              <a:t>&lt;CLICK&gt;</a:t>
            </a:r>
            <a:endParaRPr lang="en-US" dirty="0"/>
          </a:p>
          <a:p>
            <a:pPr defTabSz="947215">
              <a:lnSpc>
                <a:spcPct val="80000"/>
              </a:lnSpc>
              <a:defRPr/>
            </a:pPr>
            <a:r>
              <a:rPr lang="en-US" dirty="0">
                <a:latin typeface="Arial" charset="0"/>
              </a:rPr>
              <a:t>Only 401(k)s and IRAs offer tax-deductible or pretax contributions. </a:t>
            </a:r>
          </a:p>
          <a:p>
            <a:pPr defTabSz="947215">
              <a:lnSpc>
                <a:spcPct val="80000"/>
              </a:lnSpc>
              <a:defRPr/>
            </a:pPr>
            <a:endParaRPr lang="en-US" dirty="0">
              <a:latin typeface="Arial" charset="0"/>
            </a:endParaRPr>
          </a:p>
          <a:p>
            <a:pPr eaLnBrk="1" hangingPunct="1"/>
            <a:r>
              <a:rPr lang="en-US" baseline="0" dirty="0"/>
              <a:t>&lt;CLICK&gt;</a:t>
            </a:r>
            <a:endParaRPr lang="en-US" dirty="0"/>
          </a:p>
          <a:p>
            <a:pPr defTabSz="947215">
              <a:lnSpc>
                <a:spcPct val="80000"/>
              </a:lnSpc>
              <a:defRPr/>
            </a:pPr>
            <a:r>
              <a:rPr lang="en-US" dirty="0">
                <a:latin typeface="Arial" charset="0"/>
              </a:rPr>
              <a:t>There’s no limit on the amount you can contribute to annuities, while the other plans have specific limits on how much you can contribute to each. </a:t>
            </a:r>
          </a:p>
          <a:p>
            <a:pPr defTabSz="947215">
              <a:lnSpc>
                <a:spcPct val="80000"/>
              </a:lnSpc>
              <a:defRPr/>
            </a:pPr>
            <a:endParaRPr lang="en-US" dirty="0">
              <a:latin typeface="Arial" charset="0"/>
            </a:endParaRPr>
          </a:p>
          <a:p>
            <a:pPr eaLnBrk="1" hangingPunct="1"/>
            <a:r>
              <a:rPr lang="en-US" baseline="0" dirty="0"/>
              <a:t>&lt;CLICK&gt;</a:t>
            </a:r>
            <a:endParaRPr lang="en-US" dirty="0"/>
          </a:p>
          <a:p>
            <a:pPr defTabSz="947215">
              <a:lnSpc>
                <a:spcPct val="80000"/>
              </a:lnSpc>
              <a:defRPr/>
            </a:pPr>
            <a:r>
              <a:rPr lang="en-US" dirty="0">
                <a:latin typeface="Arial" charset="0"/>
              </a:rPr>
              <a:t>Annuities often provide a guaranteed minimum death benefit to your heirs, which none of the other plans provide, unless they’re funded by annuities or, in the case of 401(k)s,  life insurance. </a:t>
            </a:r>
          </a:p>
          <a:p>
            <a:pPr defTabSz="947215">
              <a:lnSpc>
                <a:spcPct val="80000"/>
              </a:lnSpc>
              <a:defRPr/>
            </a:pPr>
            <a:endParaRPr lang="en-US" dirty="0">
              <a:latin typeface="Arial" charset="0"/>
            </a:endParaRPr>
          </a:p>
          <a:p>
            <a:pPr eaLnBrk="1" hangingPunct="1"/>
            <a:r>
              <a:rPr lang="en-US" baseline="0" dirty="0"/>
              <a:t>&lt;CLICK&gt;</a:t>
            </a:r>
            <a:endParaRPr lang="en-US" dirty="0"/>
          </a:p>
          <a:p>
            <a:pPr defTabSz="947215">
              <a:lnSpc>
                <a:spcPct val="80000"/>
              </a:lnSpc>
              <a:defRPr/>
            </a:pPr>
            <a:r>
              <a:rPr lang="en-US" dirty="0">
                <a:latin typeface="Arial" charset="0"/>
              </a:rPr>
              <a:t>You generally are obligated to take required minimum distributions from your 401(k)s and IRAs after you reach age 70½, but there’s no such requirement for annuities and Roth IRAs.  </a:t>
            </a:r>
          </a:p>
          <a:p>
            <a:pPr defTabSz="947215">
              <a:lnSpc>
                <a:spcPct val="80000"/>
              </a:lnSpc>
              <a:defRPr/>
            </a:pPr>
            <a:endParaRPr lang="en-US" dirty="0">
              <a:latin typeface="Arial" charset="0"/>
            </a:endParaRPr>
          </a:p>
          <a:p>
            <a:pPr defTabSz="947215" eaLnBrk="0" fontAlgn="base" hangingPunct="0">
              <a:lnSpc>
                <a:spcPct val="80000"/>
              </a:lnSpc>
              <a:spcBef>
                <a:spcPct val="30000"/>
              </a:spcBef>
              <a:spcAft>
                <a:spcPct val="0"/>
              </a:spcAft>
              <a:defRPr/>
            </a:pPr>
            <a:r>
              <a:rPr lang="en-US" dirty="0">
                <a:latin typeface="Arial" charset="0"/>
              </a:rPr>
              <a:t>As long as you satisfy specific requirements, withdrawals from Roth IRAs are not subject to income tax. </a:t>
            </a:r>
          </a:p>
          <a:p>
            <a:pPr defTabSz="947215" eaLnBrk="0" fontAlgn="base" hangingPunct="0">
              <a:lnSpc>
                <a:spcPct val="80000"/>
              </a:lnSpc>
              <a:spcBef>
                <a:spcPct val="30000"/>
              </a:spcBef>
              <a:spcAft>
                <a:spcPct val="0"/>
              </a:spcAft>
              <a:defRPr/>
            </a:pPr>
            <a:endParaRPr lang="en-US" dirty="0">
              <a:latin typeface="Arial" charset="0"/>
            </a:endParaRPr>
          </a:p>
          <a:p>
            <a:pPr eaLnBrk="1" hangingPunct="1"/>
            <a:r>
              <a:rPr lang="en-US" baseline="0" dirty="0"/>
              <a:t>&lt;CLICK&gt;</a:t>
            </a:r>
            <a:endParaRPr lang="en-US" dirty="0"/>
          </a:p>
          <a:p>
            <a:pPr defTabSz="947215">
              <a:lnSpc>
                <a:spcPct val="80000"/>
              </a:lnSpc>
              <a:defRPr/>
            </a:pPr>
            <a:r>
              <a:rPr lang="en-US" dirty="0">
                <a:latin typeface="Arial" charset="0"/>
              </a:rPr>
              <a:t>However, all distributions of pretax contributions and earnings from 401(k)s and IRAs are taxed as ordinary income. Only the earnings portion of annuity distributions is subject to income tax. </a:t>
            </a:r>
          </a:p>
          <a:p>
            <a:pPr defTabSz="947215">
              <a:lnSpc>
                <a:spcPct val="80000"/>
              </a:lnSpc>
              <a:defRPr/>
            </a:pPr>
            <a:endParaRPr lang="en-US" dirty="0">
              <a:latin typeface="Arial" charset="0"/>
            </a:endParaRPr>
          </a:p>
          <a:p>
            <a:pPr eaLnBrk="1" hangingPunct="1"/>
            <a:r>
              <a:rPr lang="en-US" baseline="0" dirty="0"/>
              <a:t>&lt;CLICK&gt;</a:t>
            </a:r>
            <a:endParaRPr lang="en-US" dirty="0"/>
          </a:p>
          <a:p>
            <a:pPr defTabSz="947215">
              <a:lnSpc>
                <a:spcPct val="80000"/>
              </a:lnSpc>
              <a:defRPr/>
            </a:pPr>
            <a:r>
              <a:rPr lang="en-US" dirty="0"/>
              <a:t>Here’s what may be one of the most important distinctions between annuities and other retirement plans: an annuity can be annuitized, or converted into a stream of payments you, or you and your spouse, can’t outlive. While it’s entirely possible that the funds you accumulate in an IRA or 401(k) could last for your entire life, there’s generally no guarantee--it’s possible you could outlive your funds.</a:t>
            </a:r>
          </a:p>
          <a:p>
            <a:pPr defTabSz="947215">
              <a:lnSpc>
                <a:spcPct val="80000"/>
              </a:lnSpc>
              <a:defRPr/>
            </a:pPr>
            <a:endParaRPr lang="en-US" dirty="0"/>
          </a:p>
          <a:p>
            <a:pPr eaLnBrk="1" hangingPunct="1"/>
            <a:r>
              <a:rPr lang="en-US" baseline="0" dirty="0"/>
              <a:t>&lt;CLICK&gt;</a:t>
            </a:r>
            <a:endParaRPr lang="en-US" dirty="0"/>
          </a:p>
          <a:p>
            <a:pPr defTabSz="947215">
              <a:lnSpc>
                <a:spcPct val="80000"/>
              </a:lnSpc>
              <a:defRPr/>
            </a:pPr>
            <a:r>
              <a:rPr lang="en-US" dirty="0"/>
              <a:t>Each</a:t>
            </a:r>
            <a:r>
              <a:rPr lang="en-US" baseline="0" dirty="0"/>
              <a:t> of these plans has some fees and charges that can differ based on the investment vehicle selected. Annuities, particularly variable annuities, may impose higher expenses than 401(k)s, IRAs, and Roth IRAs.</a:t>
            </a:r>
          </a:p>
          <a:p>
            <a:pPr defTabSz="947215">
              <a:lnSpc>
                <a:spcPct val="80000"/>
              </a:lnSpc>
              <a:defRPr/>
            </a:pPr>
            <a:endParaRPr lang="en-US" baseline="0" dirty="0"/>
          </a:p>
          <a:p>
            <a:pPr defTabSz="947215">
              <a:lnSpc>
                <a:spcPct val="80000"/>
              </a:lnSpc>
              <a:defRPr/>
            </a:pPr>
            <a:r>
              <a:rPr lang="en-US" baseline="0" dirty="0"/>
              <a:t>There are different types of annuities, which we’ll discuss briefly, but there are some basic characteristics common to most types of annuities.</a:t>
            </a:r>
          </a:p>
          <a:p>
            <a:pPr defTabSz="947215">
              <a:lnSpc>
                <a:spcPct val="80000"/>
              </a:lnSpc>
              <a:defRPr/>
            </a:pPr>
            <a:endParaRPr lang="en-US" baseline="0" dirty="0"/>
          </a:p>
          <a:p>
            <a:pPr eaLnBrk="1" hangingPunct="1"/>
            <a:r>
              <a:rPr lang="en-US" baseline="0" dirty="0"/>
              <a:t>&lt;CLICK&gt;</a:t>
            </a:r>
            <a:endParaRPr lang="en-US" dirty="0"/>
          </a:p>
          <a:p>
            <a:pPr eaLnBrk="1" hangingPunct="1">
              <a:lnSpc>
                <a:spcPct val="80000"/>
              </a:lnSpc>
            </a:pPr>
            <a:endParaRPr lang="en-US" dirty="0"/>
          </a:p>
        </p:txBody>
      </p:sp>
      <p:sp>
        <p:nvSpPr>
          <p:cNvPr id="4" name="Slide Number Placeholder 3"/>
          <p:cNvSpPr>
            <a:spLocks noGrp="1"/>
          </p:cNvSpPr>
          <p:nvPr>
            <p:ph type="sldNum" sz="quarter" idx="10"/>
          </p:nvPr>
        </p:nvSpPr>
        <p:spPr/>
        <p:txBody>
          <a:bodyPr/>
          <a:lstStyle/>
          <a:p>
            <a:pPr>
              <a:defRPr/>
            </a:pPr>
            <a:fld id="{9165D9AE-6EF1-4C3A-85D0-A52FB0753D9C}" type="slidenum">
              <a:rPr lang="en-US" smtClean="0"/>
              <a:pPr>
                <a:defRPr/>
              </a:pPr>
              <a:t>5</a:t>
            </a:fld>
            <a:endParaRPr lang="en-US"/>
          </a:p>
        </p:txBody>
      </p:sp>
    </p:spTree>
    <p:extLst>
      <p:ext uri="{BB962C8B-B14F-4D97-AF65-F5344CB8AC3E}">
        <p14:creationId xmlns:p14="http://schemas.microsoft.com/office/powerpoint/2010/main" val="3710647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CFDC7187-A1B6-4CA9-92D4-3F08662CDBBB}" type="slidenum">
              <a:rPr lang="en-US" smtClean="0"/>
              <a:pPr/>
              <a:t>6</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normAutofit/>
          </a:bodyPr>
          <a:lstStyle/>
          <a:p>
            <a:pPr eaLnBrk="1" hangingPunct="1"/>
            <a:r>
              <a:rPr lang="en-US" dirty="0"/>
              <a:t>There are generally four parties to any annuity contract. The </a:t>
            </a:r>
            <a:r>
              <a:rPr lang="en-US" b="1" dirty="0"/>
              <a:t>owner</a:t>
            </a:r>
            <a:r>
              <a:rPr lang="en-US" dirty="0"/>
              <a:t> usually purchases the annuity, pays the premiums, and names the beneficiary (if any) in the event of death. The owner can make withdrawals from the annuity or surrender it, and is generally the party who receives the payments if the annuity is annuitized.</a:t>
            </a:r>
          </a:p>
          <a:p>
            <a:pPr eaLnBrk="1" hangingPunct="1"/>
            <a:endParaRPr lang="en-US" dirty="0"/>
          </a:p>
          <a:p>
            <a:pPr defTabSz="473705">
              <a:defRPr/>
            </a:pPr>
            <a:r>
              <a:rPr lang="en-US" baseline="0" dirty="0"/>
              <a:t>&lt;CLICK&gt;</a:t>
            </a:r>
            <a:endParaRPr lang="en-US" dirty="0"/>
          </a:p>
          <a:p>
            <a:pPr eaLnBrk="1" hangingPunct="1"/>
            <a:r>
              <a:rPr lang="en-US" dirty="0"/>
              <a:t>The </a:t>
            </a:r>
            <a:r>
              <a:rPr lang="en-US" b="1" dirty="0"/>
              <a:t>issuer</a:t>
            </a:r>
            <a:r>
              <a:rPr lang="en-US" dirty="0"/>
              <a:t> of the annuity contract is generally an insurance company. The issuer accepts the premium payments, invests them in accordance with the annuity contract, and promises to pay whatever benefits the annuity contract stipulates. </a:t>
            </a:r>
          </a:p>
          <a:p>
            <a:pPr eaLnBrk="1" hangingPunct="1"/>
            <a:endParaRPr lang="en-US" dirty="0"/>
          </a:p>
          <a:p>
            <a:pPr eaLnBrk="1" hangingPunct="1"/>
            <a:r>
              <a:rPr lang="en-US" baseline="0" dirty="0"/>
              <a:t>&lt;CLICK&gt;</a:t>
            </a:r>
            <a:endParaRPr lang="en-US" dirty="0"/>
          </a:p>
          <a:p>
            <a:pPr eaLnBrk="1" hangingPunct="1"/>
            <a:r>
              <a:rPr lang="en-US" dirty="0"/>
              <a:t>The </a:t>
            </a:r>
            <a:r>
              <a:rPr lang="en-US" b="1" dirty="0"/>
              <a:t>annuitant</a:t>
            </a:r>
            <a:r>
              <a:rPr lang="en-US" dirty="0"/>
              <a:t> provides the “measuring life” used to determine the amount of the payments if they’re made for life, called annuitization. Typically, the annuitant is also the owner of the annuity. </a:t>
            </a:r>
          </a:p>
          <a:p>
            <a:pPr eaLnBrk="1" hangingPunct="1"/>
            <a:endParaRPr lang="en-US" dirty="0"/>
          </a:p>
          <a:p>
            <a:pPr eaLnBrk="1" hangingPunct="1"/>
            <a:r>
              <a:rPr lang="en-US" baseline="0" dirty="0"/>
              <a:t>&lt;CLICK&gt;</a:t>
            </a:r>
            <a:endParaRPr lang="en-US" dirty="0"/>
          </a:p>
          <a:p>
            <a:pPr eaLnBrk="1" hangingPunct="1"/>
            <a:r>
              <a:rPr lang="en-US" dirty="0"/>
              <a:t>The </a:t>
            </a:r>
            <a:r>
              <a:rPr lang="en-US" b="1" dirty="0"/>
              <a:t>beneficiary</a:t>
            </a:r>
            <a:r>
              <a:rPr lang="en-US" dirty="0"/>
              <a:t>, named by the owner of the annuity, receives the proceeds of the annuity if the owner dies before annuitization, or receives the remaining benefits (if any, depending on the annuitization option chosen) at the time of the owner’s death. </a:t>
            </a:r>
          </a:p>
          <a:p>
            <a:pPr eaLnBrk="1" hangingPunct="1"/>
            <a:endParaRPr lang="en-US" dirty="0"/>
          </a:p>
          <a:p>
            <a:pPr eaLnBrk="1" hangingPunct="1"/>
            <a:r>
              <a:rPr lang="en-US" dirty="0"/>
              <a:t>There</a:t>
            </a:r>
            <a:r>
              <a:rPr lang="en-US" baseline="0" dirty="0"/>
              <a:t> are some other common features of annuities.</a:t>
            </a:r>
            <a:endParaRPr lang="en-US" dirty="0"/>
          </a:p>
          <a:p>
            <a:pPr eaLnBrk="1" hangingPunct="1"/>
            <a:endParaRPr lang="en-US" dirty="0"/>
          </a:p>
          <a:p>
            <a:pPr eaLnBrk="1" hangingPunct="1"/>
            <a:r>
              <a:rPr lang="en-US" baseline="0" dirty="0"/>
              <a:t>&lt;CLICK&gt;</a:t>
            </a:r>
            <a:endParaRPr lang="en-US" dirty="0"/>
          </a:p>
          <a:p>
            <a:pPr eaLnBrk="1" hangingPunct="1"/>
            <a:endParaRPr lang="en-US" dirty="0"/>
          </a:p>
        </p:txBody>
      </p:sp>
    </p:spTree>
    <p:extLst>
      <p:ext uri="{BB962C8B-B14F-4D97-AF65-F5344CB8AC3E}">
        <p14:creationId xmlns:p14="http://schemas.microsoft.com/office/powerpoint/2010/main" val="1781877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0247B1C7-9034-4EF9-B760-39521E1E8394}" type="slidenum">
              <a:rPr lang="en-US" smtClean="0"/>
              <a:pPr/>
              <a:t>7</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dirty="0"/>
              <a:t>There are two distinct phases to any annuity contract. The phase where you put money in is called the accumulation phase. The phase where you take money out is called the distribution phase. In the accumulation phase, you can choose to pay premiums in one of two ways:</a:t>
            </a:r>
          </a:p>
          <a:p>
            <a:pPr eaLnBrk="1" hangingPunct="1"/>
            <a:endParaRPr lang="en-US" dirty="0"/>
          </a:p>
          <a:p>
            <a:pPr eaLnBrk="1" hangingPunct="1"/>
            <a:r>
              <a:rPr lang="en-US" dirty="0"/>
              <a:t>&lt;CLICK&gt;</a:t>
            </a:r>
          </a:p>
          <a:p>
            <a:pPr eaLnBrk="1" hangingPunct="1"/>
            <a:r>
              <a:rPr lang="en-US" dirty="0"/>
              <a:t>You can pay in one lump sum. </a:t>
            </a:r>
          </a:p>
          <a:p>
            <a:pPr eaLnBrk="1" hangingPunct="1"/>
            <a:r>
              <a:rPr lang="en-US" dirty="0"/>
              <a:t> </a:t>
            </a:r>
          </a:p>
          <a:p>
            <a:pPr eaLnBrk="1" hangingPunct="1"/>
            <a:r>
              <a:rPr lang="en-US" dirty="0"/>
              <a:t>&lt;CLICK&gt;</a:t>
            </a:r>
          </a:p>
          <a:p>
            <a:pPr eaLnBrk="1" hangingPunct="1"/>
            <a:r>
              <a:rPr lang="en-US" dirty="0"/>
              <a:t>Or, you can make a series of premium payments over time. These payments can be of equal amounts contributed at equal intervals (for example, $500 a month), or you can make payments of variable amounts at irregular intervals, depending on the terms of the contract. </a:t>
            </a:r>
          </a:p>
          <a:p>
            <a:pPr eaLnBrk="1" hangingPunct="1"/>
            <a:endParaRPr lang="en-US" dirty="0"/>
          </a:p>
          <a:p>
            <a:pPr eaLnBrk="1" hangingPunct="1"/>
            <a:r>
              <a:rPr lang="en-US" dirty="0"/>
              <a:t>You can put money in an annuity and let it</a:t>
            </a:r>
            <a:r>
              <a:rPr lang="en-US" baseline="0" dirty="0"/>
              <a:t> earn interest, or you can begin to receive payments almost immediately.</a:t>
            </a:r>
          </a:p>
          <a:p>
            <a:pPr eaLnBrk="1" hangingPunct="1"/>
            <a:endParaRPr lang="en-US" baseline="0" dirty="0"/>
          </a:p>
          <a:p>
            <a:pPr eaLnBrk="1" hangingPunct="1"/>
            <a:r>
              <a:rPr lang="en-US" baseline="0" dirty="0"/>
              <a:t>&lt;CLICK&gt;</a:t>
            </a:r>
            <a:endParaRPr lang="en-US" dirty="0"/>
          </a:p>
        </p:txBody>
      </p:sp>
    </p:spTree>
    <p:extLst>
      <p:ext uri="{BB962C8B-B14F-4D97-AF65-F5344CB8AC3E}">
        <p14:creationId xmlns:p14="http://schemas.microsoft.com/office/powerpoint/2010/main" val="412762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BE5908EC-B9FE-4705-B787-701730A75508}" type="slidenum">
              <a:rPr lang="en-US" smtClean="0"/>
              <a:pPr/>
              <a:t>8</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dirty="0"/>
              <a:t>Annuities are classified as either immediate or deferred annuities. These terms simply refer to when the distribution phase of the annuity begins. </a:t>
            </a:r>
          </a:p>
          <a:p>
            <a:pPr eaLnBrk="1" hangingPunct="1"/>
            <a:endParaRPr lang="en-US" dirty="0"/>
          </a:p>
          <a:p>
            <a:pPr eaLnBrk="1" hangingPunct="1"/>
            <a:r>
              <a:rPr lang="en-US" dirty="0"/>
              <a:t>Immediate annuities convert a lump sum of cash into an income stream. They are typically purchased with a single payment, and the distribution period usually begins within a year of the purchase. </a:t>
            </a:r>
          </a:p>
          <a:p>
            <a:pPr eaLnBrk="1" hangingPunct="1"/>
            <a:endParaRPr lang="en-US" dirty="0"/>
          </a:p>
          <a:p>
            <a:pPr eaLnBrk="1" hangingPunct="1"/>
            <a:r>
              <a:rPr lang="en-US" dirty="0"/>
              <a:t>&lt;CLICK&gt;</a:t>
            </a:r>
          </a:p>
          <a:p>
            <a:pPr eaLnBrk="1" hangingPunct="1"/>
            <a:r>
              <a:rPr lang="en-US" dirty="0"/>
              <a:t>Deferred annuities may be purchased with a single lump-sum premium payment, or</a:t>
            </a:r>
            <a:r>
              <a:rPr lang="en-US" baseline="0" dirty="0"/>
              <a:t> </a:t>
            </a:r>
            <a:r>
              <a:rPr lang="en-US" dirty="0"/>
              <a:t>with a series of periodic payments. The distribution period begins some time in the future, which allows any earnings to grow on a tax-deferred basis. However, you may</a:t>
            </a:r>
            <a:r>
              <a:rPr lang="en-US" baseline="0" dirty="0"/>
              <a:t> be able to</a:t>
            </a:r>
            <a:r>
              <a:rPr lang="en-US" dirty="0"/>
              <a:t> make withdrawals at any time, as we’ll discuss later.</a:t>
            </a:r>
          </a:p>
          <a:p>
            <a:pPr eaLnBrk="1" hangingPunct="1"/>
            <a:endParaRPr lang="en-US" dirty="0"/>
          </a:p>
          <a:p>
            <a:pPr eaLnBrk="1" hangingPunct="1"/>
            <a:r>
              <a:rPr lang="en-US" dirty="0"/>
              <a:t>There</a:t>
            </a:r>
            <a:r>
              <a:rPr lang="en-US" baseline="0" dirty="0"/>
              <a:t> are different types of deferred annuities as well.</a:t>
            </a:r>
          </a:p>
          <a:p>
            <a:pPr eaLnBrk="1" hangingPunct="1"/>
            <a:endParaRPr lang="en-US" baseline="0" dirty="0"/>
          </a:p>
          <a:p>
            <a:pPr eaLnBrk="1" hangingPunct="1"/>
            <a:r>
              <a:rPr lang="en-US" baseline="0" dirty="0"/>
              <a:t>&lt;CLICK&gt;</a:t>
            </a:r>
            <a:endParaRPr lang="en-US" dirty="0"/>
          </a:p>
        </p:txBody>
      </p:sp>
    </p:spTree>
    <p:extLst>
      <p:ext uri="{BB962C8B-B14F-4D97-AF65-F5344CB8AC3E}">
        <p14:creationId xmlns:p14="http://schemas.microsoft.com/office/powerpoint/2010/main" val="2705617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eaLnBrk="1" hangingPunct="1">
              <a:lnSpc>
                <a:spcPct val="90000"/>
              </a:lnSpc>
            </a:pPr>
            <a:r>
              <a:rPr lang="en-US" dirty="0"/>
              <a:t>Let’s look now at the two basic types of deferred annuities -- fixed and variable.</a:t>
            </a:r>
          </a:p>
          <a:p>
            <a:pPr eaLnBrk="1" hangingPunct="1">
              <a:lnSpc>
                <a:spcPct val="90000"/>
              </a:lnSpc>
            </a:pPr>
            <a:endParaRPr lang="en-US" dirty="0"/>
          </a:p>
          <a:p>
            <a:pPr eaLnBrk="1" hangingPunct="1">
              <a:lnSpc>
                <a:spcPct val="90000"/>
              </a:lnSpc>
            </a:pPr>
            <a:r>
              <a:rPr lang="en-US" dirty="0"/>
              <a:t>There are many similarities in how both fixed and variable annuities work:</a:t>
            </a:r>
            <a:r>
              <a:rPr lang="en-US" baseline="0" dirty="0"/>
              <a:t> </a:t>
            </a:r>
            <a:r>
              <a:rPr lang="en-US" dirty="0"/>
              <a:t>both involve the same four parties (owner, issuer, annuitant, and beneficiary), both offer tax-deferred growth potential on an investment that can be of an unlimited amount, both offer the freedom of discretionary withdrawals subject</a:t>
            </a:r>
            <a:r>
              <a:rPr lang="en-US" baseline="0" dirty="0"/>
              <a:t> to surrender charges</a:t>
            </a:r>
            <a:r>
              <a:rPr lang="en-US" dirty="0"/>
              <a:t>, both may be annuitized in the distribution phase, and earnings for both are taxed in essentially the same fashion--as</a:t>
            </a:r>
            <a:r>
              <a:rPr lang="en-US" baseline="0" dirty="0"/>
              <a:t> they are distributed from the annuity</a:t>
            </a:r>
            <a:r>
              <a:rPr lang="en-US" dirty="0"/>
              <a:t>. </a:t>
            </a:r>
          </a:p>
          <a:p>
            <a:pPr eaLnBrk="1" hangingPunct="1">
              <a:lnSpc>
                <a:spcPct val="90000"/>
              </a:lnSpc>
            </a:pPr>
            <a:endParaRPr lang="en-US" dirty="0"/>
          </a:p>
          <a:p>
            <a:pPr defTabSz="947312" fontAlgn="base">
              <a:lnSpc>
                <a:spcPct val="90000"/>
              </a:lnSpc>
              <a:spcBef>
                <a:spcPct val="30000"/>
              </a:spcBef>
              <a:spcAft>
                <a:spcPct val="0"/>
              </a:spcAft>
              <a:defRPr/>
            </a:pPr>
            <a:r>
              <a:rPr lang="en-US" dirty="0"/>
              <a:t>But there are also some significant differences between fixed and variable annuities. </a:t>
            </a:r>
          </a:p>
          <a:p>
            <a:pPr defTabSz="947312" fontAlgn="base">
              <a:lnSpc>
                <a:spcPct val="90000"/>
              </a:lnSpc>
              <a:spcBef>
                <a:spcPct val="30000"/>
              </a:spcBef>
              <a:spcAft>
                <a:spcPct val="0"/>
              </a:spcAft>
              <a:defRPr/>
            </a:pPr>
            <a:endParaRPr lang="en-US" dirty="0"/>
          </a:p>
          <a:p>
            <a:pPr defTabSz="947312" fontAlgn="base">
              <a:lnSpc>
                <a:spcPct val="90000"/>
              </a:lnSpc>
              <a:spcBef>
                <a:spcPct val="30000"/>
              </a:spcBef>
              <a:spcAft>
                <a:spcPct val="0"/>
              </a:spcAft>
              <a:defRPr/>
            </a:pPr>
            <a:r>
              <a:rPr lang="en-US" dirty="0"/>
              <a:t>&lt;CLICK&gt;</a:t>
            </a:r>
            <a:r>
              <a:rPr lang="en-US" baseline="0" dirty="0"/>
              <a:t> </a:t>
            </a:r>
          </a:p>
          <a:p>
            <a:pPr defTabSz="947312" fontAlgn="base">
              <a:lnSpc>
                <a:spcPct val="90000"/>
              </a:lnSpc>
              <a:spcBef>
                <a:spcPct val="30000"/>
              </a:spcBef>
              <a:spcAft>
                <a:spcPct val="0"/>
              </a:spcAft>
              <a:defRPr/>
            </a:pPr>
            <a:r>
              <a:rPr lang="en-US" dirty="0"/>
              <a:t>Fixed annuities guarantee that the principal you invest will be returned to you; what’s more, the issuer guarantees a minimum rate of interest on your investment. Of course, all guarantees</a:t>
            </a:r>
            <a:r>
              <a:rPr lang="en-US" baseline="0" dirty="0"/>
              <a:t> are subject to the claims-paying ability of the annuity issuer.</a:t>
            </a:r>
            <a:endParaRPr lang="en-US" dirty="0"/>
          </a:p>
          <a:p>
            <a:pPr defTabSz="947312" fontAlgn="base">
              <a:lnSpc>
                <a:spcPct val="90000"/>
              </a:lnSpc>
              <a:spcBef>
                <a:spcPct val="30000"/>
              </a:spcBef>
              <a:spcAft>
                <a:spcPct val="0"/>
              </a:spcAft>
              <a:defRPr/>
            </a:pPr>
            <a:endParaRPr lang="en-US" dirty="0"/>
          </a:p>
          <a:p>
            <a:pPr defTabSz="947312" fontAlgn="base">
              <a:lnSpc>
                <a:spcPct val="90000"/>
              </a:lnSpc>
              <a:spcBef>
                <a:spcPct val="30000"/>
              </a:spcBef>
              <a:spcAft>
                <a:spcPct val="0"/>
              </a:spcAft>
              <a:defRPr/>
            </a:pPr>
            <a:r>
              <a:rPr lang="en-US" dirty="0"/>
              <a:t>&lt;CLICK&gt;</a:t>
            </a:r>
            <a:r>
              <a:rPr lang="en-US" baseline="0" dirty="0"/>
              <a:t> </a:t>
            </a:r>
          </a:p>
          <a:p>
            <a:pPr defTabSz="947312" fontAlgn="base">
              <a:lnSpc>
                <a:spcPct val="90000"/>
              </a:lnSpc>
              <a:spcBef>
                <a:spcPct val="30000"/>
              </a:spcBef>
              <a:spcAft>
                <a:spcPct val="0"/>
              </a:spcAft>
              <a:defRPr/>
            </a:pPr>
            <a:r>
              <a:rPr lang="en-US" dirty="0"/>
              <a:t>This is not the case with variable annuities. Generally, the issuer of a variable annuity offers you no guarantees. You typically assume all the risk relating to the performance of the underlying investments you choose, and any earnings are solely dependent on those investments. In fact, if the investments perform poorly, you could actually lose principal.</a:t>
            </a:r>
          </a:p>
          <a:p>
            <a:pPr defTabSz="947312" fontAlgn="base">
              <a:lnSpc>
                <a:spcPct val="90000"/>
              </a:lnSpc>
              <a:spcBef>
                <a:spcPct val="30000"/>
              </a:spcBef>
              <a:spcAft>
                <a:spcPct val="0"/>
              </a:spcAft>
              <a:defRPr/>
            </a:pPr>
            <a:endParaRPr lang="en-US" dirty="0"/>
          </a:p>
          <a:p>
            <a:pPr defTabSz="947312" fontAlgn="base">
              <a:lnSpc>
                <a:spcPct val="90000"/>
              </a:lnSpc>
              <a:spcBef>
                <a:spcPct val="30000"/>
              </a:spcBef>
              <a:spcAft>
                <a:spcPct val="0"/>
              </a:spcAft>
              <a:defRPr/>
            </a:pPr>
            <a:r>
              <a:rPr lang="en-US" dirty="0"/>
              <a:t>&lt;CLICK&gt;</a:t>
            </a:r>
            <a:r>
              <a:rPr lang="en-US" baseline="0" dirty="0"/>
              <a:t> </a:t>
            </a:r>
          </a:p>
          <a:p>
            <a:pPr defTabSz="947312" fontAlgn="base">
              <a:lnSpc>
                <a:spcPct val="90000"/>
              </a:lnSpc>
              <a:spcBef>
                <a:spcPct val="30000"/>
              </a:spcBef>
              <a:spcAft>
                <a:spcPct val="0"/>
              </a:spcAft>
              <a:defRPr/>
            </a:pPr>
            <a:r>
              <a:rPr lang="en-US" dirty="0"/>
              <a:t>When you invest in a fixed annuity, you can’t choose how your money is invested. Instead, your earnings are based on a fixed interest declared by</a:t>
            </a:r>
            <a:r>
              <a:rPr lang="en-US" baseline="0" dirty="0"/>
              <a:t> the insurer periodically according to the terms of the particular contract. </a:t>
            </a:r>
          </a:p>
          <a:p>
            <a:pPr defTabSz="947312" fontAlgn="base">
              <a:lnSpc>
                <a:spcPct val="90000"/>
              </a:lnSpc>
              <a:spcBef>
                <a:spcPct val="30000"/>
              </a:spcBef>
              <a:spcAft>
                <a:spcPct val="0"/>
              </a:spcAft>
              <a:defRPr/>
            </a:pPr>
            <a:endParaRPr lang="en-US" baseline="0" dirty="0"/>
          </a:p>
          <a:p>
            <a:pPr defTabSz="947312" fontAlgn="base">
              <a:lnSpc>
                <a:spcPct val="90000"/>
              </a:lnSpc>
              <a:spcBef>
                <a:spcPct val="30000"/>
              </a:spcBef>
              <a:spcAft>
                <a:spcPct val="0"/>
              </a:spcAft>
              <a:defRPr/>
            </a:pPr>
            <a:r>
              <a:rPr lang="en-US" dirty="0"/>
              <a:t>&lt;CLICK&gt;</a:t>
            </a:r>
            <a:r>
              <a:rPr lang="en-US" baseline="0" dirty="0"/>
              <a:t> </a:t>
            </a:r>
          </a:p>
          <a:p>
            <a:pPr defTabSz="947312" fontAlgn="base">
              <a:lnSpc>
                <a:spcPct val="90000"/>
              </a:lnSpc>
              <a:spcBef>
                <a:spcPct val="30000"/>
              </a:spcBef>
              <a:spcAft>
                <a:spcPct val="0"/>
              </a:spcAft>
              <a:defRPr/>
            </a:pPr>
            <a:r>
              <a:rPr lang="en-US" dirty="0"/>
              <a:t>But with a variable annuity, you’re allowed to choose how you want to invest your money within subaccounts. We’ll explore this difference in more detail in a few minutes.</a:t>
            </a:r>
          </a:p>
          <a:p>
            <a:pPr defTabSz="947312" fontAlgn="base">
              <a:lnSpc>
                <a:spcPct val="90000"/>
              </a:lnSpc>
              <a:spcBef>
                <a:spcPct val="30000"/>
              </a:spcBef>
              <a:spcAft>
                <a:spcPct val="0"/>
              </a:spcAft>
              <a:defRPr/>
            </a:pPr>
            <a:endParaRPr lang="en-US" dirty="0"/>
          </a:p>
          <a:p>
            <a:pPr eaLnBrk="1" hangingPunct="1">
              <a:lnSpc>
                <a:spcPct val="90000"/>
              </a:lnSpc>
            </a:pPr>
            <a:r>
              <a:rPr lang="en-US" dirty="0"/>
              <a:t>&lt;CLICK&gt;</a:t>
            </a:r>
            <a:r>
              <a:rPr lang="en-US" baseline="0" dirty="0"/>
              <a:t> </a:t>
            </a:r>
          </a:p>
          <a:p>
            <a:pPr eaLnBrk="1" hangingPunct="1">
              <a:lnSpc>
                <a:spcPct val="90000"/>
              </a:lnSpc>
            </a:pPr>
            <a:r>
              <a:rPr lang="en-US" baseline="0" dirty="0"/>
              <a:t>Generally there are no fees or charges associated with fixed annuities. All of your premium investment is eligible for earnings. However, fees and charges are customarily assessed by variable annuities against your account values.</a:t>
            </a:r>
          </a:p>
          <a:p>
            <a:pPr eaLnBrk="1" hangingPunct="1">
              <a:lnSpc>
                <a:spcPct val="90000"/>
              </a:lnSpc>
            </a:pPr>
            <a:endParaRPr lang="en-US" baseline="0" dirty="0"/>
          </a:p>
          <a:p>
            <a:pPr eaLnBrk="1" hangingPunct="1">
              <a:lnSpc>
                <a:spcPct val="90000"/>
              </a:lnSpc>
            </a:pPr>
            <a:r>
              <a:rPr lang="en-US" baseline="0" dirty="0"/>
              <a:t>Now let’s look more closely at how a fixed annuity works. </a:t>
            </a:r>
          </a:p>
          <a:p>
            <a:pPr eaLnBrk="1" hangingPunct="1">
              <a:lnSpc>
                <a:spcPct val="90000"/>
              </a:lnSpc>
            </a:pPr>
            <a:endParaRPr lang="en-US" baseline="0" dirty="0"/>
          </a:p>
          <a:p>
            <a:pPr eaLnBrk="1" hangingPunct="1">
              <a:lnSpc>
                <a:spcPct val="90000"/>
              </a:lnSpc>
            </a:pPr>
            <a:r>
              <a:rPr lang="en-US" baseline="0" dirty="0"/>
              <a:t>&lt;CLICK&gt;</a:t>
            </a:r>
          </a:p>
          <a:p>
            <a:pPr eaLnBrk="1" hangingPunct="1">
              <a:lnSpc>
                <a:spcPct val="90000"/>
              </a:lnSpc>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9165D9AE-6EF1-4C3A-85D0-A52FB0753D9C}" type="slidenum">
              <a:rPr lang="en-US" smtClean="0"/>
              <a:pPr>
                <a:defRPr/>
              </a:pPr>
              <a:t>9</a:t>
            </a:fld>
            <a:endParaRPr lang="en-US"/>
          </a:p>
        </p:txBody>
      </p:sp>
    </p:spTree>
    <p:extLst>
      <p:ext uri="{BB962C8B-B14F-4D97-AF65-F5344CB8AC3E}">
        <p14:creationId xmlns:p14="http://schemas.microsoft.com/office/powerpoint/2010/main" val="539189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11928" y="2130425"/>
            <a:ext cx="7460056" cy="1470025"/>
          </a:xfrm>
        </p:spPr>
        <p:txBody>
          <a:bodyPr/>
          <a:lstStyle/>
          <a:p>
            <a:r>
              <a:rPr lang="en-US"/>
              <a:t>Click to edit Master title style</a:t>
            </a:r>
          </a:p>
        </p:txBody>
      </p:sp>
      <p:sp>
        <p:nvSpPr>
          <p:cNvPr id="3" name="Subtitle 2"/>
          <p:cNvSpPr>
            <a:spLocks noGrp="1"/>
          </p:cNvSpPr>
          <p:nvPr>
            <p:ph type="subTitle" idx="1"/>
          </p:nvPr>
        </p:nvSpPr>
        <p:spPr>
          <a:xfrm>
            <a:off x="2051941" y="3886200"/>
            <a:ext cx="614357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331814-D84E-49B0-81FE-B2F1FB36AB73}" type="datetime1">
              <a:rPr lang="en-US" smtClean="0"/>
              <a:t>3/4/2020</a:t>
            </a:fld>
            <a:endParaRPr lang="en-US"/>
          </a:p>
        </p:txBody>
      </p:sp>
      <p:sp>
        <p:nvSpPr>
          <p:cNvPr id="5" name="Footer Placeholder 4"/>
          <p:cNvSpPr>
            <a:spLocks noGrp="1"/>
          </p:cNvSpPr>
          <p:nvPr>
            <p:ph type="ftr" sz="quarter" idx="11"/>
          </p:nvPr>
        </p:nvSpPr>
        <p:spPr>
          <a:xfrm>
            <a:off x="2381249" y="6346825"/>
            <a:ext cx="4391025" cy="365125"/>
          </a:xfrm>
          <a:prstGeom prst="rect">
            <a:avLst/>
          </a:prstGeom>
        </p:spPr>
        <p:txBody>
          <a:bodyPr/>
          <a:lstStyle>
            <a:lvl1pPr>
              <a:defRPr lang="en-US" sz="1000" smtClean="0">
                <a:effectLst/>
              </a:defRPr>
            </a:lvl1pPr>
          </a:lstStyle>
          <a:p>
            <a:r>
              <a:rPr lang="en-US" dirty="0"/>
              <a:t>Prepared by </a:t>
            </a:r>
            <a:r>
              <a:rPr lang="en-US" dirty="0" err="1"/>
              <a:t>Broadridge</a:t>
            </a:r>
            <a:r>
              <a:rPr lang="en-US" dirty="0"/>
              <a:t> Investor Communication Solutions, Inc. Copyright 2017</a:t>
            </a:r>
          </a:p>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29F00AF-CFB3-2947-9736-830CBD3DDB6F}" type="slidenum">
              <a:rPr lang="en-US" smtClean="0"/>
              <a:pPr/>
              <a:t>‹#›</a:t>
            </a:fld>
            <a:endParaRPr lang="en-US"/>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947A87C-457D-4EDA-AD83-0DCCF1374B4D}" type="datetime1">
              <a:rPr lang="en-US" smtClean="0"/>
              <a:t>3/4/2020</a:t>
            </a:fld>
            <a:endParaRPr lang="en-US"/>
          </a:p>
        </p:txBody>
      </p:sp>
      <p:sp>
        <p:nvSpPr>
          <p:cNvPr id="5" name="Footer Placeholder 4"/>
          <p:cNvSpPr>
            <a:spLocks noGrp="1"/>
          </p:cNvSpPr>
          <p:nvPr>
            <p:ph type="ftr" sz="quarter" idx="11"/>
          </p:nvPr>
        </p:nvSpPr>
        <p:spPr>
          <a:xfrm>
            <a:off x="4429123" y="6492875"/>
            <a:ext cx="4714877" cy="365125"/>
          </a:xfrm>
          <a:prstGeom prst="rect">
            <a:avLst/>
          </a:prstGeom>
        </p:spPr>
        <p:txBody>
          <a:bodyPr/>
          <a:lstStyle>
            <a:lvl1pPr>
              <a:defRPr sz="1000">
                <a:latin typeface="Arial"/>
                <a:cs typeface="Arial"/>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29F00AF-CFB3-2947-9736-830CBD3DDB6F}" type="slidenum">
              <a:rPr lang="en-US" smtClean="0"/>
              <a:pPr/>
              <a:t>‹#›</a:t>
            </a:fld>
            <a:endParaRPr lang="en-US"/>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715540" y="1535113"/>
            <a:ext cx="3553577" cy="58308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715540" y="2174875"/>
            <a:ext cx="3553577" cy="360123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62278" y="1535113"/>
            <a:ext cx="3554973" cy="58308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462278" y="2174875"/>
            <a:ext cx="3554973" cy="360123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4921062-DC6A-46C4-B7DE-BD66C42C6A6B}" type="datetime1">
              <a:rPr lang="en-US" smtClean="0"/>
              <a:t>3/4/2020</a:t>
            </a:fld>
            <a:endParaRPr lang="en-US"/>
          </a:p>
        </p:txBody>
      </p:sp>
      <p:sp>
        <p:nvSpPr>
          <p:cNvPr id="8" name="Footer Placeholder 7"/>
          <p:cNvSpPr>
            <a:spLocks noGrp="1"/>
          </p:cNvSpPr>
          <p:nvPr>
            <p:ph type="ftr" sz="quarter" idx="11"/>
          </p:nvPr>
        </p:nvSpPr>
        <p:spPr>
          <a:xfrm>
            <a:off x="4324349" y="6492875"/>
            <a:ext cx="4819651" cy="365125"/>
          </a:xfrm>
          <a:prstGeom prst="rect">
            <a:avLst/>
          </a:prstGeom>
        </p:spPr>
        <p:txBody>
          <a:bodyPr/>
          <a:lstStyle>
            <a:lvl1pPr>
              <a:defRPr sz="1000">
                <a:latin typeface="Arial" panose="020B0604020202020204" pitchFamily="34" charset="0"/>
                <a:cs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29F00AF-CFB3-2947-9736-830CBD3DDB6F}" type="slidenum">
              <a:rPr lang="en-US" smtClean="0"/>
              <a:pPr/>
              <a:t>‹#›</a:t>
            </a:fld>
            <a:endParaRPr lang="en-US"/>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line header">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srcRect/>
          <a:stretch/>
        </p:blipFill>
        <p:spPr bwMode="auto">
          <a:xfrm>
            <a:off x="1588" y="1191"/>
            <a:ext cx="9140825" cy="685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1620570" y="533400"/>
            <a:ext cx="7381562" cy="1219200"/>
          </a:xfrm>
          <a:prstGeom prst="rect">
            <a:avLst/>
          </a:prstGeom>
        </p:spPr>
        <p:txBody>
          <a:bodyPr/>
          <a:lstStyle>
            <a:lvl1pPr algn="l">
              <a:defRPr sz="4000" b="0">
                <a:solidFill>
                  <a:srgbClr val="5D5D5D"/>
                </a:solidFill>
              </a:defRPr>
            </a:lvl1pPr>
          </a:lstStyle>
          <a:p>
            <a:r>
              <a:rPr lang="en-US" dirty="0"/>
              <a:t>Click to edit Master title style</a:t>
            </a:r>
          </a:p>
        </p:txBody>
      </p:sp>
      <p:sp>
        <p:nvSpPr>
          <p:cNvPr id="4" name="Content Placeholder 2"/>
          <p:cNvSpPr>
            <a:spLocks noGrp="1"/>
          </p:cNvSpPr>
          <p:nvPr>
            <p:ph idx="1"/>
          </p:nvPr>
        </p:nvSpPr>
        <p:spPr>
          <a:xfrm>
            <a:off x="1620570" y="2187575"/>
            <a:ext cx="6337426" cy="3298825"/>
          </a:xfrm>
          <a:prstGeom prst="rect">
            <a:avLst/>
          </a:prstGeom>
        </p:spPr>
        <p:txBody>
          <a:bodyPr>
            <a:noAutofit/>
          </a:bodyPr>
          <a:lstStyle>
            <a:lvl1pPr marL="282575" indent="-282575">
              <a:buClr>
                <a:srgbClr val="5D5D5D"/>
              </a:buClr>
              <a:buSzPct val="50000"/>
              <a:buFont typeface="Wingdings" panose="05000000000000000000" pitchFamily="2" charset="2"/>
              <a:buChar char=""/>
              <a:defRPr>
                <a:solidFill>
                  <a:srgbClr val="5D5D5D"/>
                </a:solidFill>
                <a:latin typeface="Calibri" panose="020F0502020204030204" pitchFamily="34" charset="0"/>
              </a:defRPr>
            </a:lvl1pPr>
            <a:lvl2pPr marL="914400" indent="-457200">
              <a:buClr>
                <a:srgbClr val="5D5D5D"/>
              </a:buClr>
              <a:buSzPct val="50000"/>
              <a:buFont typeface="Wingdings" panose="05000000000000000000" pitchFamily="2" charset="2"/>
              <a:buChar char=""/>
              <a:defRPr>
                <a:solidFill>
                  <a:srgbClr val="5D5D5D"/>
                </a:solidFill>
                <a:latin typeface="Calibri" panose="020F0502020204030204" pitchFamily="34" charset="0"/>
              </a:defRPr>
            </a:lvl2pPr>
            <a:lvl3pPr marL="12573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3pPr>
            <a:lvl4pPr marL="17145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4pPr>
            <a:lvl5pPr marL="21717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36888340"/>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602462" y="530352"/>
            <a:ext cx="6700289" cy="601331"/>
          </a:xfrm>
        </p:spPr>
        <p:txBody>
          <a:bodyPr/>
          <a:lstStyle/>
          <a:p>
            <a:r>
              <a:rPr lang="en-US" dirty="0"/>
              <a:t>Click to edit Master title style</a:t>
            </a:r>
          </a:p>
        </p:txBody>
      </p:sp>
      <p:sp>
        <p:nvSpPr>
          <p:cNvPr id="3" name="Content Placeholder 2"/>
          <p:cNvSpPr>
            <a:spLocks noGrp="1"/>
          </p:cNvSpPr>
          <p:nvPr>
            <p:ph sz="half" idx="1"/>
          </p:nvPr>
        </p:nvSpPr>
        <p:spPr>
          <a:xfrm>
            <a:off x="1602462" y="1600200"/>
            <a:ext cx="3503692" cy="45307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278169" y="1600200"/>
            <a:ext cx="3503691" cy="45307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0291767"/>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9"/>
          <a:src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1715541" y="530352"/>
            <a:ext cx="7301710" cy="634901"/>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715541" y="1783533"/>
            <a:ext cx="5935745" cy="304800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6" r:id="rId6"/>
    <p:sldLayoutId id="2147483657" r:id="rId7"/>
  </p:sldLayoutIdLst>
  <p:transition spd="slow">
    <p:wipe dir="r"/>
  </p:transition>
  <p:hf sldNum="0" hdr="0" dt="0"/>
  <p:txStyles>
    <p:title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p:titleStyle>
    <p:bodyStyle>
      <a:lvl1pPr marL="282575" indent="-282575" algn="l" defTabSz="457200" rtl="0" eaLnBrk="1" latinLnBrk="0" hangingPunct="1">
        <a:spcBef>
          <a:spcPct val="20000"/>
        </a:spcBef>
        <a:buClr>
          <a:srgbClr val="5D5D5D"/>
        </a:buClr>
        <a:buSzPct val="50000"/>
        <a:buFont typeface="Wingdings" panose="05000000000000000000" pitchFamily="2" charset="2"/>
        <a:buChar char="l"/>
        <a:defRPr sz="2800" kern="1200">
          <a:solidFill>
            <a:srgbClr val="5D5D5D"/>
          </a:solidFill>
          <a:latin typeface="Calibri" panose="020F0502020204030204" pitchFamily="34" charset="0"/>
          <a:ea typeface="+mn-ea"/>
          <a:cs typeface="Arial"/>
        </a:defRPr>
      </a:lvl1pPr>
      <a:lvl2pPr marL="742950" indent="-285750" algn="l" defTabSz="457200" rtl="0" eaLnBrk="1" latinLnBrk="0" hangingPunct="1">
        <a:spcBef>
          <a:spcPct val="20000"/>
        </a:spcBef>
        <a:buClr>
          <a:srgbClr val="5D5D5D"/>
        </a:buClr>
        <a:buSzPct val="50000"/>
        <a:buFont typeface="Wingdings" panose="05000000000000000000" pitchFamily="2" charset="2"/>
        <a:buChar char="l"/>
        <a:defRPr sz="2800" kern="1200">
          <a:solidFill>
            <a:srgbClr val="5D5D5D"/>
          </a:solidFill>
          <a:latin typeface="Calibri" panose="020F0502020204030204" pitchFamily="34" charset="0"/>
          <a:ea typeface="+mn-ea"/>
          <a:cs typeface="Arial"/>
        </a:defRPr>
      </a:lvl2pPr>
      <a:lvl3pPr marL="1143000" indent="-22860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3pPr>
      <a:lvl4pPr marL="1600200" indent="-228600" algn="l" defTabSz="457200" rtl="0" eaLnBrk="1" latinLnBrk="0" hangingPunct="1">
        <a:spcBef>
          <a:spcPct val="20000"/>
        </a:spcBef>
        <a:buClr>
          <a:srgbClr val="5D5D5D"/>
        </a:buClr>
        <a:buSzPct val="50000"/>
        <a:buFont typeface="Wingdings" panose="05000000000000000000" pitchFamily="2" charset="2"/>
        <a:buChar char="l"/>
        <a:defRPr sz="2000" kern="1200">
          <a:solidFill>
            <a:srgbClr val="5D5D5D"/>
          </a:solidFill>
          <a:latin typeface="Calibri" panose="020F0502020204030204" pitchFamily="34" charset="0"/>
          <a:ea typeface="+mn-ea"/>
          <a:cs typeface="Arial"/>
        </a:defRPr>
      </a:lvl4pPr>
      <a:lvl5pPr marL="2057400" indent="-228600" algn="l" defTabSz="457200" rtl="0" eaLnBrk="1" latinLnBrk="0" hangingPunct="1">
        <a:spcBef>
          <a:spcPct val="20000"/>
        </a:spcBef>
        <a:buClr>
          <a:srgbClr val="5D5D5D"/>
        </a:buClr>
        <a:buSzPct val="50000"/>
        <a:buFont typeface="Wingdings" panose="05000000000000000000" pitchFamily="2" charset="2"/>
        <a:buChar char="l"/>
        <a:defRPr sz="20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B6D337C1-8A10-461D-A5E8-D8DB8462F86D}"/>
              </a:ext>
            </a:extLst>
          </p:cNvPr>
          <p:cNvPicPr>
            <a:picLocks noChangeAspect="1"/>
          </p:cNvPicPr>
          <p:nvPr/>
        </p:nvPicPr>
        <p:blipFill>
          <a:blip r:embed="rId3"/>
          <a:stretch>
            <a:fillRect/>
          </a:stretch>
        </p:blipFill>
        <p:spPr>
          <a:xfrm>
            <a:off x="0" y="0"/>
            <a:ext cx="9144000" cy="6858000"/>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35422" t="45333"/>
          <a:stretch/>
        </p:blipFill>
        <p:spPr>
          <a:xfrm>
            <a:off x="354727" y="2233748"/>
            <a:ext cx="5902382" cy="3749040"/>
          </a:xfrm>
          <a:prstGeom prst="rect">
            <a:avLst/>
          </a:prstGeom>
          <a:ln>
            <a:noFill/>
          </a:ln>
          <a:effectLst>
            <a:softEdge rad="112500"/>
          </a:effectLst>
        </p:spPr>
      </p:pic>
      <p:sp>
        <p:nvSpPr>
          <p:cNvPr id="12" name="Title 1"/>
          <p:cNvSpPr txBox="1">
            <a:spLocks/>
          </p:cNvSpPr>
          <p:nvPr/>
        </p:nvSpPr>
        <p:spPr>
          <a:xfrm>
            <a:off x="354727" y="930750"/>
            <a:ext cx="5784816" cy="855571"/>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sz="4400" dirty="0"/>
              <a:t>An Introduction to Annuities</a:t>
            </a:r>
          </a:p>
        </p:txBody>
      </p:sp>
      <p:sp>
        <p:nvSpPr>
          <p:cNvPr id="13" name="Subtitle 2"/>
          <p:cNvSpPr txBox="1">
            <a:spLocks/>
          </p:cNvSpPr>
          <p:nvPr/>
        </p:nvSpPr>
        <p:spPr>
          <a:xfrm>
            <a:off x="354727" y="2296383"/>
            <a:ext cx="5534025" cy="841375"/>
          </a:xfrm>
          <a:prstGeom prst="rect">
            <a:avLst/>
          </a:prstGeom>
        </p:spPr>
        <p:txBody>
          <a:bodyPr vert="horz" lIns="91440" tIns="45720" rIns="91440" bIns="45720" rtlCol="0">
            <a:noAutofit/>
          </a:bodyPr>
          <a:lstStyle>
            <a:lvl1pPr marL="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1pPr>
            <a:lvl2pPr marL="4572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2pPr>
            <a:lvl3pPr marL="9144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3pPr>
            <a:lvl4pPr marL="13716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4pPr>
            <a:lvl5pPr marL="18288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600" dirty="0">
                <a:solidFill>
                  <a:srgbClr val="5D5D5D"/>
                </a:solidFill>
              </a:rPr>
              <a:t>Funding Your Future</a:t>
            </a:r>
          </a:p>
        </p:txBody>
      </p:sp>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Putting Money in a Fixed Annuity</a:t>
            </a:r>
          </a:p>
        </p:txBody>
      </p:sp>
      <p:sp>
        <p:nvSpPr>
          <p:cNvPr id="3" name="Content Placeholder 2"/>
          <p:cNvSpPr>
            <a:spLocks noGrp="1"/>
          </p:cNvSpPr>
          <p:nvPr>
            <p:ph idx="4294967295"/>
          </p:nvPr>
        </p:nvSpPr>
        <p:spPr>
          <a:xfrm>
            <a:off x="0" y="1828800"/>
            <a:ext cx="5802313" cy="3048000"/>
          </a:xfrm>
        </p:spPr>
        <p:txBody>
          <a:bodyPr/>
          <a:lstStyle/>
          <a:p>
            <a:pPr>
              <a:buNone/>
            </a:pPr>
            <a:r>
              <a:rPr lang="en-US" dirty="0"/>
              <a:t> </a:t>
            </a:r>
          </a:p>
        </p:txBody>
      </p:sp>
      <p:grpSp>
        <p:nvGrpSpPr>
          <p:cNvPr id="9" name="Group 8">
            <a:extLst>
              <a:ext uri="{FF2B5EF4-FFF2-40B4-BE49-F238E27FC236}">
                <a16:creationId xmlns:a16="http://schemas.microsoft.com/office/drawing/2014/main" id="{EB3E8C2F-C9D6-4B71-9BB3-599BF56EE112}"/>
              </a:ext>
            </a:extLst>
          </p:cNvPr>
          <p:cNvGrpSpPr/>
          <p:nvPr/>
        </p:nvGrpSpPr>
        <p:grpSpPr>
          <a:xfrm>
            <a:off x="1715541" y="1484811"/>
            <a:ext cx="7199858" cy="4117839"/>
            <a:chOff x="699407" y="1981200"/>
            <a:chExt cx="8215992" cy="4699000"/>
          </a:xfrm>
        </p:grpSpPr>
        <p:grpSp>
          <p:nvGrpSpPr>
            <p:cNvPr id="2" name="Group 11"/>
            <p:cNvGrpSpPr/>
            <p:nvPr/>
          </p:nvGrpSpPr>
          <p:grpSpPr>
            <a:xfrm>
              <a:off x="1066800" y="1981200"/>
              <a:ext cx="2286000" cy="1676400"/>
              <a:chOff x="1828800" y="2209800"/>
              <a:chExt cx="1981200" cy="914400"/>
            </a:xfrm>
            <a:solidFill>
              <a:schemeClr val="accent2"/>
            </a:solidFill>
            <a:effectLst/>
            <a:scene3d>
              <a:camera prst="orthographicFront">
                <a:rot lat="0" lon="0" rev="0"/>
              </a:camera>
              <a:lightRig rig="glow" dir="t">
                <a:rot lat="0" lon="0" rev="4800000"/>
              </a:lightRig>
            </a:scene3d>
          </p:grpSpPr>
          <p:sp>
            <p:nvSpPr>
              <p:cNvPr id="6" name="Rectangle 5"/>
              <p:cNvSpPr/>
              <p:nvPr/>
            </p:nvSpPr>
            <p:spPr>
              <a:xfrm>
                <a:off x="1828800" y="2209800"/>
                <a:ext cx="1981200" cy="914400"/>
              </a:xfrm>
              <a:prstGeom prst="rect">
                <a:avLst/>
              </a:prstGeom>
              <a:grpFill/>
              <a:ln>
                <a:noFill/>
              </a:ln>
              <a:effectLst/>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905000" y="2362200"/>
                <a:ext cx="1828800" cy="285393"/>
              </a:xfrm>
              <a:prstGeom prst="rect">
                <a:avLst/>
              </a:prstGeom>
              <a:grpFill/>
              <a:ln>
                <a:noFill/>
              </a:ln>
              <a:effectLst/>
              <a:sp3d prstMaterial="matte"/>
            </p:spPr>
            <p:txBody>
              <a:bodyPr wrap="square" rtlCol="0">
                <a:spAutoFit/>
              </a:bodyPr>
              <a:lstStyle/>
              <a:p>
                <a:pPr algn="ctr"/>
                <a:r>
                  <a:rPr lang="en-US" sz="2800" dirty="0">
                    <a:solidFill>
                      <a:srgbClr val="FFFFFF"/>
                    </a:solidFill>
                  </a:rPr>
                  <a:t>You</a:t>
                </a:r>
              </a:p>
            </p:txBody>
          </p:sp>
        </p:grpSp>
        <p:sp>
          <p:nvSpPr>
            <p:cNvPr id="11" name="Right Arrow 10"/>
            <p:cNvSpPr/>
            <p:nvPr/>
          </p:nvSpPr>
          <p:spPr>
            <a:xfrm>
              <a:off x="3809999" y="2260600"/>
              <a:ext cx="1447800" cy="253999"/>
            </a:xfrm>
            <a:prstGeom prst="rightArrow">
              <a:avLst/>
            </a:prstGeom>
            <a:solidFill>
              <a:schemeClr val="accent3">
                <a:lumMod val="75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8"/>
            <p:cNvGrpSpPr/>
            <p:nvPr/>
          </p:nvGrpSpPr>
          <p:grpSpPr>
            <a:xfrm>
              <a:off x="5562600" y="1981200"/>
              <a:ext cx="2514600" cy="3581400"/>
              <a:chOff x="5105400" y="1676400"/>
              <a:chExt cx="2514600" cy="3886200"/>
            </a:xfrm>
            <a:solidFill>
              <a:schemeClr val="accent2"/>
            </a:solidFill>
            <a:effectLst/>
            <a:scene3d>
              <a:camera prst="orthographicFront">
                <a:rot lat="0" lon="0" rev="0"/>
              </a:camera>
              <a:lightRig rig="glow" dir="t">
                <a:rot lat="0" lon="0" rev="4800000"/>
              </a:lightRig>
            </a:scene3d>
          </p:grpSpPr>
          <p:sp>
            <p:nvSpPr>
              <p:cNvPr id="10" name="Rounded Rectangle 9"/>
              <p:cNvSpPr/>
              <p:nvPr/>
            </p:nvSpPr>
            <p:spPr>
              <a:xfrm>
                <a:off x="5105400" y="1676400"/>
                <a:ext cx="2514600" cy="3886200"/>
              </a:xfrm>
              <a:prstGeom prst="rect">
                <a:avLst/>
              </a:prstGeom>
              <a:solidFill>
                <a:schemeClr val="accent6">
                  <a:lumMod val="40000"/>
                  <a:lumOff val="60000"/>
                </a:schemeClr>
              </a:solidFill>
              <a:ln>
                <a:noFill/>
              </a:ln>
              <a:effectLst/>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cs typeface="Arial"/>
                </a:endParaRPr>
              </a:p>
            </p:txBody>
          </p:sp>
          <p:sp>
            <p:nvSpPr>
              <p:cNvPr id="13" name="TextBox 12"/>
              <p:cNvSpPr txBox="1"/>
              <p:nvPr/>
            </p:nvSpPr>
            <p:spPr>
              <a:xfrm>
                <a:off x="5410200" y="2819400"/>
                <a:ext cx="1981200" cy="1035308"/>
              </a:xfrm>
              <a:prstGeom prst="rect">
                <a:avLst/>
              </a:prstGeom>
              <a:solidFill>
                <a:schemeClr val="accent6">
                  <a:lumMod val="40000"/>
                  <a:lumOff val="60000"/>
                </a:schemeClr>
              </a:solidFill>
              <a:ln>
                <a:noFill/>
              </a:ln>
              <a:effectLst/>
              <a:sp3d prstMaterial="matte"/>
            </p:spPr>
            <p:txBody>
              <a:bodyPr wrap="square" rtlCol="0">
                <a:spAutoFit/>
              </a:bodyPr>
              <a:lstStyle/>
              <a:p>
                <a:pPr algn="ctr"/>
                <a:r>
                  <a:rPr lang="en-US" sz="2800" b="1" dirty="0">
                    <a:solidFill>
                      <a:srgbClr val="FFFFFF"/>
                    </a:solidFill>
                    <a:latin typeface="Calibri" panose="020F0502020204030204" pitchFamily="34" charset="0"/>
                    <a:cs typeface="Arial"/>
                  </a:rPr>
                  <a:t>Insurance Company</a:t>
                </a:r>
              </a:p>
            </p:txBody>
          </p:sp>
        </p:grpSp>
        <p:sp>
          <p:nvSpPr>
            <p:cNvPr id="14" name="Right Arrow 13"/>
            <p:cNvSpPr/>
            <p:nvPr/>
          </p:nvSpPr>
          <p:spPr>
            <a:xfrm rot="10800000">
              <a:off x="3809999" y="3123982"/>
              <a:ext cx="1447800" cy="256032"/>
            </a:xfrm>
            <a:prstGeom prst="rightArrow">
              <a:avLst/>
            </a:prstGeom>
            <a:solidFill>
              <a:schemeClr val="accent3">
                <a:lumMod val="75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0800000">
              <a:off x="3810000" y="4506467"/>
              <a:ext cx="1447800" cy="256032"/>
            </a:xfrm>
            <a:prstGeom prst="rightArrow">
              <a:avLst/>
            </a:prstGeom>
            <a:solidFill>
              <a:schemeClr val="accent3">
                <a:lumMod val="75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7"/>
            <p:cNvGrpSpPr/>
            <p:nvPr/>
          </p:nvGrpSpPr>
          <p:grpSpPr>
            <a:xfrm>
              <a:off x="1066800" y="3962400"/>
              <a:ext cx="2286000" cy="1600200"/>
              <a:chOff x="1371600" y="4191000"/>
              <a:chExt cx="1981200" cy="1219200"/>
            </a:xfrm>
            <a:solidFill>
              <a:schemeClr val="accent2"/>
            </a:solidFill>
            <a:effectLst/>
            <a:scene3d>
              <a:camera prst="orthographicFront">
                <a:rot lat="0" lon="0" rev="0"/>
              </a:camera>
              <a:lightRig rig="glow" dir="t">
                <a:rot lat="0" lon="0" rev="4800000"/>
              </a:lightRig>
            </a:scene3d>
          </p:grpSpPr>
          <p:sp>
            <p:nvSpPr>
              <p:cNvPr id="16" name="Rectangle 15"/>
              <p:cNvSpPr/>
              <p:nvPr/>
            </p:nvSpPr>
            <p:spPr>
              <a:xfrm>
                <a:off x="1371600" y="4191000"/>
                <a:ext cx="1981200" cy="1219200"/>
              </a:xfrm>
              <a:prstGeom prst="rect">
                <a:avLst/>
              </a:prstGeom>
              <a:solidFill>
                <a:schemeClr val="accent6">
                  <a:lumMod val="40000"/>
                  <a:lumOff val="60000"/>
                </a:schemeClr>
              </a:solidFill>
              <a:ln>
                <a:noFill/>
              </a:ln>
              <a:effectLst/>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sp>
            <p:nvSpPr>
              <p:cNvPr id="17" name="TextBox 16"/>
              <p:cNvSpPr txBox="1"/>
              <p:nvPr/>
            </p:nvSpPr>
            <p:spPr>
              <a:xfrm>
                <a:off x="1447800" y="4495800"/>
                <a:ext cx="1828800" cy="398644"/>
              </a:xfrm>
              <a:prstGeom prst="rect">
                <a:avLst/>
              </a:prstGeom>
              <a:solidFill>
                <a:schemeClr val="accent6">
                  <a:lumMod val="40000"/>
                  <a:lumOff val="60000"/>
                </a:schemeClr>
              </a:solidFill>
              <a:ln>
                <a:noFill/>
              </a:ln>
              <a:effectLst/>
              <a:sp3d prstMaterial="matte"/>
            </p:spPr>
            <p:txBody>
              <a:bodyPr wrap="square" rtlCol="0">
                <a:spAutoFit/>
              </a:bodyPr>
              <a:lstStyle/>
              <a:p>
                <a:pPr algn="ctr"/>
                <a:r>
                  <a:rPr lang="en-US" sz="2800" dirty="0">
                    <a:solidFill>
                      <a:srgbClr val="FFFFFF"/>
                    </a:solidFill>
                    <a:latin typeface="Calibri" panose="020F0502020204030204" pitchFamily="34" charset="0"/>
                    <a:cs typeface="Arial"/>
                  </a:rPr>
                  <a:t>Beneficiary</a:t>
                </a:r>
              </a:p>
            </p:txBody>
          </p:sp>
        </p:grpSp>
        <p:grpSp>
          <p:nvGrpSpPr>
            <p:cNvPr id="7" name="Group 19"/>
            <p:cNvGrpSpPr/>
            <p:nvPr/>
          </p:nvGrpSpPr>
          <p:grpSpPr>
            <a:xfrm>
              <a:off x="1066800" y="1981201"/>
              <a:ext cx="2286000" cy="1676400"/>
              <a:chOff x="1828800" y="2209800"/>
              <a:chExt cx="1981200" cy="914400"/>
            </a:xfrm>
            <a:solidFill>
              <a:schemeClr val="accent2"/>
            </a:solidFill>
            <a:effectLst/>
            <a:scene3d>
              <a:camera prst="orthographicFront">
                <a:rot lat="0" lon="0" rev="0"/>
              </a:camera>
              <a:lightRig rig="glow" dir="t">
                <a:rot lat="0" lon="0" rev="4800000"/>
              </a:lightRig>
            </a:scene3d>
          </p:grpSpPr>
          <p:sp>
            <p:nvSpPr>
              <p:cNvPr id="21" name="Rectangle 20"/>
              <p:cNvSpPr/>
              <p:nvPr/>
            </p:nvSpPr>
            <p:spPr>
              <a:xfrm>
                <a:off x="1828800" y="2209800"/>
                <a:ext cx="1981200" cy="914400"/>
              </a:xfrm>
              <a:prstGeom prst="rect">
                <a:avLst/>
              </a:prstGeom>
              <a:solidFill>
                <a:schemeClr val="accent6">
                  <a:lumMod val="40000"/>
                  <a:lumOff val="60000"/>
                </a:schemeClr>
              </a:solidFill>
              <a:ln>
                <a:noFill/>
              </a:ln>
              <a:effectLst/>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sp>
            <p:nvSpPr>
              <p:cNvPr id="22" name="TextBox 21"/>
              <p:cNvSpPr txBox="1"/>
              <p:nvPr/>
            </p:nvSpPr>
            <p:spPr>
              <a:xfrm>
                <a:off x="1905000" y="2362200"/>
                <a:ext cx="1828800" cy="520422"/>
              </a:xfrm>
              <a:prstGeom prst="rect">
                <a:avLst/>
              </a:prstGeom>
              <a:solidFill>
                <a:schemeClr val="accent6">
                  <a:lumMod val="40000"/>
                  <a:lumOff val="60000"/>
                </a:schemeClr>
              </a:solidFill>
              <a:ln>
                <a:noFill/>
              </a:ln>
              <a:effectLst/>
              <a:sp3d prstMaterial="matte"/>
            </p:spPr>
            <p:txBody>
              <a:bodyPr wrap="square" rtlCol="0">
                <a:spAutoFit/>
              </a:bodyPr>
              <a:lstStyle/>
              <a:p>
                <a:pPr algn="ctr"/>
                <a:r>
                  <a:rPr lang="en-US" sz="2800" dirty="0">
                    <a:solidFill>
                      <a:srgbClr val="FFFFFF"/>
                    </a:solidFill>
                    <a:latin typeface="Calibri" panose="020F0502020204030204" pitchFamily="34" charset="0"/>
                    <a:cs typeface="Arial"/>
                  </a:rPr>
                  <a:t>You (Deceased)</a:t>
                </a:r>
              </a:p>
            </p:txBody>
          </p:sp>
        </p:grpSp>
        <p:sp>
          <p:nvSpPr>
            <p:cNvPr id="23" name="Text Box 10"/>
            <p:cNvSpPr txBox="1">
              <a:spLocks noChangeArrowheads="1"/>
            </p:cNvSpPr>
            <p:nvPr/>
          </p:nvSpPr>
          <p:spPr bwMode="auto">
            <a:xfrm>
              <a:off x="5119006" y="5764212"/>
              <a:ext cx="3796393" cy="915988"/>
            </a:xfrm>
            <a:prstGeom prst="rect">
              <a:avLst/>
            </a:prstGeom>
            <a:noFill/>
            <a:ln w="9525">
              <a:noFill/>
              <a:miter lim="800000"/>
              <a:headEnd/>
              <a:tailEnd/>
            </a:ln>
          </p:spPr>
          <p:txBody>
            <a:bodyPr wrap="square">
              <a:spAutoFit/>
            </a:bodyPr>
            <a:lstStyle/>
            <a:p>
              <a:pPr>
                <a:lnSpc>
                  <a:spcPct val="100000"/>
                </a:lnSpc>
                <a:spcBef>
                  <a:spcPct val="0"/>
                </a:spcBef>
              </a:pPr>
              <a:r>
                <a:rPr lang="en-US" sz="1800" dirty="0">
                  <a:solidFill>
                    <a:srgbClr val="5D5D5D"/>
                  </a:solidFill>
                  <a:latin typeface="Calibri" panose="020F0502020204030204" pitchFamily="34" charset="0"/>
                  <a:cs typeface="Arial"/>
                </a:rPr>
                <a:t>Funds invested as part of the issuer’s general account are subject to the claims of the issuer’s creditors. </a:t>
              </a:r>
            </a:p>
          </p:txBody>
        </p:sp>
        <p:sp>
          <p:nvSpPr>
            <p:cNvPr id="24" name="Text Box 11"/>
            <p:cNvSpPr txBox="1">
              <a:spLocks noChangeArrowheads="1"/>
            </p:cNvSpPr>
            <p:nvPr/>
          </p:nvSpPr>
          <p:spPr bwMode="auto">
            <a:xfrm>
              <a:off x="699407" y="5746749"/>
              <a:ext cx="3333750" cy="646331"/>
            </a:xfrm>
            <a:prstGeom prst="rect">
              <a:avLst/>
            </a:prstGeom>
            <a:noFill/>
            <a:ln w="9525">
              <a:noFill/>
              <a:miter lim="800000"/>
              <a:headEnd/>
              <a:tailEnd/>
            </a:ln>
          </p:spPr>
          <p:txBody>
            <a:bodyPr wrap="square">
              <a:spAutoFit/>
            </a:bodyPr>
            <a:lstStyle/>
            <a:p>
              <a:pPr>
                <a:lnSpc>
                  <a:spcPct val="100000"/>
                </a:lnSpc>
                <a:spcBef>
                  <a:spcPct val="0"/>
                </a:spcBef>
              </a:pPr>
              <a:r>
                <a:rPr lang="en-US" sz="1800" dirty="0">
                  <a:solidFill>
                    <a:srgbClr val="5D5D5D"/>
                  </a:solidFill>
                  <a:latin typeface="Calibri" panose="020F0502020204030204" pitchFamily="34" charset="0"/>
                  <a:cs typeface="Arial"/>
                </a:rPr>
                <a:t>Guarantees are subject to the claims-paying ability of the issuer.</a:t>
              </a:r>
            </a:p>
          </p:txBody>
        </p:sp>
        <p:sp>
          <p:nvSpPr>
            <p:cNvPr id="25" name="TextBox 24"/>
            <p:cNvSpPr txBox="1"/>
            <p:nvPr/>
          </p:nvSpPr>
          <p:spPr>
            <a:xfrm>
              <a:off x="5638800" y="4000179"/>
              <a:ext cx="2362200" cy="461665"/>
            </a:xfrm>
            <a:prstGeom prst="rect">
              <a:avLst/>
            </a:prstGeom>
            <a:noFill/>
          </p:spPr>
          <p:txBody>
            <a:bodyPr wrap="square" rtlCol="0">
              <a:spAutoFit/>
            </a:bodyPr>
            <a:lstStyle/>
            <a:p>
              <a:pPr algn="ctr"/>
              <a:r>
                <a:rPr lang="en-US" sz="2400" dirty="0">
                  <a:solidFill>
                    <a:srgbClr val="FFFFFF"/>
                  </a:solidFill>
                </a:rPr>
                <a:t>Earns interest</a:t>
              </a:r>
            </a:p>
          </p:txBody>
        </p:sp>
      </p:grpSp>
    </p:spTree>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794745" y="5412799"/>
            <a:ext cx="7988301" cy="307777"/>
          </a:xfrm>
          <a:prstGeom prst="rect">
            <a:avLst/>
          </a:prstGeom>
          <a:noFill/>
        </p:spPr>
        <p:txBody>
          <a:bodyPr wrap="square" rtlCol="0">
            <a:spAutoFit/>
          </a:bodyPr>
          <a:lstStyle/>
          <a:p>
            <a:r>
              <a:rPr lang="en-US" sz="1400" dirty="0">
                <a:solidFill>
                  <a:srgbClr val="5D5D5D"/>
                </a:solidFill>
                <a:latin typeface="Calibri" panose="020F0502020204030204" pitchFamily="34" charset="0"/>
                <a:cs typeface="Arial"/>
              </a:rPr>
              <a:t>Guarantees are based on the claims-paying ability and financial strength of the annuity issuer.</a:t>
            </a:r>
          </a:p>
        </p:txBody>
      </p:sp>
      <p:grpSp>
        <p:nvGrpSpPr>
          <p:cNvPr id="3" name="Group 2">
            <a:extLst>
              <a:ext uri="{FF2B5EF4-FFF2-40B4-BE49-F238E27FC236}">
                <a16:creationId xmlns:a16="http://schemas.microsoft.com/office/drawing/2014/main" id="{D36AD700-B4DF-4ADF-9A0D-F312169645C6}"/>
              </a:ext>
            </a:extLst>
          </p:cNvPr>
          <p:cNvGrpSpPr/>
          <p:nvPr/>
        </p:nvGrpSpPr>
        <p:grpSpPr>
          <a:xfrm>
            <a:off x="1823655" y="1688009"/>
            <a:ext cx="6559618" cy="3399174"/>
            <a:chOff x="809763" y="1995786"/>
            <a:chExt cx="7508196" cy="3890724"/>
          </a:xfrm>
        </p:grpSpPr>
        <p:grpSp>
          <p:nvGrpSpPr>
            <p:cNvPr id="2" name="Group 2"/>
            <p:cNvGrpSpPr/>
            <p:nvPr/>
          </p:nvGrpSpPr>
          <p:grpSpPr>
            <a:xfrm>
              <a:off x="3303885" y="1995786"/>
              <a:ext cx="2423815" cy="1052214"/>
              <a:chOff x="1981198" y="203190"/>
              <a:chExt cx="2104429" cy="1052214"/>
            </a:xfrm>
            <a:solidFill>
              <a:schemeClr val="accent2"/>
            </a:solidFill>
            <a:effectLst/>
            <a:scene3d>
              <a:camera prst="orthographicFront">
                <a:rot lat="0" lon="0" rev="0"/>
              </a:camera>
              <a:lightRig rig="glow" dir="t">
                <a:rot lat="0" lon="0" rev="4800000"/>
              </a:lightRig>
            </a:scene3d>
          </p:grpSpPr>
          <p:sp>
            <p:nvSpPr>
              <p:cNvPr id="4" name="Rounded Rectangle 3"/>
              <p:cNvSpPr/>
              <p:nvPr/>
            </p:nvSpPr>
            <p:spPr>
              <a:xfrm>
                <a:off x="1981198" y="203190"/>
                <a:ext cx="2104429" cy="1052214"/>
              </a:xfrm>
              <a:prstGeom prst="rect">
                <a:avLst/>
              </a:prstGeom>
              <a:grpFill/>
              <a:ln>
                <a:noFill/>
              </a:ln>
              <a:effectLst/>
              <a:sp3d prstMaterial="matte"/>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Rounded Rectangle 4"/>
              <p:cNvSpPr/>
              <p:nvPr/>
            </p:nvSpPr>
            <p:spPr>
              <a:xfrm>
                <a:off x="2012016" y="234008"/>
                <a:ext cx="2042793" cy="990578"/>
              </a:xfrm>
              <a:prstGeom prst="rect">
                <a:avLst/>
              </a:prstGeom>
              <a:grpFill/>
              <a:ln>
                <a:noFill/>
              </a:ln>
              <a:effectLst/>
              <a:sp3d prstMaterial="matte"/>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dirty="0">
                    <a:solidFill>
                      <a:srgbClr val="FFFFFF"/>
                    </a:solidFill>
                  </a:rPr>
                  <a:t>Beneficiary</a:t>
                </a:r>
                <a:endParaRPr lang="en-US" sz="2500" kern="1200" dirty="0">
                  <a:solidFill>
                    <a:srgbClr val="FFFFFF"/>
                  </a:solidFill>
                </a:endParaRPr>
              </a:p>
            </p:txBody>
          </p:sp>
        </p:grpSp>
        <p:grpSp>
          <p:nvGrpSpPr>
            <p:cNvPr id="26" name="Group 25"/>
            <p:cNvGrpSpPr/>
            <p:nvPr/>
          </p:nvGrpSpPr>
          <p:grpSpPr>
            <a:xfrm>
              <a:off x="3303194" y="1995786"/>
              <a:ext cx="2438400" cy="1052214"/>
              <a:chOff x="930835" y="1981200"/>
              <a:chExt cx="2438400" cy="1052214"/>
            </a:xfrm>
            <a:solidFill>
              <a:schemeClr val="accent6">
                <a:lumMod val="60000"/>
                <a:lumOff val="40000"/>
              </a:schemeClr>
            </a:solidFill>
          </p:grpSpPr>
          <p:sp>
            <p:nvSpPr>
              <p:cNvPr id="7" name="Rectangle 6"/>
              <p:cNvSpPr/>
              <p:nvPr/>
            </p:nvSpPr>
            <p:spPr>
              <a:xfrm>
                <a:off x="930835" y="1981200"/>
                <a:ext cx="2438400" cy="1052214"/>
              </a:xfrm>
              <a:prstGeom prst="rect">
                <a:avLst/>
              </a:prstGeom>
              <a:grp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p:cNvSpPr/>
              <p:nvPr/>
            </p:nvSpPr>
            <p:spPr>
              <a:xfrm>
                <a:off x="988359" y="1986261"/>
                <a:ext cx="2366982" cy="990578"/>
              </a:xfrm>
              <a:prstGeom prst="rect">
                <a:avLst/>
              </a:prstGeom>
              <a:grp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solidFill>
                      <a:srgbClr val="FFFFFF"/>
                    </a:solidFill>
                  </a:rPr>
                  <a:t>You</a:t>
                </a:r>
              </a:p>
            </p:txBody>
          </p:sp>
        </p:grpSp>
        <p:grpSp>
          <p:nvGrpSpPr>
            <p:cNvPr id="6" name="Group 8"/>
            <p:cNvGrpSpPr/>
            <p:nvPr/>
          </p:nvGrpSpPr>
          <p:grpSpPr>
            <a:xfrm>
              <a:off x="5312406" y="4485680"/>
              <a:ext cx="2458640" cy="1229320"/>
              <a:chOff x="1818679" y="712"/>
              <a:chExt cx="2458640" cy="1229320"/>
            </a:xfrm>
            <a:solidFill>
              <a:schemeClr val="accent6">
                <a:lumMod val="60000"/>
                <a:lumOff val="40000"/>
              </a:schemeClr>
            </a:solidFill>
            <a:effectLst/>
          </p:grpSpPr>
          <p:sp>
            <p:nvSpPr>
              <p:cNvPr id="10" name="Rectangle 9"/>
              <p:cNvSpPr/>
              <p:nvPr/>
            </p:nvSpPr>
            <p:spPr>
              <a:xfrm>
                <a:off x="1818679" y="712"/>
                <a:ext cx="2458640" cy="1229320"/>
              </a:xfrm>
              <a:prstGeom prst="rect">
                <a:avLst/>
              </a:prstGeom>
              <a:grp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p:nvPr/>
            </p:nvSpPr>
            <p:spPr>
              <a:xfrm>
                <a:off x="1854685" y="72724"/>
                <a:ext cx="2386628" cy="1157308"/>
              </a:xfrm>
              <a:prstGeom prst="rect">
                <a:avLst/>
              </a:prstGeom>
              <a:grp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500" kern="1200" dirty="0">
                    <a:solidFill>
                      <a:srgbClr val="FFFFFF"/>
                    </a:solidFill>
                    <a:latin typeface="Calibri" panose="020F0502020204030204" pitchFamily="34" charset="0"/>
                    <a:cs typeface="Arial"/>
                  </a:rPr>
                  <a:t>Insurance Company</a:t>
                </a:r>
              </a:p>
            </p:txBody>
          </p:sp>
        </p:grpSp>
        <p:sp>
          <p:nvSpPr>
            <p:cNvPr id="15" name="Left Arrow 14"/>
            <p:cNvSpPr/>
            <p:nvPr/>
          </p:nvSpPr>
          <p:spPr bwMode="auto">
            <a:xfrm>
              <a:off x="5651500" y="3352800"/>
              <a:ext cx="978408" cy="484632"/>
            </a:xfrm>
            <a:prstGeom prst="leftArrow">
              <a:avLst/>
            </a:prstGeom>
            <a:noFill/>
            <a:ln w="9525" cap="flat" cmpd="sng" algn="ctr">
              <a:noFill/>
              <a:prstDash val="solid"/>
              <a:round/>
              <a:headEnd type="none" w="med" len="med"/>
              <a:tailEnd type="none" w="med" len="med"/>
            </a:ln>
            <a:effectLst/>
          </p:spPr>
          <p:txBody>
            <a:bodyPr vert="horz" wrap="square" lIns="92877" tIns="46439" rIns="92877" bIns="46439" numCol="1" rtlCol="0" anchor="t" anchorCtr="0" compatLnSpc="1">
              <a:prstTxWarp prst="textNoShape">
                <a:avLst/>
              </a:prstTxWarp>
            </a:bodyPr>
            <a:lstStyle/>
            <a:p>
              <a:pPr marL="0" marR="0" indent="0" algn="l" defTabSz="914400" rtl="0" eaLnBrk="1" fontAlgn="base" latinLnBrk="0" hangingPunct="1">
                <a:lnSpc>
                  <a:spcPct val="80000"/>
                </a:lnSpc>
                <a:spcBef>
                  <a:spcPct val="3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p:txBody>
        </p:sp>
        <p:sp>
          <p:nvSpPr>
            <p:cNvPr id="16" name="Up Arrow 15"/>
            <p:cNvSpPr/>
            <p:nvPr/>
          </p:nvSpPr>
          <p:spPr bwMode="auto">
            <a:xfrm rot="9030280">
              <a:off x="5727125" y="3152490"/>
              <a:ext cx="210312" cy="1234440"/>
            </a:xfrm>
            <a:prstGeom prst="upArrow">
              <a:avLst/>
            </a:prstGeom>
            <a:solidFill>
              <a:schemeClr val="accent3">
                <a:lumMod val="75000"/>
              </a:schemeClr>
            </a:solidFill>
            <a:ln w="9525" cap="flat" cmpd="sng" algn="ctr">
              <a:noFill/>
              <a:prstDash val="solid"/>
              <a:round/>
              <a:headEnd type="none" w="med" len="med"/>
              <a:tailEnd type="none" w="med" len="med"/>
            </a:ln>
            <a:effectLst/>
          </p:spPr>
          <p:txBody>
            <a:bodyPr vert="horz" wrap="square" lIns="92877" tIns="46439" rIns="92877" bIns="46439" numCol="1" rtlCol="0" anchor="t" anchorCtr="0" compatLnSpc="1">
              <a:prstTxWarp prst="textNoShape">
                <a:avLst/>
              </a:prstTxWarp>
            </a:bodyPr>
            <a:lstStyle/>
            <a:p>
              <a:pPr marL="0" marR="0" indent="0" algn="l" defTabSz="914400" rtl="0" eaLnBrk="1" fontAlgn="base" latinLnBrk="0" hangingPunct="1">
                <a:lnSpc>
                  <a:spcPct val="80000"/>
                </a:lnSpc>
                <a:spcBef>
                  <a:spcPct val="3000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p:txBody>
        </p:sp>
        <p:sp>
          <p:nvSpPr>
            <p:cNvPr id="17" name="Up Arrow 16"/>
            <p:cNvSpPr/>
            <p:nvPr/>
          </p:nvSpPr>
          <p:spPr bwMode="auto">
            <a:xfrm rot="1786280">
              <a:off x="3111937" y="3211010"/>
              <a:ext cx="208070" cy="1236200"/>
            </a:xfrm>
            <a:prstGeom prst="upArrow">
              <a:avLst/>
            </a:prstGeom>
            <a:solidFill>
              <a:schemeClr val="accent3">
                <a:lumMod val="75000"/>
              </a:schemeClr>
            </a:solidFill>
            <a:ln w="9525" cap="flat" cmpd="sng" algn="ctr">
              <a:noFill/>
              <a:prstDash val="solid"/>
              <a:round/>
              <a:headEnd type="none" w="med" len="med"/>
              <a:tailEnd type="none" w="med" len="med"/>
            </a:ln>
            <a:effectLst/>
          </p:spPr>
          <p:txBody>
            <a:bodyPr vert="horz" wrap="square" lIns="92877" tIns="46439" rIns="92877" bIns="46439" numCol="1" rtlCol="0" anchor="t" anchorCtr="0" compatLnSpc="1">
              <a:prstTxWarp prst="textNoShape">
                <a:avLst/>
              </a:prstTxWarp>
            </a:bodyPr>
            <a:lstStyle/>
            <a:p>
              <a:pPr marL="0" marR="0" indent="0" algn="l" defTabSz="914400" rtl="0" eaLnBrk="1" fontAlgn="base" latinLnBrk="0" hangingPunct="1">
                <a:lnSpc>
                  <a:spcPct val="80000"/>
                </a:lnSpc>
                <a:spcBef>
                  <a:spcPct val="3000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p:txBody>
        </p:sp>
        <p:sp>
          <p:nvSpPr>
            <p:cNvPr id="18" name="Up Arrow 17"/>
            <p:cNvSpPr/>
            <p:nvPr/>
          </p:nvSpPr>
          <p:spPr bwMode="auto">
            <a:xfrm rot="16200000">
              <a:off x="4334767" y="4659245"/>
              <a:ext cx="210312" cy="1234440"/>
            </a:xfrm>
            <a:prstGeom prst="upArrow">
              <a:avLst/>
            </a:prstGeom>
            <a:solidFill>
              <a:schemeClr val="accent3">
                <a:lumMod val="75000"/>
              </a:schemeClr>
            </a:solidFill>
            <a:ln w="9525" cap="flat" cmpd="sng" algn="ctr">
              <a:noFill/>
              <a:prstDash val="solid"/>
              <a:round/>
              <a:headEnd type="none" w="med" len="med"/>
              <a:tailEnd type="none" w="med" len="med"/>
            </a:ln>
            <a:effectLst/>
          </p:spPr>
          <p:txBody>
            <a:bodyPr vert="horz" wrap="square" lIns="92877" tIns="46439" rIns="92877" bIns="46439" numCol="1" rtlCol="0" anchor="t" anchorCtr="0" compatLnSpc="1">
              <a:prstTxWarp prst="textNoShape">
                <a:avLst/>
              </a:prstTxWarp>
            </a:bodyPr>
            <a:lstStyle/>
            <a:p>
              <a:pPr marL="0" marR="0" indent="0" algn="l" defTabSz="914400" rtl="0" eaLnBrk="1" fontAlgn="base" latinLnBrk="0" hangingPunct="1">
                <a:lnSpc>
                  <a:spcPct val="80000"/>
                </a:lnSpc>
                <a:spcBef>
                  <a:spcPct val="3000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p:txBody>
        </p:sp>
        <p:sp>
          <p:nvSpPr>
            <p:cNvPr id="19" name="TextBox 18"/>
            <p:cNvSpPr txBox="1"/>
            <p:nvPr/>
          </p:nvSpPr>
          <p:spPr>
            <a:xfrm>
              <a:off x="6108700" y="3429000"/>
              <a:ext cx="2209259" cy="400110"/>
            </a:xfrm>
            <a:prstGeom prst="rect">
              <a:avLst/>
            </a:prstGeom>
            <a:noFill/>
          </p:spPr>
          <p:txBody>
            <a:bodyPr wrap="none" rtlCol="0">
              <a:spAutoFit/>
            </a:bodyPr>
            <a:lstStyle/>
            <a:p>
              <a:r>
                <a:rPr lang="en-US" sz="2000" dirty="0">
                  <a:solidFill>
                    <a:srgbClr val="5D5D5D"/>
                  </a:solidFill>
                  <a:latin typeface="Calibri" panose="020F0502020204030204" pitchFamily="34" charset="0"/>
                  <a:cs typeface="Arial"/>
                </a:rPr>
                <a:t>Premium Payments</a:t>
              </a:r>
            </a:p>
          </p:txBody>
        </p:sp>
        <p:sp>
          <p:nvSpPr>
            <p:cNvPr id="21" name="TextBox 20"/>
            <p:cNvSpPr txBox="1"/>
            <p:nvPr/>
          </p:nvSpPr>
          <p:spPr>
            <a:xfrm>
              <a:off x="3727450" y="5486400"/>
              <a:ext cx="1458284" cy="400110"/>
            </a:xfrm>
            <a:prstGeom prst="rect">
              <a:avLst/>
            </a:prstGeom>
            <a:noFill/>
          </p:spPr>
          <p:txBody>
            <a:bodyPr wrap="none" rtlCol="0">
              <a:spAutoFit/>
            </a:bodyPr>
            <a:lstStyle/>
            <a:p>
              <a:r>
                <a:rPr lang="en-US" sz="2000" dirty="0">
                  <a:solidFill>
                    <a:srgbClr val="5D5D5D"/>
                  </a:solidFill>
                  <a:latin typeface="Calibri" panose="020F0502020204030204" pitchFamily="34" charset="0"/>
                  <a:cs typeface="Arial"/>
                </a:rPr>
                <a:t>Investments</a:t>
              </a:r>
            </a:p>
          </p:txBody>
        </p:sp>
        <p:sp>
          <p:nvSpPr>
            <p:cNvPr id="22" name="TextBox 21"/>
            <p:cNvSpPr txBox="1"/>
            <p:nvPr/>
          </p:nvSpPr>
          <p:spPr>
            <a:xfrm>
              <a:off x="809763" y="3429000"/>
              <a:ext cx="2071593" cy="400110"/>
            </a:xfrm>
            <a:prstGeom prst="rect">
              <a:avLst/>
            </a:prstGeom>
            <a:noFill/>
          </p:spPr>
          <p:txBody>
            <a:bodyPr wrap="none" rtlCol="0">
              <a:spAutoFit/>
            </a:bodyPr>
            <a:lstStyle/>
            <a:p>
              <a:r>
                <a:rPr lang="en-US" sz="2000" dirty="0">
                  <a:solidFill>
                    <a:srgbClr val="5D5D5D"/>
                  </a:solidFill>
                  <a:latin typeface="Calibri" panose="020F0502020204030204" pitchFamily="34" charset="0"/>
                  <a:cs typeface="Arial"/>
                </a:rPr>
                <a:t>Annuity Payments</a:t>
              </a:r>
            </a:p>
          </p:txBody>
        </p:sp>
        <p:graphicFrame>
          <p:nvGraphicFramePr>
            <p:cNvPr id="25" name="Diagram 24"/>
            <p:cNvGraphicFramePr/>
            <p:nvPr>
              <p:extLst>
                <p:ext uri="{D42A27DB-BD31-4B8C-83A1-F6EECF244321}">
                  <p14:modId xmlns:p14="http://schemas.microsoft.com/office/powerpoint/2010/main" val="934174005"/>
                </p:ext>
              </p:extLst>
            </p:nvPr>
          </p:nvGraphicFramePr>
          <p:xfrm>
            <a:off x="1154702" y="4614547"/>
            <a:ext cx="2498135" cy="127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
        <p:nvSpPr>
          <p:cNvPr id="20" name="Title 19"/>
          <p:cNvSpPr>
            <a:spLocks noGrp="1"/>
          </p:cNvSpPr>
          <p:nvPr>
            <p:ph type="title"/>
          </p:nvPr>
        </p:nvSpPr>
        <p:spPr>
          <a:xfrm>
            <a:off x="530352" y="530352"/>
            <a:ext cx="8320685" cy="641500"/>
          </a:xfrm>
        </p:spPr>
        <p:txBody>
          <a:bodyPr/>
          <a:lstStyle/>
          <a:p>
            <a:r>
              <a:rPr lang="en-US" dirty="0"/>
              <a:t>Putting Money in a Variable Annuity</a:t>
            </a:r>
          </a:p>
        </p:txBody>
      </p:sp>
    </p:spTree>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7510" y="2351314"/>
            <a:ext cx="5426489" cy="3616723"/>
          </a:xfrm>
          <a:prstGeom prst="rect">
            <a:avLst/>
          </a:prstGeom>
        </p:spPr>
      </p:pic>
      <p:sp>
        <p:nvSpPr>
          <p:cNvPr id="14338" name="Rectangle 12"/>
          <p:cNvSpPr>
            <a:spLocks noGrp="1" noChangeArrowheads="1"/>
          </p:cNvSpPr>
          <p:nvPr>
            <p:ph type="title" idx="4294967295"/>
          </p:nvPr>
        </p:nvSpPr>
        <p:spPr/>
        <p:txBody>
          <a:bodyPr/>
          <a:lstStyle/>
          <a:p>
            <a:r>
              <a:rPr lang="en-US" dirty="0"/>
              <a:t>Guaranteed Death Benefit</a:t>
            </a:r>
          </a:p>
        </p:txBody>
      </p:sp>
      <p:sp>
        <p:nvSpPr>
          <p:cNvPr id="50189" name="Rectangle 13"/>
          <p:cNvSpPr>
            <a:spLocks noGrp="1" noChangeArrowheads="1"/>
          </p:cNvSpPr>
          <p:nvPr>
            <p:ph type="body" sz="half" idx="4294967295"/>
          </p:nvPr>
        </p:nvSpPr>
        <p:spPr>
          <a:xfrm>
            <a:off x="1812510" y="2349064"/>
            <a:ext cx="3810000" cy="3184238"/>
          </a:xfrm>
        </p:spPr>
        <p:txBody>
          <a:bodyPr/>
          <a:lstStyle/>
          <a:p>
            <a:pPr>
              <a:lnSpc>
                <a:spcPct val="90000"/>
              </a:lnSpc>
            </a:pPr>
            <a:r>
              <a:rPr lang="en-US" sz="2600" dirty="0"/>
              <a:t>If death occurs before annuitization, full repayment of premiums</a:t>
            </a:r>
          </a:p>
          <a:p>
            <a:pPr eaLnBrk="1" hangingPunct="1">
              <a:lnSpc>
                <a:spcPct val="90000"/>
              </a:lnSpc>
            </a:pPr>
            <a:r>
              <a:rPr lang="en-US" sz="2600" dirty="0"/>
              <a:t>If death occurs after annuitization, some payout options continue payments to your beneficiary</a:t>
            </a:r>
          </a:p>
        </p:txBody>
      </p:sp>
      <p:sp>
        <p:nvSpPr>
          <p:cNvPr id="14340" name="Text Box 16"/>
          <p:cNvSpPr txBox="1">
            <a:spLocks noChangeArrowheads="1"/>
          </p:cNvSpPr>
          <p:nvPr/>
        </p:nvSpPr>
        <p:spPr bwMode="auto">
          <a:xfrm>
            <a:off x="1812510" y="5415385"/>
            <a:ext cx="4156330" cy="523220"/>
          </a:xfrm>
          <a:prstGeom prst="rect">
            <a:avLst/>
          </a:prstGeom>
          <a:noFill/>
          <a:ln w="9525">
            <a:noFill/>
            <a:miter lim="800000"/>
            <a:headEnd/>
            <a:tailEnd/>
          </a:ln>
        </p:spPr>
        <p:txBody>
          <a:bodyPr wrap="square">
            <a:spAutoFit/>
          </a:bodyPr>
          <a:lstStyle/>
          <a:p>
            <a:pPr>
              <a:lnSpc>
                <a:spcPct val="100000"/>
              </a:lnSpc>
              <a:spcBef>
                <a:spcPct val="50000"/>
              </a:spcBef>
            </a:pPr>
            <a:r>
              <a:rPr lang="en-US" sz="1400" dirty="0">
                <a:solidFill>
                  <a:srgbClr val="5D5D5D"/>
                </a:solidFill>
                <a:latin typeface="Calibri" panose="020F0502020204030204" pitchFamily="34" charset="0"/>
                <a:cs typeface="Arial"/>
              </a:rPr>
              <a:t>*Guarantees are subject to the claims-paying ability and financial strength of the annuity issuer.</a:t>
            </a:r>
          </a:p>
        </p:txBody>
      </p:sp>
      <p:sp>
        <p:nvSpPr>
          <p:cNvPr id="14342" name="Text Box 20"/>
          <p:cNvSpPr txBox="1">
            <a:spLocks noChangeArrowheads="1"/>
          </p:cNvSpPr>
          <p:nvPr/>
        </p:nvSpPr>
        <p:spPr bwMode="auto">
          <a:xfrm>
            <a:off x="1813718" y="1324698"/>
            <a:ext cx="5516563" cy="769441"/>
          </a:xfrm>
          <a:prstGeom prst="rect">
            <a:avLst/>
          </a:prstGeom>
          <a:noFill/>
          <a:ln w="9525">
            <a:noFill/>
            <a:miter lim="800000"/>
            <a:headEnd/>
            <a:tailEnd/>
          </a:ln>
        </p:spPr>
        <p:txBody>
          <a:bodyPr wrap="square">
            <a:spAutoFit/>
          </a:bodyPr>
          <a:lstStyle/>
          <a:p>
            <a:pPr>
              <a:lnSpc>
                <a:spcPct val="100000"/>
              </a:lnSpc>
              <a:spcBef>
                <a:spcPct val="50000"/>
              </a:spcBef>
            </a:pPr>
            <a:r>
              <a:rPr lang="en-US" sz="2200" dirty="0">
                <a:solidFill>
                  <a:schemeClr val="accent6"/>
                </a:solidFill>
                <a:latin typeface="Calibri" panose="020F0502020204030204" pitchFamily="34" charset="0"/>
                <a:cs typeface="Arial"/>
              </a:rPr>
              <a:t>Annuities can provide guaranteed* death benefits to your named beneficiaries</a:t>
            </a:r>
            <a:r>
              <a:rPr lang="en-US" sz="2200" dirty="0">
                <a:solidFill>
                  <a:srgbClr val="5D5D5D"/>
                </a:solidFill>
                <a:latin typeface="Calibri" panose="020F0502020204030204" pitchFamily="34" charset="0"/>
                <a:cs typeface="Arial"/>
              </a:rPr>
              <a: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50189">
                                            <p:txEl>
                                              <p:pRg st="0" end="0"/>
                                            </p:txEl>
                                          </p:spTgt>
                                        </p:tgtEl>
                                        <p:attrNameLst>
                                          <p:attrName>style.visibility</p:attrName>
                                        </p:attrNameLst>
                                      </p:cBhvr>
                                      <p:to>
                                        <p:strVal val="visible"/>
                                      </p:to>
                                    </p:set>
                                    <p:animEffect transition="in" filter="slide(fromLeft)">
                                      <p:cBhvr>
                                        <p:cTn id="7" dur="500"/>
                                        <p:tgtEl>
                                          <p:spTgt spid="501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50189">
                                            <p:txEl>
                                              <p:pRg st="1" end="1"/>
                                            </p:txEl>
                                          </p:spTgt>
                                        </p:tgtEl>
                                        <p:attrNameLst>
                                          <p:attrName>style.visibility</p:attrName>
                                        </p:attrNameLst>
                                      </p:cBhvr>
                                      <p:to>
                                        <p:strVal val="visible"/>
                                      </p:to>
                                    </p:set>
                                    <p:animEffect transition="in" filter="slide(fromLeft)">
                                      <p:cBhvr>
                                        <p:cTn id="12" dur="500"/>
                                        <p:tgtEl>
                                          <p:spTgt spid="5018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8742" y="2442753"/>
            <a:ext cx="4745257" cy="3539495"/>
          </a:xfrm>
          <a:prstGeom prst="rect">
            <a:avLst/>
          </a:prstGeom>
        </p:spPr>
      </p:pic>
      <p:sp>
        <p:nvSpPr>
          <p:cNvPr id="15362" name="Rectangle 18"/>
          <p:cNvSpPr>
            <a:spLocks noGrp="1" noChangeArrowheads="1"/>
          </p:cNvSpPr>
          <p:nvPr>
            <p:ph type="title"/>
          </p:nvPr>
        </p:nvSpPr>
        <p:spPr/>
        <p:txBody>
          <a:bodyPr/>
          <a:lstStyle/>
          <a:p>
            <a:r>
              <a:rPr lang="en-US" dirty="0"/>
              <a:t>Annuity Fees and Expenses</a:t>
            </a:r>
          </a:p>
        </p:txBody>
      </p:sp>
      <p:sp>
        <p:nvSpPr>
          <p:cNvPr id="54299" name="Rectangle 27"/>
          <p:cNvSpPr>
            <a:spLocks noGrp="1" noChangeArrowheads="1"/>
          </p:cNvSpPr>
          <p:nvPr>
            <p:ph idx="1"/>
          </p:nvPr>
        </p:nvSpPr>
        <p:spPr>
          <a:xfrm>
            <a:off x="1715541" y="1423987"/>
            <a:ext cx="5603747" cy="4010025"/>
          </a:xfrm>
        </p:spPr>
        <p:txBody>
          <a:bodyPr>
            <a:noAutofit/>
          </a:bodyPr>
          <a:lstStyle/>
          <a:p>
            <a:r>
              <a:rPr lang="en-US" sz="2400" dirty="0"/>
              <a:t>Some fixed annuities may charge an annual contract fee</a:t>
            </a:r>
          </a:p>
          <a:p>
            <a:r>
              <a:rPr lang="en-US" sz="2400" dirty="0"/>
              <a:t>Variable annuities:</a:t>
            </a:r>
          </a:p>
          <a:p>
            <a:pPr lvl="1"/>
            <a:r>
              <a:rPr lang="en-US" sz="2200" dirty="0"/>
              <a:t>Annual contract fee</a:t>
            </a:r>
          </a:p>
          <a:p>
            <a:pPr lvl="1"/>
            <a:r>
              <a:rPr lang="en-US" sz="2200" dirty="0"/>
              <a:t>Mortality and expense risk charge</a:t>
            </a:r>
          </a:p>
          <a:p>
            <a:pPr lvl="1"/>
            <a:r>
              <a:rPr lang="en-US" sz="2200" dirty="0"/>
              <a:t>Subaccount costs may include </a:t>
            </a:r>
            <a:br>
              <a:rPr lang="en-US" sz="2200" dirty="0"/>
            </a:br>
            <a:r>
              <a:rPr lang="en-US" sz="2200" dirty="0"/>
              <a:t>investment fees and </a:t>
            </a:r>
            <a:br>
              <a:rPr lang="en-US" sz="2200" dirty="0"/>
            </a:br>
            <a:r>
              <a:rPr lang="en-US" sz="2200" dirty="0"/>
              <a:t>operational costs</a:t>
            </a:r>
          </a:p>
          <a:p>
            <a:r>
              <a:rPr lang="en-US" sz="2400" dirty="0"/>
              <a:t>Both may charge surrender fees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299">
                                            <p:txEl>
                                              <p:pRg st="1" end="1"/>
                                            </p:txEl>
                                          </p:spTgt>
                                        </p:tgtEl>
                                        <p:attrNameLst>
                                          <p:attrName>style.visibility</p:attrName>
                                        </p:attrNameLst>
                                      </p:cBhvr>
                                      <p:to>
                                        <p:strVal val="visible"/>
                                      </p:to>
                                    </p:set>
                                    <p:animEffect transition="in" filter="fade">
                                      <p:cBhvr>
                                        <p:cTn id="7" dur="1000"/>
                                        <p:tgtEl>
                                          <p:spTgt spid="54299">
                                            <p:txEl>
                                              <p:pRg st="1" end="1"/>
                                            </p:txEl>
                                          </p:spTgt>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54299">
                                            <p:txEl>
                                              <p:pRg st="2" end="2"/>
                                            </p:txEl>
                                          </p:spTgt>
                                        </p:tgtEl>
                                        <p:attrNameLst>
                                          <p:attrName>style.visibility</p:attrName>
                                        </p:attrNameLst>
                                      </p:cBhvr>
                                      <p:to>
                                        <p:strVal val="visible"/>
                                      </p:to>
                                    </p:set>
                                    <p:animEffect transition="in" filter="wipe(up)">
                                      <p:cBhvr>
                                        <p:cTn id="11" dur="500"/>
                                        <p:tgtEl>
                                          <p:spTgt spid="54299">
                                            <p:txEl>
                                              <p:pRg st="2" end="2"/>
                                            </p:txEl>
                                          </p:spTgt>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54299">
                                            <p:txEl>
                                              <p:pRg st="3" end="3"/>
                                            </p:txEl>
                                          </p:spTgt>
                                        </p:tgtEl>
                                        <p:attrNameLst>
                                          <p:attrName>style.visibility</p:attrName>
                                        </p:attrNameLst>
                                      </p:cBhvr>
                                      <p:to>
                                        <p:strVal val="visible"/>
                                      </p:to>
                                    </p:set>
                                    <p:animEffect transition="in" filter="wipe(up)">
                                      <p:cBhvr>
                                        <p:cTn id="15" dur="500"/>
                                        <p:tgtEl>
                                          <p:spTgt spid="54299">
                                            <p:txEl>
                                              <p:pRg st="3" end="3"/>
                                            </p:txEl>
                                          </p:spTgt>
                                        </p:tgtEl>
                                      </p:cBhvr>
                                    </p:animEffect>
                                  </p:childTnLst>
                                </p:cTn>
                              </p:par>
                            </p:childTnLst>
                          </p:cTn>
                        </p:par>
                        <p:par>
                          <p:cTn id="16" fill="hold">
                            <p:stCondLst>
                              <p:cond delay="2000"/>
                            </p:stCondLst>
                            <p:childTnLst>
                              <p:par>
                                <p:cTn id="17" presetID="22" presetClass="entr" presetSubtype="1" fill="hold" nodeType="afterEffect">
                                  <p:stCondLst>
                                    <p:cond delay="0"/>
                                  </p:stCondLst>
                                  <p:childTnLst>
                                    <p:set>
                                      <p:cBhvr>
                                        <p:cTn id="18" dur="1" fill="hold">
                                          <p:stCondLst>
                                            <p:cond delay="0"/>
                                          </p:stCondLst>
                                        </p:cTn>
                                        <p:tgtEl>
                                          <p:spTgt spid="54299">
                                            <p:txEl>
                                              <p:pRg st="4" end="4"/>
                                            </p:txEl>
                                          </p:spTgt>
                                        </p:tgtEl>
                                        <p:attrNameLst>
                                          <p:attrName>style.visibility</p:attrName>
                                        </p:attrNameLst>
                                      </p:cBhvr>
                                      <p:to>
                                        <p:strVal val="visible"/>
                                      </p:to>
                                    </p:set>
                                    <p:animEffect transition="in" filter="wipe(up)">
                                      <p:cBhvr>
                                        <p:cTn id="19" dur="500"/>
                                        <p:tgtEl>
                                          <p:spTgt spid="54299">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4299">
                                            <p:txEl>
                                              <p:pRg st="5" end="5"/>
                                            </p:txEl>
                                          </p:spTgt>
                                        </p:tgtEl>
                                        <p:attrNameLst>
                                          <p:attrName>style.visibility</p:attrName>
                                        </p:attrNameLst>
                                      </p:cBhvr>
                                      <p:to>
                                        <p:strVal val="visible"/>
                                      </p:to>
                                    </p:set>
                                    <p:animEffect transition="in" filter="fade">
                                      <p:cBhvr>
                                        <p:cTn id="24" dur="1000"/>
                                        <p:tgtEl>
                                          <p:spTgt spid="542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p:cNvPicPr>
          <p:nvPr/>
        </p:nvPicPr>
        <p:blipFill>
          <a:blip r:embed="rId3">
            <a:extLst>
              <a:ext uri="{28A0092B-C50C-407E-A947-70E740481C1C}">
                <a14:useLocalDpi xmlns:a14="http://schemas.microsoft.com/office/drawing/2010/main" val="0"/>
              </a:ext>
            </a:extLst>
          </a:blip>
          <a:srcRect t="21249"/>
          <a:stretch>
            <a:fillRect/>
          </a:stretch>
        </p:blipFill>
        <p:spPr bwMode="auto">
          <a:xfrm flipH="1">
            <a:off x="4810436" y="2050868"/>
            <a:ext cx="4333563" cy="3935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2"/>
          <p:cNvSpPr>
            <a:spLocks noGrp="1" noChangeArrowheads="1"/>
          </p:cNvSpPr>
          <p:nvPr>
            <p:ph type="title" idx="4294967295"/>
          </p:nvPr>
        </p:nvSpPr>
        <p:spPr/>
        <p:txBody>
          <a:bodyPr/>
          <a:lstStyle/>
          <a:p>
            <a:r>
              <a:rPr lang="en-US" dirty="0"/>
              <a:t>Taking Money Out of an Annuity</a:t>
            </a:r>
          </a:p>
        </p:txBody>
      </p:sp>
      <p:sp>
        <p:nvSpPr>
          <p:cNvPr id="26627" name="Rectangle 3"/>
          <p:cNvSpPr>
            <a:spLocks noGrp="1" noChangeArrowheads="1"/>
          </p:cNvSpPr>
          <p:nvPr>
            <p:ph type="body" sz="half" idx="4294967295"/>
          </p:nvPr>
        </p:nvSpPr>
        <p:spPr>
          <a:xfrm>
            <a:off x="1705287" y="1409700"/>
            <a:ext cx="5508499" cy="4038600"/>
          </a:xfrm>
        </p:spPr>
        <p:txBody>
          <a:bodyPr>
            <a:noAutofit/>
          </a:bodyPr>
          <a:lstStyle/>
          <a:p>
            <a:pPr marL="285750" indent="-285750"/>
            <a:r>
              <a:rPr lang="en-US" sz="2400" dirty="0"/>
              <a:t>Withdraw principal and/or earnings  (withdrawal of earnings prior to age 59½ may be subject to 10% additional tax)</a:t>
            </a:r>
          </a:p>
          <a:p>
            <a:pPr marL="285750" indent="-285750" eaLnBrk="1" hangingPunct="1"/>
            <a:r>
              <a:rPr lang="en-US" sz="2400" dirty="0"/>
              <a:t>Select a guaranteed* income option of </a:t>
            </a:r>
            <a:br>
              <a:rPr lang="en-US" sz="2400" dirty="0"/>
            </a:br>
            <a:r>
              <a:rPr lang="en-US" sz="2400" dirty="0"/>
              <a:t>a fixed or variable amount over a </a:t>
            </a:r>
            <a:br>
              <a:rPr lang="en-US" sz="2400" dirty="0"/>
            </a:br>
            <a:r>
              <a:rPr lang="en-US" sz="2400" dirty="0"/>
              <a:t>specific period of time or for </a:t>
            </a:r>
            <a:br>
              <a:rPr lang="en-US" sz="2400" dirty="0"/>
            </a:br>
            <a:r>
              <a:rPr lang="en-US" sz="2400" dirty="0"/>
              <a:t>life (</a:t>
            </a:r>
            <a:r>
              <a:rPr lang="en-US" sz="2400" dirty="0" err="1"/>
              <a:t>annuitization</a:t>
            </a:r>
            <a:r>
              <a:rPr lang="en-US" sz="2400" dirty="0"/>
              <a:t>)</a:t>
            </a:r>
          </a:p>
          <a:p>
            <a:pPr marL="285750" indent="-285750"/>
            <a:r>
              <a:rPr lang="en-US" sz="2400" dirty="0"/>
              <a:t>Nonqualified annuities aren’t </a:t>
            </a:r>
            <a:br>
              <a:rPr lang="en-US" sz="2400" dirty="0"/>
            </a:br>
            <a:r>
              <a:rPr lang="en-US" sz="2400" dirty="0"/>
              <a:t>subject to required minimum distributions (RMDs)</a:t>
            </a:r>
          </a:p>
        </p:txBody>
      </p:sp>
      <p:sp>
        <p:nvSpPr>
          <p:cNvPr id="26629" name="Text Box 5"/>
          <p:cNvSpPr txBox="1">
            <a:spLocks noChangeArrowheads="1"/>
          </p:cNvSpPr>
          <p:nvPr/>
        </p:nvSpPr>
        <p:spPr bwMode="auto">
          <a:xfrm>
            <a:off x="1778093" y="5431137"/>
            <a:ext cx="4267200" cy="523220"/>
          </a:xfrm>
          <a:prstGeom prst="rect">
            <a:avLst/>
          </a:prstGeom>
          <a:noFill/>
          <a:ln w="9525">
            <a:noFill/>
            <a:miter lim="800000"/>
            <a:headEnd/>
            <a:tailEnd/>
          </a:ln>
        </p:spPr>
        <p:txBody>
          <a:bodyPr>
            <a:spAutoFit/>
          </a:bodyPr>
          <a:lstStyle/>
          <a:p>
            <a:pPr>
              <a:lnSpc>
                <a:spcPct val="100000"/>
              </a:lnSpc>
              <a:spcBef>
                <a:spcPct val="50000"/>
              </a:spcBef>
            </a:pPr>
            <a:r>
              <a:rPr lang="en-US" sz="1400" dirty="0">
                <a:solidFill>
                  <a:srgbClr val="5D5D5D"/>
                </a:solidFill>
                <a:latin typeface="Calibri" panose="020F0502020204030204" pitchFamily="34" charset="0"/>
                <a:cs typeface="Arial"/>
              </a:rPr>
              <a:t>*Guarantees are subject to the claims-paying ability and financial strength of the annuity issuer.</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500"/>
                                        <p:tgtEl>
                                          <p:spTgt spid="26627">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6629">
                                            <p:txEl>
                                              <p:pRg st="0" end="0"/>
                                            </p:txEl>
                                          </p:spTgt>
                                        </p:tgtEl>
                                        <p:attrNameLst>
                                          <p:attrName>style.visibility</p:attrName>
                                        </p:attrNameLst>
                                      </p:cBhvr>
                                      <p:to>
                                        <p:strVal val="visible"/>
                                      </p:to>
                                    </p:set>
                                    <p:animEffect transition="in" filter="blinds(horizontal)">
                                      <p:cBhvr>
                                        <p:cTn id="11" dur="500"/>
                                        <p:tgtEl>
                                          <p:spTgt spid="2662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6627">
                                            <p:txEl>
                                              <p:pRg st="1" end="1"/>
                                            </p:txEl>
                                          </p:spTgt>
                                        </p:tgtEl>
                                        <p:attrNameLst>
                                          <p:attrName>style.visibility</p:attrName>
                                        </p:attrNameLst>
                                      </p:cBhvr>
                                      <p:to>
                                        <p:strVal val="visible"/>
                                      </p:to>
                                    </p:set>
                                    <p:animEffect transition="in" filter="fade">
                                      <p:cBhvr>
                                        <p:cTn id="16" dur="500"/>
                                        <p:tgtEl>
                                          <p:spTgt spid="2662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6627">
                                            <p:txEl>
                                              <p:pRg st="2" end="2"/>
                                            </p:txEl>
                                          </p:spTgt>
                                        </p:tgtEl>
                                        <p:attrNameLst>
                                          <p:attrName>style.visibility</p:attrName>
                                        </p:attrNameLst>
                                      </p:cBhvr>
                                      <p:to>
                                        <p:strVal val="visible"/>
                                      </p:to>
                                    </p:set>
                                    <p:animEffect transition="in" filter="fade">
                                      <p:cBhvr>
                                        <p:cTn id="21" dur="500"/>
                                        <p:tgtEl>
                                          <p:spTgt spid="266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4296" y="1984403"/>
            <a:ext cx="6133052" cy="3969954"/>
          </a:xfrm>
          <a:prstGeom prst="rect">
            <a:avLst/>
          </a:prstGeom>
        </p:spPr>
      </p:pic>
      <p:sp>
        <p:nvSpPr>
          <p:cNvPr id="17410" name="Rectangle 4"/>
          <p:cNvSpPr>
            <a:spLocks noGrp="1" noChangeArrowheads="1"/>
          </p:cNvSpPr>
          <p:nvPr>
            <p:ph type="title" idx="4294967295"/>
          </p:nvPr>
        </p:nvSpPr>
        <p:spPr/>
        <p:txBody>
          <a:bodyPr/>
          <a:lstStyle/>
          <a:p>
            <a:r>
              <a:rPr lang="en-US" dirty="0"/>
              <a:t>Annuitizing an Annuity</a:t>
            </a:r>
          </a:p>
        </p:txBody>
      </p:sp>
      <p:sp>
        <p:nvSpPr>
          <p:cNvPr id="17412" name="Text Box 19"/>
          <p:cNvSpPr txBox="1">
            <a:spLocks noChangeArrowheads="1"/>
          </p:cNvSpPr>
          <p:nvPr/>
        </p:nvSpPr>
        <p:spPr bwMode="auto">
          <a:xfrm>
            <a:off x="5228815" y="5148672"/>
            <a:ext cx="3680054" cy="763975"/>
          </a:xfrm>
          <a:prstGeom prst="rect">
            <a:avLst/>
          </a:prstGeom>
          <a:noFill/>
          <a:ln w="9525">
            <a:noFill/>
            <a:miter lim="800000"/>
            <a:headEnd/>
            <a:tailEnd/>
          </a:ln>
        </p:spPr>
        <p:txBody>
          <a:bodyPr wrap="square">
            <a:spAutoFit/>
          </a:bodyPr>
          <a:lstStyle/>
          <a:p>
            <a:pPr>
              <a:lnSpc>
                <a:spcPct val="100000"/>
              </a:lnSpc>
              <a:spcBef>
                <a:spcPct val="50000"/>
              </a:spcBef>
            </a:pPr>
            <a:r>
              <a:rPr lang="en-US" sz="1400" dirty="0">
                <a:solidFill>
                  <a:srgbClr val="5D5D5D"/>
                </a:solidFill>
                <a:latin typeface="Calibri" panose="020F0502020204030204" pitchFamily="34" charset="0"/>
                <a:cs typeface="Arial"/>
              </a:rPr>
              <a:t>*Guarantees are subject to the claims-paying ability and financial strength of the annuity issuer.</a:t>
            </a:r>
          </a:p>
        </p:txBody>
      </p:sp>
      <p:sp>
        <p:nvSpPr>
          <p:cNvPr id="76821" name="Rectangle 21"/>
          <p:cNvSpPr>
            <a:spLocks noGrp="1" noChangeArrowheads="1"/>
          </p:cNvSpPr>
          <p:nvPr>
            <p:ph type="body" sz="half" idx="4294967295"/>
          </p:nvPr>
        </p:nvSpPr>
        <p:spPr>
          <a:xfrm>
            <a:off x="5041426" y="1306287"/>
            <a:ext cx="3867443" cy="4606362"/>
          </a:xfrm>
        </p:spPr>
        <p:txBody>
          <a:bodyPr/>
          <a:lstStyle/>
          <a:p>
            <a:pPr>
              <a:lnSpc>
                <a:spcPct val="90000"/>
              </a:lnSpc>
            </a:pPr>
            <a:r>
              <a:rPr lang="en-US" sz="2000" dirty="0"/>
              <a:t>Fixed annuities convert to a stream of guaranteed* fixed payments</a:t>
            </a:r>
          </a:p>
          <a:p>
            <a:pPr>
              <a:lnSpc>
                <a:spcPct val="90000"/>
              </a:lnSpc>
            </a:pPr>
            <a:r>
              <a:rPr lang="en-US" sz="2000" dirty="0"/>
              <a:t>Variable annuity options:</a:t>
            </a:r>
          </a:p>
          <a:p>
            <a:pPr lvl="1">
              <a:lnSpc>
                <a:spcPct val="90000"/>
              </a:lnSpc>
            </a:pPr>
            <a:r>
              <a:rPr lang="en-US" sz="2000" dirty="0"/>
              <a:t>Convert to guaranteed* </a:t>
            </a:r>
            <a:br>
              <a:rPr lang="en-US" sz="2000" dirty="0"/>
            </a:br>
            <a:r>
              <a:rPr lang="en-US" sz="2000" dirty="0"/>
              <a:t>fixed payments</a:t>
            </a:r>
          </a:p>
          <a:p>
            <a:pPr lvl="1">
              <a:lnSpc>
                <a:spcPct val="90000"/>
              </a:lnSpc>
            </a:pPr>
            <a:r>
              <a:rPr lang="en-US" sz="2000" dirty="0"/>
              <a:t>Take variable payments</a:t>
            </a:r>
          </a:p>
          <a:p>
            <a:pPr lvl="1">
              <a:lnSpc>
                <a:spcPct val="90000"/>
              </a:lnSpc>
            </a:pPr>
            <a:r>
              <a:rPr lang="en-US" sz="2000" dirty="0"/>
              <a:t>Combination fixed and variable payments</a:t>
            </a:r>
          </a:p>
          <a:p>
            <a:pPr>
              <a:lnSpc>
                <a:spcPct val="90000"/>
              </a:lnSpc>
            </a:pPr>
            <a:r>
              <a:rPr lang="en-US" sz="2000" dirty="0"/>
              <a:t>Once annuitized, you usually can’t invest further or take other withdrawals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821">
                                            <p:txEl>
                                              <p:pRg st="1" end="1"/>
                                            </p:txEl>
                                          </p:spTgt>
                                        </p:tgtEl>
                                        <p:attrNameLst>
                                          <p:attrName>style.visibility</p:attrName>
                                        </p:attrNameLst>
                                      </p:cBhvr>
                                      <p:to>
                                        <p:strVal val="visible"/>
                                      </p:to>
                                    </p:set>
                                    <p:animEffect transition="in" filter="fade">
                                      <p:cBhvr>
                                        <p:cTn id="7" dur="500"/>
                                        <p:tgtEl>
                                          <p:spTgt spid="7682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6821">
                                            <p:txEl>
                                              <p:pRg st="0" end="0"/>
                                            </p:txEl>
                                          </p:spTgt>
                                        </p:tgtEl>
                                        <p:attrNameLst>
                                          <p:attrName>style.visibility</p:attrName>
                                        </p:attrNameLst>
                                      </p:cBhvr>
                                      <p:to>
                                        <p:strVal val="visible"/>
                                      </p:to>
                                    </p:set>
                                    <p:animEffect transition="in" filter="fade">
                                      <p:cBhvr>
                                        <p:cTn id="12" dur="500"/>
                                        <p:tgtEl>
                                          <p:spTgt spid="76821">
                                            <p:txEl>
                                              <p:pRg st="0" end="0"/>
                                            </p:txEl>
                                          </p:spTgt>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76821">
                                            <p:txEl>
                                              <p:pRg st="2" end="2"/>
                                            </p:txEl>
                                          </p:spTgt>
                                        </p:tgtEl>
                                        <p:attrNameLst>
                                          <p:attrName>style.visibility</p:attrName>
                                        </p:attrNameLst>
                                      </p:cBhvr>
                                      <p:to>
                                        <p:strVal val="visible"/>
                                      </p:to>
                                    </p:set>
                                    <p:animEffect transition="in" filter="wipe(up)">
                                      <p:cBhvr>
                                        <p:cTn id="16" dur="500"/>
                                        <p:tgtEl>
                                          <p:spTgt spid="76821">
                                            <p:txEl>
                                              <p:pRg st="2" end="2"/>
                                            </p:txEl>
                                          </p:spTgt>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76821">
                                            <p:txEl>
                                              <p:pRg st="3" end="3"/>
                                            </p:txEl>
                                          </p:spTgt>
                                        </p:tgtEl>
                                        <p:attrNameLst>
                                          <p:attrName>style.visibility</p:attrName>
                                        </p:attrNameLst>
                                      </p:cBhvr>
                                      <p:to>
                                        <p:strVal val="visible"/>
                                      </p:to>
                                    </p:set>
                                    <p:animEffect transition="in" filter="wipe(up)">
                                      <p:cBhvr>
                                        <p:cTn id="20" dur="500"/>
                                        <p:tgtEl>
                                          <p:spTgt spid="76821">
                                            <p:txEl>
                                              <p:pRg st="3" end="3"/>
                                            </p:txEl>
                                          </p:spTgt>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76821">
                                            <p:txEl>
                                              <p:pRg st="4" end="4"/>
                                            </p:txEl>
                                          </p:spTgt>
                                        </p:tgtEl>
                                        <p:attrNameLst>
                                          <p:attrName>style.visibility</p:attrName>
                                        </p:attrNameLst>
                                      </p:cBhvr>
                                      <p:to>
                                        <p:strVal val="visible"/>
                                      </p:to>
                                    </p:set>
                                    <p:animEffect transition="in" filter="wipe(up)">
                                      <p:cBhvr>
                                        <p:cTn id="24" dur="500"/>
                                        <p:tgtEl>
                                          <p:spTgt spid="76821">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6821">
                                            <p:txEl>
                                              <p:pRg st="5" end="5"/>
                                            </p:txEl>
                                          </p:spTgt>
                                        </p:tgtEl>
                                        <p:attrNameLst>
                                          <p:attrName>style.visibility</p:attrName>
                                        </p:attrNameLst>
                                      </p:cBhvr>
                                      <p:to>
                                        <p:strVal val="visible"/>
                                      </p:to>
                                    </p:set>
                                    <p:animEffect transition="in" filter="fade">
                                      <p:cBhvr>
                                        <p:cTn id="29" dur="500"/>
                                        <p:tgtEl>
                                          <p:spTgt spid="7682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9271"/>
          <a:stretch/>
        </p:blipFill>
        <p:spPr>
          <a:xfrm>
            <a:off x="3633578" y="2299062"/>
            <a:ext cx="5510422" cy="3670858"/>
          </a:xfrm>
          <a:prstGeom prst="rect">
            <a:avLst/>
          </a:prstGeom>
        </p:spPr>
      </p:pic>
      <p:sp>
        <p:nvSpPr>
          <p:cNvPr id="18434" name="Rectangle 4"/>
          <p:cNvSpPr>
            <a:spLocks noGrp="1" noChangeArrowheads="1"/>
          </p:cNvSpPr>
          <p:nvPr>
            <p:ph type="title"/>
          </p:nvPr>
        </p:nvSpPr>
        <p:spPr>
          <a:xfrm>
            <a:off x="1685108" y="530352"/>
            <a:ext cx="7458891" cy="659256"/>
          </a:xfrm>
        </p:spPr>
        <p:txBody>
          <a:bodyPr>
            <a:noAutofit/>
          </a:bodyPr>
          <a:lstStyle/>
          <a:p>
            <a:r>
              <a:rPr lang="en-US" sz="3800" dirty="0"/>
              <a:t>Factors Affecting Annuitization Payments</a:t>
            </a:r>
          </a:p>
        </p:txBody>
      </p:sp>
      <p:sp>
        <p:nvSpPr>
          <p:cNvPr id="80902" name="Rectangle 6"/>
          <p:cNvSpPr>
            <a:spLocks noGrp="1" noChangeArrowheads="1"/>
          </p:cNvSpPr>
          <p:nvPr>
            <p:ph idx="1"/>
          </p:nvPr>
        </p:nvSpPr>
        <p:spPr>
          <a:xfrm>
            <a:off x="1523128" y="1672045"/>
            <a:ext cx="4803649" cy="4010025"/>
          </a:xfrm>
        </p:spPr>
        <p:txBody>
          <a:bodyPr/>
          <a:lstStyle/>
          <a:p>
            <a:r>
              <a:rPr lang="en-US" sz="2600" dirty="0"/>
              <a:t>The cash value of your account (fixed annuities)</a:t>
            </a:r>
          </a:p>
          <a:p>
            <a:r>
              <a:rPr lang="en-US" sz="2600" dirty="0"/>
              <a:t>The performance of your underlying investments </a:t>
            </a:r>
            <a:br>
              <a:rPr lang="en-US" sz="2600" dirty="0"/>
            </a:br>
            <a:r>
              <a:rPr lang="en-US" sz="2600" dirty="0"/>
              <a:t>(variable annuities)</a:t>
            </a:r>
          </a:p>
          <a:p>
            <a:r>
              <a:rPr lang="en-US" sz="2600" dirty="0"/>
              <a:t>The age and gender of </a:t>
            </a:r>
            <a:br>
              <a:rPr lang="en-US" sz="2600" dirty="0"/>
            </a:br>
            <a:r>
              <a:rPr lang="en-US" sz="2600" dirty="0"/>
              <a:t>the annuitant</a:t>
            </a:r>
          </a:p>
          <a:p>
            <a:r>
              <a:rPr lang="en-US" sz="2600" dirty="0"/>
              <a:t>The payout option </a:t>
            </a:r>
            <a:br>
              <a:rPr lang="en-US" sz="2600" dirty="0"/>
            </a:br>
            <a:r>
              <a:rPr lang="en-US" sz="2600" dirty="0"/>
              <a:t>you choose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902">
                                            <p:txEl>
                                              <p:pRg st="1" end="1"/>
                                            </p:txEl>
                                          </p:spTgt>
                                        </p:tgtEl>
                                        <p:attrNameLst>
                                          <p:attrName>style.visibility</p:attrName>
                                        </p:attrNameLst>
                                      </p:cBhvr>
                                      <p:to>
                                        <p:strVal val="visible"/>
                                      </p:to>
                                    </p:set>
                                    <p:animEffect transition="in" filter="fade">
                                      <p:cBhvr>
                                        <p:cTn id="7" dur="500"/>
                                        <p:tgtEl>
                                          <p:spTgt spid="8090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0902">
                                            <p:txEl>
                                              <p:pRg st="2" end="2"/>
                                            </p:txEl>
                                          </p:spTgt>
                                        </p:tgtEl>
                                        <p:attrNameLst>
                                          <p:attrName>style.visibility</p:attrName>
                                        </p:attrNameLst>
                                      </p:cBhvr>
                                      <p:to>
                                        <p:strVal val="visible"/>
                                      </p:to>
                                    </p:set>
                                    <p:animEffect transition="in" filter="fade">
                                      <p:cBhvr>
                                        <p:cTn id="12" dur="500"/>
                                        <p:tgtEl>
                                          <p:spTgt spid="8090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0902">
                                            <p:txEl>
                                              <p:pRg st="3" end="3"/>
                                            </p:txEl>
                                          </p:spTgt>
                                        </p:tgtEl>
                                        <p:attrNameLst>
                                          <p:attrName>style.visibility</p:attrName>
                                        </p:attrNameLst>
                                      </p:cBhvr>
                                      <p:to>
                                        <p:strVal val="visible"/>
                                      </p:to>
                                    </p:set>
                                    <p:animEffect transition="in" filter="fade">
                                      <p:cBhvr>
                                        <p:cTn id="17" dur="500"/>
                                        <p:tgtEl>
                                          <p:spTgt spid="8090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3587"/>
          <a:stretch/>
        </p:blipFill>
        <p:spPr>
          <a:xfrm>
            <a:off x="3422228" y="2338252"/>
            <a:ext cx="5721771" cy="3625669"/>
          </a:xfrm>
          <a:prstGeom prst="rect">
            <a:avLst/>
          </a:prstGeom>
        </p:spPr>
      </p:pic>
      <p:sp>
        <p:nvSpPr>
          <p:cNvPr id="19458" name="Rectangle 4"/>
          <p:cNvSpPr>
            <a:spLocks noGrp="1" noChangeArrowheads="1"/>
          </p:cNvSpPr>
          <p:nvPr>
            <p:ph type="title" idx="4294967295"/>
          </p:nvPr>
        </p:nvSpPr>
        <p:spPr/>
        <p:txBody>
          <a:bodyPr/>
          <a:lstStyle/>
          <a:p>
            <a:r>
              <a:rPr lang="en-US" dirty="0"/>
              <a:t>Annuity Payout Options</a:t>
            </a:r>
          </a:p>
        </p:txBody>
      </p:sp>
      <p:sp>
        <p:nvSpPr>
          <p:cNvPr id="19460" name="Text Box 9"/>
          <p:cNvSpPr txBox="1">
            <a:spLocks noChangeArrowheads="1"/>
          </p:cNvSpPr>
          <p:nvPr/>
        </p:nvSpPr>
        <p:spPr bwMode="auto">
          <a:xfrm>
            <a:off x="1759036" y="5241087"/>
            <a:ext cx="4038600" cy="523220"/>
          </a:xfrm>
          <a:prstGeom prst="rect">
            <a:avLst/>
          </a:prstGeom>
          <a:noFill/>
          <a:ln w="9525">
            <a:noFill/>
            <a:miter lim="800000"/>
            <a:headEnd/>
            <a:tailEnd/>
          </a:ln>
        </p:spPr>
        <p:txBody>
          <a:bodyPr wrap="square">
            <a:spAutoFit/>
          </a:bodyPr>
          <a:lstStyle/>
          <a:p>
            <a:pPr>
              <a:lnSpc>
                <a:spcPct val="100000"/>
              </a:lnSpc>
              <a:spcBef>
                <a:spcPct val="50000"/>
              </a:spcBef>
            </a:pPr>
            <a:r>
              <a:rPr lang="en-US" sz="1400" dirty="0">
                <a:solidFill>
                  <a:srgbClr val="5D5D5D"/>
                </a:solidFill>
                <a:latin typeface="Calibri" panose="020F0502020204030204" pitchFamily="34" charset="0"/>
                <a:cs typeface="Arial"/>
              </a:rPr>
              <a:t>Guarantees are subject to the claims-paying </a:t>
            </a:r>
            <a:br>
              <a:rPr lang="en-US" sz="1400" dirty="0">
                <a:solidFill>
                  <a:srgbClr val="5D5D5D"/>
                </a:solidFill>
                <a:latin typeface="Calibri" panose="020F0502020204030204" pitchFamily="34" charset="0"/>
                <a:cs typeface="Arial"/>
              </a:rPr>
            </a:br>
            <a:r>
              <a:rPr lang="en-US" sz="1400" dirty="0">
                <a:solidFill>
                  <a:srgbClr val="5D5D5D"/>
                </a:solidFill>
                <a:latin typeface="Calibri" panose="020F0502020204030204" pitchFamily="34" charset="0"/>
                <a:cs typeface="Arial"/>
              </a:rPr>
              <a:t>ability and financial strength of the annuity issuer.</a:t>
            </a:r>
          </a:p>
        </p:txBody>
      </p:sp>
      <p:sp>
        <p:nvSpPr>
          <p:cNvPr id="12" name="Rectangle 5"/>
          <p:cNvSpPr txBox="1">
            <a:spLocks noChangeArrowheads="1"/>
          </p:cNvSpPr>
          <p:nvPr/>
        </p:nvSpPr>
        <p:spPr>
          <a:xfrm>
            <a:off x="1493472" y="1355303"/>
            <a:ext cx="5612722" cy="4004494"/>
          </a:xfrm>
          <a:prstGeom prst="rect">
            <a:avLst/>
          </a:prstGeom>
        </p:spPr>
        <p:txBody>
          <a:bodyPr vert="horz" lIns="91440" tIns="45720" rIns="91440" bIns="45720" rtlCol="0">
            <a:noAutofit/>
          </a:bodyPr>
          <a:lstStyle>
            <a:lvl1pPr marL="282575" indent="-282575" algn="l" defTabSz="457200" rtl="0" eaLnBrk="1" latinLnBrk="0" hangingPunct="1">
              <a:spcBef>
                <a:spcPct val="20000"/>
              </a:spcBef>
              <a:buClr>
                <a:srgbClr val="5D5D5D"/>
              </a:buClr>
              <a:buSzPct val="50000"/>
              <a:buFont typeface="Wingdings" panose="05000000000000000000" pitchFamily="2" charset="2"/>
              <a:buChar char="l"/>
              <a:defRPr sz="2800" kern="1200">
                <a:solidFill>
                  <a:srgbClr val="5D5D5D"/>
                </a:solidFill>
                <a:latin typeface="Calibri" panose="020F0502020204030204" pitchFamily="34" charset="0"/>
                <a:ea typeface="+mn-ea"/>
                <a:cs typeface="Arial"/>
              </a:defRPr>
            </a:lvl1pPr>
            <a:lvl2pPr marL="742950" indent="-285750" algn="l" defTabSz="457200" rtl="0" eaLnBrk="1" latinLnBrk="0" hangingPunct="1">
              <a:spcBef>
                <a:spcPct val="20000"/>
              </a:spcBef>
              <a:buClr>
                <a:srgbClr val="5D5D5D"/>
              </a:buClr>
              <a:buSzPct val="50000"/>
              <a:buFont typeface="Wingdings" panose="05000000000000000000" pitchFamily="2" charset="2"/>
              <a:buChar char="l"/>
              <a:defRPr sz="2800" kern="1200">
                <a:solidFill>
                  <a:srgbClr val="5D5D5D"/>
                </a:solidFill>
                <a:latin typeface="Calibri" panose="020F0502020204030204" pitchFamily="34" charset="0"/>
                <a:ea typeface="+mn-ea"/>
                <a:cs typeface="Arial"/>
              </a:defRPr>
            </a:lvl2pPr>
            <a:lvl3pPr marL="1143000" indent="-22860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3pPr>
            <a:lvl4pPr marL="1600200" indent="-228600" algn="l" defTabSz="457200" rtl="0" eaLnBrk="1" latinLnBrk="0" hangingPunct="1">
              <a:spcBef>
                <a:spcPct val="20000"/>
              </a:spcBef>
              <a:buClr>
                <a:srgbClr val="5D5D5D"/>
              </a:buClr>
              <a:buSzPct val="50000"/>
              <a:buFont typeface="Wingdings" panose="05000000000000000000" pitchFamily="2" charset="2"/>
              <a:buChar char="l"/>
              <a:defRPr sz="2000" kern="1200">
                <a:solidFill>
                  <a:srgbClr val="5D5D5D"/>
                </a:solidFill>
                <a:latin typeface="Calibri" panose="020F0502020204030204" pitchFamily="34" charset="0"/>
                <a:ea typeface="+mn-ea"/>
                <a:cs typeface="Arial"/>
              </a:defRPr>
            </a:lvl4pPr>
            <a:lvl5pPr marL="2057400" indent="-228600" algn="l" defTabSz="457200" rtl="0" eaLnBrk="1" latinLnBrk="0" hangingPunct="1">
              <a:spcBef>
                <a:spcPct val="20000"/>
              </a:spcBef>
              <a:buClr>
                <a:srgbClr val="5D5D5D"/>
              </a:buClr>
              <a:buSzPct val="50000"/>
              <a:buFont typeface="Wingdings" panose="05000000000000000000" pitchFamily="2" charset="2"/>
              <a:buChar char="l"/>
              <a:defRPr sz="20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Payments for life</a:t>
            </a:r>
          </a:p>
          <a:p>
            <a:r>
              <a:rPr lang="en-US" sz="2200" dirty="0"/>
              <a:t>Payments for a specified period</a:t>
            </a:r>
          </a:p>
          <a:p>
            <a:r>
              <a:rPr lang="en-US" sz="2200" dirty="0"/>
              <a:t>Payments for life with term certain</a:t>
            </a:r>
          </a:p>
          <a:p>
            <a:r>
              <a:rPr lang="en-US" sz="2200" dirty="0"/>
              <a:t>Refund life</a:t>
            </a:r>
          </a:p>
          <a:p>
            <a:r>
              <a:rPr lang="en-US" sz="2200" dirty="0"/>
              <a:t>Joint and survivor life</a:t>
            </a:r>
          </a:p>
          <a:p>
            <a:r>
              <a:rPr lang="en-US" sz="2200" dirty="0"/>
              <a:t>For variable annuities, the amounts of your payments may vary </a:t>
            </a:r>
            <a:br>
              <a:rPr lang="en-US" sz="2200" dirty="0"/>
            </a:br>
            <a:r>
              <a:rPr lang="en-US" sz="2200" dirty="0"/>
              <a:t>with the performance of your</a:t>
            </a:r>
            <a:br>
              <a:rPr lang="en-US" sz="2200" dirty="0"/>
            </a:br>
            <a:r>
              <a:rPr lang="en-US" sz="2200" dirty="0"/>
              <a:t>underlying investments</a:t>
            </a:r>
          </a:p>
          <a:p>
            <a:endParaRPr lang="en-US" sz="22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fade">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fade">
                                      <p:cBhvr>
                                        <p:cTn id="22" dur="500"/>
                                        <p:tgtEl>
                                          <p:spTgt spid="1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fade">
                                      <p:cBhvr>
                                        <p:cTn id="27"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8438"/>
          <a:stretch/>
        </p:blipFill>
        <p:spPr>
          <a:xfrm>
            <a:off x="3217930" y="1645919"/>
            <a:ext cx="5926069" cy="4314771"/>
          </a:xfrm>
          <a:prstGeom prst="rect">
            <a:avLst/>
          </a:prstGeom>
        </p:spPr>
      </p:pic>
      <p:sp>
        <p:nvSpPr>
          <p:cNvPr id="20482" name="Rectangle 7"/>
          <p:cNvSpPr>
            <a:spLocks noGrp="1" noChangeArrowheads="1"/>
          </p:cNvSpPr>
          <p:nvPr>
            <p:ph type="title" idx="4294967295"/>
          </p:nvPr>
        </p:nvSpPr>
        <p:spPr/>
        <p:txBody>
          <a:bodyPr/>
          <a:lstStyle/>
          <a:p>
            <a:r>
              <a:rPr lang="en-US" dirty="0"/>
              <a:t>Annuities — Tax Consequences</a:t>
            </a:r>
          </a:p>
        </p:txBody>
      </p:sp>
      <p:sp>
        <p:nvSpPr>
          <p:cNvPr id="71689" name="Rectangle 9"/>
          <p:cNvSpPr>
            <a:spLocks noGrp="1" noChangeArrowheads="1"/>
          </p:cNvSpPr>
          <p:nvPr>
            <p:ph type="body" sz="half" idx="4294967295"/>
          </p:nvPr>
        </p:nvSpPr>
        <p:spPr>
          <a:xfrm>
            <a:off x="1606731" y="1358538"/>
            <a:ext cx="5486400" cy="4314772"/>
          </a:xfrm>
        </p:spPr>
        <p:txBody>
          <a:bodyPr/>
          <a:lstStyle/>
          <a:p>
            <a:pPr>
              <a:lnSpc>
                <a:spcPct val="90000"/>
              </a:lnSpc>
            </a:pPr>
            <a:r>
              <a:rPr lang="en-US" sz="2200" dirty="0"/>
              <a:t>Income tax imposed at  ordinary income tax rates on earnings portion of withdrawals or payouts</a:t>
            </a:r>
          </a:p>
          <a:p>
            <a:pPr>
              <a:lnSpc>
                <a:spcPct val="90000"/>
              </a:lnSpc>
            </a:pPr>
            <a:r>
              <a:rPr lang="en-US" sz="2200" dirty="0"/>
              <a:t>Withdrawals are considered to be </a:t>
            </a:r>
            <a:br>
              <a:rPr lang="en-US" sz="2200" dirty="0"/>
            </a:br>
            <a:r>
              <a:rPr lang="en-US" sz="2200" dirty="0"/>
              <a:t>made from earnings first; </a:t>
            </a:r>
            <a:r>
              <a:rPr lang="en-US" sz="2200" dirty="0" err="1"/>
              <a:t>annuitization</a:t>
            </a:r>
            <a:r>
              <a:rPr lang="en-US" sz="2200" dirty="0"/>
              <a:t> </a:t>
            </a:r>
            <a:br>
              <a:rPr lang="en-US" sz="2200" dirty="0"/>
            </a:br>
            <a:r>
              <a:rPr lang="en-US" sz="2200" dirty="0"/>
              <a:t>payments are part return of principal </a:t>
            </a:r>
            <a:br>
              <a:rPr lang="en-US" sz="2200" dirty="0"/>
            </a:br>
            <a:r>
              <a:rPr lang="en-US" sz="2200" dirty="0"/>
              <a:t>and part earnings</a:t>
            </a:r>
          </a:p>
          <a:p>
            <a:pPr>
              <a:lnSpc>
                <a:spcPct val="90000"/>
              </a:lnSpc>
            </a:pPr>
            <a:r>
              <a:rPr lang="en-US" sz="2200" dirty="0"/>
              <a:t>With certain exceptions, </a:t>
            </a:r>
            <a:br>
              <a:rPr lang="en-US" sz="2200" dirty="0"/>
            </a:br>
            <a:r>
              <a:rPr lang="en-US" sz="2200" dirty="0"/>
              <a:t>an additional 10% premature</a:t>
            </a:r>
            <a:br>
              <a:rPr lang="en-US" sz="2200" dirty="0"/>
            </a:br>
            <a:r>
              <a:rPr lang="en-US" sz="2200" dirty="0"/>
              <a:t> distribution tax imposed on </a:t>
            </a:r>
            <a:br>
              <a:rPr lang="en-US" sz="2200" dirty="0"/>
            </a:br>
            <a:r>
              <a:rPr lang="en-US" sz="2200" dirty="0"/>
              <a:t>distributions of earnings </a:t>
            </a:r>
            <a:br>
              <a:rPr lang="en-US" sz="2200" dirty="0"/>
            </a:br>
            <a:r>
              <a:rPr lang="en-US" sz="2200" dirty="0"/>
              <a:t>made prior to age 59½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689">
                                            <p:txEl>
                                              <p:pRg st="1" end="1"/>
                                            </p:txEl>
                                          </p:spTgt>
                                        </p:tgtEl>
                                        <p:attrNameLst>
                                          <p:attrName>style.visibility</p:attrName>
                                        </p:attrNameLst>
                                      </p:cBhvr>
                                      <p:to>
                                        <p:strVal val="visible"/>
                                      </p:to>
                                    </p:set>
                                    <p:animEffect transition="in" filter="fade">
                                      <p:cBhvr>
                                        <p:cTn id="7" dur="500"/>
                                        <p:tgtEl>
                                          <p:spTgt spid="7168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689">
                                            <p:txEl>
                                              <p:pRg st="2" end="2"/>
                                            </p:txEl>
                                          </p:spTgt>
                                        </p:tgtEl>
                                        <p:attrNameLst>
                                          <p:attrName>style.visibility</p:attrName>
                                        </p:attrNameLst>
                                      </p:cBhvr>
                                      <p:to>
                                        <p:strVal val="visible"/>
                                      </p:to>
                                    </p:set>
                                    <p:animEffect transition="in" filter="fade">
                                      <p:cBhvr>
                                        <p:cTn id="12" dur="500"/>
                                        <p:tgtEl>
                                          <p:spTgt spid="7168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Annuity Riders</a:t>
            </a:r>
          </a:p>
        </p:txBody>
      </p:sp>
      <p:sp>
        <p:nvSpPr>
          <p:cNvPr id="5" name="Rectangle 4"/>
          <p:cNvSpPr/>
          <p:nvPr/>
        </p:nvSpPr>
        <p:spPr>
          <a:xfrm>
            <a:off x="3516795" y="1603104"/>
            <a:ext cx="3630681" cy="1874028"/>
          </a:xfrm>
          <a:prstGeom prst="rect">
            <a:avLst/>
          </a:prstGeom>
          <a:solidFill>
            <a:schemeClr val="accent6">
              <a:lumMod val="60000"/>
              <a:lumOff val="40000"/>
            </a:schemeClr>
          </a:solidFill>
          <a:ln>
            <a:noFill/>
          </a:ln>
          <a:effectLst/>
          <a:scene3d>
            <a:camera prst="orthographicFront">
              <a:rot lat="0" lon="0" rev="0"/>
            </a:camera>
            <a:lightRig rig="contrasting" dir="t">
              <a:rot lat="0" lon="0" rev="1500000"/>
            </a:lightRig>
          </a:scene3d>
          <a:sp3d prstMaterial="meta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a:solidFill>
                  <a:srgbClr val="FFFFFF"/>
                </a:solidFill>
                <a:latin typeface="Calibri" panose="020F0502020204030204" pitchFamily="34" charset="0"/>
                <a:cs typeface="Arial"/>
              </a:rPr>
              <a:t>Fixed Annuities</a:t>
            </a:r>
          </a:p>
          <a:p>
            <a:pPr lvl="0" algn="ctr" defTabSz="1066800">
              <a:lnSpc>
                <a:spcPct val="90000"/>
              </a:lnSpc>
              <a:spcBef>
                <a:spcPct val="0"/>
              </a:spcBef>
              <a:spcAft>
                <a:spcPct val="35000"/>
              </a:spcAft>
            </a:pPr>
            <a:r>
              <a:rPr lang="en-US" sz="1600" b="1" kern="1200" dirty="0">
                <a:solidFill>
                  <a:srgbClr val="FFFFFF"/>
                </a:solidFill>
                <a:latin typeface="Calibri" panose="020F0502020204030204" pitchFamily="34" charset="0"/>
                <a:cs typeface="Arial"/>
              </a:rPr>
              <a:t>Living needs/long-term care</a:t>
            </a:r>
          </a:p>
          <a:p>
            <a:pPr lvl="0" algn="ctr" defTabSz="1066800">
              <a:lnSpc>
                <a:spcPct val="90000"/>
              </a:lnSpc>
              <a:spcBef>
                <a:spcPct val="0"/>
              </a:spcBef>
              <a:spcAft>
                <a:spcPct val="35000"/>
              </a:spcAft>
            </a:pPr>
            <a:r>
              <a:rPr lang="en-US" sz="1600" b="1" kern="1200" dirty="0">
                <a:solidFill>
                  <a:srgbClr val="FFFFFF"/>
                </a:solidFill>
                <a:latin typeface="Calibri" panose="020F0502020204030204" pitchFamily="34" charset="0"/>
                <a:cs typeface="Arial"/>
              </a:rPr>
              <a:t>Disability/unemployment</a:t>
            </a:r>
          </a:p>
          <a:p>
            <a:pPr lvl="0" algn="ctr" defTabSz="1066800">
              <a:lnSpc>
                <a:spcPct val="90000"/>
              </a:lnSpc>
              <a:spcBef>
                <a:spcPct val="0"/>
              </a:spcBef>
              <a:spcAft>
                <a:spcPct val="35000"/>
              </a:spcAft>
            </a:pPr>
            <a:r>
              <a:rPr lang="en-US" sz="1600" b="1" kern="1200" dirty="0">
                <a:solidFill>
                  <a:srgbClr val="FFFFFF"/>
                </a:solidFill>
                <a:latin typeface="Calibri" panose="020F0502020204030204" pitchFamily="34" charset="0"/>
                <a:cs typeface="Arial"/>
              </a:rPr>
              <a:t>Terminal illness</a:t>
            </a:r>
          </a:p>
        </p:txBody>
      </p:sp>
      <p:sp>
        <p:nvSpPr>
          <p:cNvPr id="8" name="Rectangle 7"/>
          <p:cNvSpPr/>
          <p:nvPr/>
        </p:nvSpPr>
        <p:spPr>
          <a:xfrm>
            <a:off x="1535595" y="3660504"/>
            <a:ext cx="3429000" cy="1721628"/>
          </a:xfrm>
          <a:prstGeom prst="rect">
            <a:avLst/>
          </a:prstGeom>
          <a:solidFill>
            <a:schemeClr val="accent6">
              <a:lumMod val="60000"/>
              <a:lumOff val="40000"/>
            </a:schemeClr>
          </a:solidFill>
          <a:ln>
            <a:noFill/>
          </a:ln>
          <a:effectLst/>
          <a:scene3d>
            <a:camera prst="orthographicFront">
              <a:rot lat="0" lon="0" rev="0"/>
            </a:camera>
            <a:lightRig rig="contrasting" dir="t">
              <a:rot lat="0" lon="0" rev="1500000"/>
            </a:lightRig>
          </a:scene3d>
          <a:sp3d prstMaterial="meta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a:lnSpc>
                <a:spcPct val="90000"/>
              </a:lnSpc>
              <a:spcBef>
                <a:spcPct val="0"/>
              </a:spcBef>
              <a:spcAft>
                <a:spcPct val="35000"/>
              </a:spcAft>
            </a:pPr>
            <a:r>
              <a:rPr lang="en-US" sz="2400" b="1" dirty="0">
                <a:solidFill>
                  <a:srgbClr val="FFFFFF"/>
                </a:solidFill>
                <a:latin typeface="Calibri" panose="020F0502020204030204" pitchFamily="34" charset="0"/>
                <a:cs typeface="Arial"/>
              </a:rPr>
              <a:t>Variable Annuities</a:t>
            </a:r>
          </a:p>
          <a:p>
            <a:pPr lvl="0" algn="ctr" defTabSz="1066800">
              <a:lnSpc>
                <a:spcPct val="90000"/>
              </a:lnSpc>
              <a:spcBef>
                <a:spcPct val="0"/>
              </a:spcBef>
              <a:spcAft>
                <a:spcPct val="35000"/>
              </a:spcAft>
            </a:pPr>
            <a:r>
              <a:rPr lang="en-US" sz="1600" b="1" kern="1200" dirty="0">
                <a:solidFill>
                  <a:srgbClr val="FFFFFF"/>
                </a:solidFill>
                <a:latin typeface="Calibri" panose="020F0502020204030204" pitchFamily="34" charset="0"/>
                <a:cs typeface="Arial"/>
              </a:rPr>
              <a:t>Guaranteed withdrawal benefit</a:t>
            </a:r>
          </a:p>
          <a:p>
            <a:pPr lvl="0" algn="ctr" defTabSz="1066800">
              <a:lnSpc>
                <a:spcPct val="90000"/>
              </a:lnSpc>
              <a:spcBef>
                <a:spcPct val="0"/>
              </a:spcBef>
              <a:spcAft>
                <a:spcPct val="35000"/>
              </a:spcAft>
            </a:pPr>
            <a:r>
              <a:rPr lang="en-US" sz="1600" b="1" kern="1200" dirty="0">
                <a:solidFill>
                  <a:srgbClr val="FFFFFF"/>
                </a:solidFill>
                <a:latin typeface="Calibri" panose="020F0502020204030204" pitchFamily="34" charset="0"/>
                <a:cs typeface="Arial"/>
              </a:rPr>
              <a:t>Guaranteed accumulation benefit</a:t>
            </a:r>
          </a:p>
          <a:p>
            <a:pPr lvl="0" algn="ctr" defTabSz="1066800">
              <a:lnSpc>
                <a:spcPct val="90000"/>
              </a:lnSpc>
              <a:spcBef>
                <a:spcPct val="0"/>
              </a:spcBef>
              <a:spcAft>
                <a:spcPct val="35000"/>
              </a:spcAft>
            </a:pPr>
            <a:r>
              <a:rPr lang="en-US" sz="1600" b="1" kern="1200" dirty="0">
                <a:solidFill>
                  <a:srgbClr val="FFFFFF"/>
                </a:solidFill>
                <a:latin typeface="Calibri" panose="020F0502020204030204" pitchFamily="34" charset="0"/>
                <a:cs typeface="Arial"/>
              </a:rPr>
              <a:t>Guaranteed minimum income benefit</a:t>
            </a:r>
          </a:p>
        </p:txBody>
      </p:sp>
      <p:sp>
        <p:nvSpPr>
          <p:cNvPr id="14" name="Rectangle 13"/>
          <p:cNvSpPr/>
          <p:nvPr/>
        </p:nvSpPr>
        <p:spPr>
          <a:xfrm>
            <a:off x="5664410" y="3660504"/>
            <a:ext cx="3352841" cy="1727198"/>
          </a:xfrm>
          <a:prstGeom prst="rect">
            <a:avLst/>
          </a:prstGeom>
          <a:solidFill>
            <a:schemeClr val="accent6">
              <a:lumMod val="60000"/>
              <a:lumOff val="40000"/>
            </a:schemeClr>
          </a:solidFill>
          <a:ln>
            <a:noFill/>
          </a:ln>
          <a:effectLst/>
          <a:scene3d>
            <a:camera prst="orthographicFront">
              <a:rot lat="0" lon="0" rev="0"/>
            </a:camera>
            <a:lightRig rig="contrasting" dir="t">
              <a:rot lat="0" lon="0" rev="1500000"/>
            </a:lightRig>
          </a:scene3d>
          <a:sp3d prstMaterial="meta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a:solidFill>
                  <a:srgbClr val="FFFFFF"/>
                </a:solidFill>
                <a:latin typeface="Calibri" panose="020F0502020204030204" pitchFamily="34" charset="0"/>
                <a:cs typeface="Arial"/>
              </a:rPr>
              <a:t>Immediate Annuities</a:t>
            </a:r>
          </a:p>
          <a:p>
            <a:pPr lvl="0" algn="ctr" defTabSz="1066800">
              <a:lnSpc>
                <a:spcPct val="90000"/>
              </a:lnSpc>
              <a:spcBef>
                <a:spcPct val="0"/>
              </a:spcBef>
              <a:spcAft>
                <a:spcPct val="35000"/>
              </a:spcAft>
            </a:pPr>
            <a:r>
              <a:rPr lang="en-US" sz="1600" b="1" kern="1200" dirty="0">
                <a:solidFill>
                  <a:srgbClr val="FFFFFF"/>
                </a:solidFill>
                <a:latin typeface="Calibri" panose="020F0502020204030204" pitchFamily="34" charset="0"/>
                <a:cs typeface="Arial"/>
              </a:rPr>
              <a:t>Commuted payout benefit</a:t>
            </a:r>
          </a:p>
          <a:p>
            <a:pPr lvl="0" algn="ctr" defTabSz="1066800">
              <a:lnSpc>
                <a:spcPct val="90000"/>
              </a:lnSpc>
              <a:spcBef>
                <a:spcPct val="0"/>
              </a:spcBef>
              <a:spcAft>
                <a:spcPct val="35000"/>
              </a:spcAft>
            </a:pPr>
            <a:r>
              <a:rPr lang="en-US" sz="1600" b="1" kern="1200" dirty="0">
                <a:solidFill>
                  <a:srgbClr val="FFFFFF"/>
                </a:solidFill>
                <a:latin typeface="Calibri" panose="020F0502020204030204" pitchFamily="34" charset="0"/>
                <a:cs typeface="Arial"/>
              </a:rPr>
              <a:t>Cost-of-living benefit</a:t>
            </a:r>
          </a:p>
          <a:p>
            <a:pPr lvl="0" algn="ctr" defTabSz="1066800">
              <a:lnSpc>
                <a:spcPct val="90000"/>
              </a:lnSpc>
              <a:spcBef>
                <a:spcPct val="0"/>
              </a:spcBef>
              <a:spcAft>
                <a:spcPct val="35000"/>
              </a:spcAft>
            </a:pPr>
            <a:r>
              <a:rPr lang="en-US" sz="1600" b="1" kern="1200" dirty="0">
                <a:solidFill>
                  <a:srgbClr val="FFFFFF"/>
                </a:solidFill>
                <a:latin typeface="Calibri" panose="020F0502020204030204" pitchFamily="34" charset="0"/>
                <a:cs typeface="Arial"/>
              </a:rPr>
              <a:t>Cash/installment refund</a:t>
            </a:r>
          </a:p>
        </p:txBody>
      </p:sp>
      <p:sp>
        <p:nvSpPr>
          <p:cNvPr id="6" name="Text Box 9"/>
          <p:cNvSpPr txBox="1">
            <a:spLocks noChangeArrowheads="1"/>
          </p:cNvSpPr>
          <p:nvPr/>
        </p:nvSpPr>
        <p:spPr bwMode="auto">
          <a:xfrm>
            <a:off x="1022864" y="6208944"/>
            <a:ext cx="8114190" cy="307777"/>
          </a:xfrm>
          <a:prstGeom prst="rect">
            <a:avLst/>
          </a:prstGeom>
          <a:noFill/>
          <a:ln w="9525">
            <a:noFill/>
            <a:miter lim="800000"/>
            <a:headEnd/>
            <a:tailEnd/>
          </a:ln>
        </p:spPr>
        <p:txBody>
          <a:bodyPr wrap="square">
            <a:spAutoFit/>
          </a:bodyPr>
          <a:lstStyle/>
          <a:p>
            <a:pPr>
              <a:lnSpc>
                <a:spcPct val="100000"/>
              </a:lnSpc>
              <a:spcBef>
                <a:spcPct val="50000"/>
              </a:spcBef>
            </a:pPr>
            <a:r>
              <a:rPr lang="en-US" sz="1400" dirty="0">
                <a:solidFill>
                  <a:srgbClr val="5D5D5D"/>
                </a:solidFill>
                <a:latin typeface="Calibri" panose="020F0502020204030204" pitchFamily="34" charset="0"/>
                <a:cs typeface="Arial"/>
              </a:rPr>
              <a:t>Guarantees are subject to the claims-paying ability and financial strength of the annuity issuer.</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3961"/>
          <a:stretch/>
        </p:blipFill>
        <p:spPr>
          <a:xfrm>
            <a:off x="3750440" y="2103120"/>
            <a:ext cx="5393560" cy="3862796"/>
          </a:xfrm>
          <a:prstGeom prst="rect">
            <a:avLst/>
          </a:prstGeom>
        </p:spPr>
      </p:pic>
      <p:sp>
        <p:nvSpPr>
          <p:cNvPr id="5122" name="Rectangle 2"/>
          <p:cNvSpPr>
            <a:spLocks noGrp="1" noChangeArrowheads="1"/>
          </p:cNvSpPr>
          <p:nvPr>
            <p:ph type="title"/>
          </p:nvPr>
        </p:nvSpPr>
        <p:spPr/>
        <p:txBody>
          <a:bodyPr/>
          <a:lstStyle/>
          <a:p>
            <a:r>
              <a:rPr lang="en-US" dirty="0"/>
              <a:t>What Is an Annuity?</a:t>
            </a:r>
          </a:p>
        </p:txBody>
      </p:sp>
      <p:sp>
        <p:nvSpPr>
          <p:cNvPr id="5123" name="Rectangle 17"/>
          <p:cNvSpPr>
            <a:spLocks noGrp="1" noChangeArrowheads="1"/>
          </p:cNvSpPr>
          <p:nvPr>
            <p:ph idx="1"/>
          </p:nvPr>
        </p:nvSpPr>
        <p:spPr>
          <a:xfrm>
            <a:off x="1667596" y="1515291"/>
            <a:ext cx="7108698" cy="4067176"/>
          </a:xfrm>
        </p:spPr>
        <p:txBody>
          <a:bodyPr/>
          <a:lstStyle/>
          <a:p>
            <a:pPr>
              <a:lnSpc>
                <a:spcPct val="90000"/>
              </a:lnSpc>
              <a:buClr>
                <a:schemeClr val="accent1"/>
              </a:buClr>
            </a:pPr>
            <a:r>
              <a:rPr lang="en-US" sz="2600" dirty="0">
                <a:latin typeface="+mj-lt"/>
                <a:cs typeface="Arial"/>
              </a:rPr>
              <a:t>An insurance-based contract between you </a:t>
            </a:r>
            <a:br>
              <a:rPr lang="en-US" sz="2600" dirty="0">
                <a:latin typeface="+mj-lt"/>
                <a:cs typeface="Arial"/>
              </a:rPr>
            </a:br>
            <a:r>
              <a:rPr lang="en-US" sz="2600" dirty="0">
                <a:latin typeface="+mj-lt"/>
                <a:cs typeface="Arial"/>
              </a:rPr>
              <a:t>and the issuer</a:t>
            </a:r>
          </a:p>
          <a:p>
            <a:pPr>
              <a:lnSpc>
                <a:spcPct val="90000"/>
              </a:lnSpc>
              <a:buClr>
                <a:schemeClr val="accent1"/>
              </a:buClr>
            </a:pPr>
            <a:r>
              <a:rPr lang="en-US" sz="2600" dirty="0">
                <a:latin typeface="+mj-lt"/>
                <a:cs typeface="Arial"/>
              </a:rPr>
              <a:t>You pay premiums with after-tax dollars</a:t>
            </a:r>
          </a:p>
          <a:p>
            <a:pPr>
              <a:lnSpc>
                <a:spcPct val="90000"/>
              </a:lnSpc>
              <a:buClr>
                <a:schemeClr val="accent1"/>
              </a:buClr>
            </a:pPr>
            <a:r>
              <a:rPr lang="en-US" sz="2600" dirty="0">
                <a:latin typeface="+mj-lt"/>
                <a:cs typeface="Arial"/>
              </a:rPr>
              <a:t>Issuer invests your money</a:t>
            </a:r>
          </a:p>
          <a:p>
            <a:pPr>
              <a:lnSpc>
                <a:spcPct val="90000"/>
              </a:lnSpc>
              <a:buClr>
                <a:schemeClr val="accent1"/>
              </a:buClr>
            </a:pPr>
            <a:r>
              <a:rPr lang="en-US" sz="2600" dirty="0">
                <a:latin typeface="+mj-lt"/>
                <a:cs typeface="Arial"/>
              </a:rPr>
              <a:t>Earnings accumulate </a:t>
            </a:r>
            <a:br>
              <a:rPr lang="en-US" sz="2600" dirty="0">
                <a:latin typeface="+mj-lt"/>
                <a:cs typeface="Arial"/>
              </a:rPr>
            </a:br>
            <a:r>
              <a:rPr lang="en-US" sz="2600" dirty="0">
                <a:latin typeface="+mj-lt"/>
                <a:cs typeface="Arial"/>
              </a:rPr>
              <a:t>tax deferred</a:t>
            </a:r>
          </a:p>
          <a:p>
            <a:pPr>
              <a:lnSpc>
                <a:spcPct val="90000"/>
              </a:lnSpc>
              <a:buClr>
                <a:schemeClr val="accent1"/>
              </a:buClr>
            </a:pPr>
            <a:r>
              <a:rPr lang="en-US" sz="2600" dirty="0">
                <a:latin typeface="+mj-lt"/>
                <a:cs typeface="Arial"/>
              </a:rPr>
              <a:t>Earnings are taxed </a:t>
            </a:r>
            <a:br>
              <a:rPr lang="en-US" sz="2600" dirty="0">
                <a:latin typeface="+mj-lt"/>
                <a:cs typeface="Arial"/>
              </a:rPr>
            </a:br>
            <a:r>
              <a:rPr lang="en-US" sz="2600" dirty="0">
                <a:latin typeface="+mj-lt"/>
                <a:cs typeface="Arial"/>
              </a:rPr>
              <a:t>as ordinary income </a:t>
            </a:r>
            <a:br>
              <a:rPr lang="en-US" sz="2600" dirty="0">
                <a:latin typeface="+mj-lt"/>
                <a:cs typeface="Arial"/>
              </a:rPr>
            </a:br>
            <a:r>
              <a:rPr lang="en-US" sz="2600" dirty="0">
                <a:latin typeface="+mj-lt"/>
                <a:cs typeface="Arial"/>
              </a:rPr>
              <a:t>when distributed</a:t>
            </a:r>
          </a:p>
        </p:txBody>
      </p:sp>
    </p:spTree>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Autofit/>
          </a:bodyPr>
          <a:lstStyle/>
          <a:p>
            <a:pPr eaLnBrk="1" hangingPunct="1"/>
            <a:r>
              <a:rPr lang="en-US" dirty="0"/>
              <a:t>Important Information about Variable Annuities</a:t>
            </a:r>
          </a:p>
        </p:txBody>
      </p:sp>
      <p:sp>
        <p:nvSpPr>
          <p:cNvPr id="26627" name="Rectangle 3"/>
          <p:cNvSpPr>
            <a:spLocks noGrp="1" noChangeArrowheads="1"/>
          </p:cNvSpPr>
          <p:nvPr>
            <p:ph idx="1"/>
          </p:nvPr>
        </p:nvSpPr>
        <p:spPr>
          <a:xfrm>
            <a:off x="1476103" y="1946366"/>
            <a:ext cx="7526029" cy="4044859"/>
          </a:xfrm>
        </p:spPr>
        <p:txBody>
          <a:bodyPr>
            <a:noAutofit/>
          </a:bodyPr>
          <a:lstStyle/>
          <a:p>
            <a:pPr eaLnBrk="1" hangingPunct="1">
              <a:lnSpc>
                <a:spcPct val="90000"/>
              </a:lnSpc>
            </a:pPr>
            <a:r>
              <a:rPr lang="en-US" sz="1900" dirty="0"/>
              <a:t>Variable annuities are long-term investments suitable for retirement funding, and are subject to market fluctuations and investment risk, including the possibility of loss of principal. Variable annuities contain fees and charges including, but not limited to, mortality and expense risk charges, sales and surrender (early withdrawal) charges, administrative fees, and charges for optional benefits and riders.</a:t>
            </a:r>
          </a:p>
          <a:p>
            <a:pPr eaLnBrk="1" hangingPunct="1">
              <a:lnSpc>
                <a:spcPct val="90000"/>
              </a:lnSpc>
              <a:buFont typeface="Wingdings" pitchFamily="2" charset="2"/>
              <a:buNone/>
            </a:pPr>
            <a:endParaRPr lang="en-US" sz="1900" b="1" dirty="0"/>
          </a:p>
          <a:p>
            <a:pPr eaLnBrk="1" hangingPunct="1">
              <a:lnSpc>
                <a:spcPct val="90000"/>
              </a:lnSpc>
            </a:pPr>
            <a:r>
              <a:rPr lang="en-US" sz="1900" dirty="0"/>
              <a:t>Variable annuities are sold by prospectus. You should consider the investment objectives, risk, charges, and expenses carefully before investing. The prospectus, which contains this and other information about the variable annuity, can be obtained from the insurance company issuing the variable annuity, or from your financial professional. You should read the prospectus carefully before you invest.</a:t>
            </a:r>
          </a:p>
          <a:p>
            <a:pPr eaLnBrk="1" hangingPunct="1">
              <a:lnSpc>
                <a:spcPct val="90000"/>
              </a:lnSpc>
              <a:buFont typeface="Wingdings" pitchFamily="2" charset="2"/>
              <a:buNone/>
            </a:pPr>
            <a:endParaRPr lang="en-US" sz="1900" dirty="0"/>
          </a:p>
        </p:txBody>
      </p:sp>
    </p:spTree>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658983" y="530352"/>
            <a:ext cx="5636236" cy="660400"/>
          </a:xfrm>
        </p:spPr>
        <p:txBody>
          <a:bodyPr>
            <a:noAutofit/>
          </a:bodyPr>
          <a:lstStyle/>
          <a:p>
            <a:r>
              <a:rPr lang="en-US" sz="5400" dirty="0">
                <a:latin typeface="+mn-lt"/>
              </a:rPr>
              <a:t>Thank You</a:t>
            </a:r>
          </a:p>
        </p:txBody>
      </p:sp>
      <p:sp>
        <p:nvSpPr>
          <p:cNvPr id="4" name="Content Placeholder 6"/>
          <p:cNvSpPr>
            <a:spLocks noGrp="1"/>
          </p:cNvSpPr>
          <p:nvPr>
            <p:ph idx="1"/>
          </p:nvPr>
        </p:nvSpPr>
        <p:spPr>
          <a:xfrm>
            <a:off x="530352" y="1828800"/>
            <a:ext cx="6400800" cy="3298825"/>
          </a:xfrm>
        </p:spPr>
        <p:txBody>
          <a:bodyPr/>
          <a:lstStyle/>
          <a:p>
            <a:pPr marL="0" indent="0">
              <a:buNone/>
            </a:pPr>
            <a:r>
              <a:rPr lang="en-US" dirty="0"/>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9166" y="1201964"/>
            <a:ext cx="7654834" cy="4767717"/>
          </a:xfrm>
          <a:prstGeom prst="rect">
            <a:avLst/>
          </a:prstGeom>
        </p:spPr>
      </p:pic>
    </p:spTree>
    <p:extLst>
      <p:ext uri="{BB962C8B-B14F-4D97-AF65-F5344CB8AC3E}">
        <p14:creationId xmlns:p14="http://schemas.microsoft.com/office/powerpoint/2010/main" val="796688498"/>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t>Disclaimer</a:t>
            </a:r>
          </a:p>
        </p:txBody>
      </p:sp>
      <p:sp>
        <p:nvSpPr>
          <p:cNvPr id="3" name="Content Placeholder - disc"/>
          <p:cNvSpPr>
            <a:spLocks noGrp="1"/>
          </p:cNvSpPr>
          <p:nvPr>
            <p:ph idx="1"/>
          </p:nvPr>
        </p:nvSpPr>
        <p:spPr>
          <a:xfrm>
            <a:off x="1602461" y="1600200"/>
            <a:ext cx="7214967" cy="4530725"/>
          </a:xfrm>
        </p:spPr>
        <p:txBody>
          <a:bodyPr>
            <a:normAutofit fontScale="56666" lnSpcReduction="20000"/>
          </a:bodyPr>
          <a:lstStyle/>
          <a:p>
            <a:pPr marL="0" indent="0">
              <a:buNone/>
            </a:pPr>
            <a:r>
              <a:rPr dirty="0"/>
              <a:t>IMPORTANT DISCLOSURES
Broadridge Investor Communication Solutions, Inc. does not provide investment, tax, or legal advice. The information presented here is not specific to any individual's personal circumstances.
To the extent that this material concerns tax matters, it is not intended or written to be used, and cannot be used, by a taxpayer for the purpose of avoiding penalties that may be imposed by law.  Each taxpayer should seek independent advice from a tax professional based on his or her individual circumstances.
These materials are provided for general information and educational purposes based upon publicly available information from sources believed to be reliable—we cannot assure the accuracy or completeness of these materials.  The information in these materials may change at any time and without notice.
Securities and investment advice offered through Investment Planners, Inc. (Member FINRA/SIPC) and IPI Wealth Management, Inc., 226 W. Eldorado Street, Decatur, IL 62522. 217-425-6340.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129" y="1979890"/>
            <a:ext cx="6292871" cy="4003221"/>
          </a:xfrm>
          <a:prstGeom prst="rect">
            <a:avLst/>
          </a:prstGeom>
        </p:spPr>
      </p:pic>
      <p:sp>
        <p:nvSpPr>
          <p:cNvPr id="6146" name="Rectangle 2"/>
          <p:cNvSpPr>
            <a:spLocks noGrp="1" noChangeArrowheads="1"/>
          </p:cNvSpPr>
          <p:nvPr>
            <p:ph type="title" idx="4294967295"/>
          </p:nvPr>
        </p:nvSpPr>
        <p:spPr/>
        <p:txBody>
          <a:bodyPr/>
          <a:lstStyle/>
          <a:p>
            <a:r>
              <a:rPr lang="en-US" dirty="0"/>
              <a:t>Why Buy an Annuity?</a:t>
            </a:r>
          </a:p>
        </p:txBody>
      </p:sp>
      <p:sp>
        <p:nvSpPr>
          <p:cNvPr id="12291" name="Rectangle 3"/>
          <p:cNvSpPr>
            <a:spLocks noGrp="1" noChangeArrowheads="1"/>
          </p:cNvSpPr>
          <p:nvPr>
            <p:ph type="body" sz="half" idx="4294967295"/>
          </p:nvPr>
        </p:nvSpPr>
        <p:spPr>
          <a:xfrm>
            <a:off x="1715541" y="1606732"/>
            <a:ext cx="5413248" cy="4253150"/>
          </a:xfrm>
        </p:spPr>
        <p:txBody>
          <a:bodyPr>
            <a:noAutofit/>
          </a:bodyPr>
          <a:lstStyle/>
          <a:p>
            <a:pPr marL="339725" indent="-339725"/>
            <a:r>
              <a:rPr lang="en-US" sz="2600" dirty="0"/>
              <a:t>To receive tax-deferred growth for savings and a dependable stream of income for life</a:t>
            </a:r>
          </a:p>
          <a:p>
            <a:pPr marL="339725" indent="-339725"/>
            <a:r>
              <a:rPr lang="en-US" sz="2600" dirty="0"/>
              <a:t>To save for a specific purpose</a:t>
            </a:r>
          </a:p>
          <a:p>
            <a:pPr marL="339725" indent="-339725"/>
            <a:r>
              <a:rPr lang="en-US" sz="2600" dirty="0"/>
              <a:t>To supplement other sources of retirement income</a:t>
            </a:r>
          </a:p>
          <a:p>
            <a:pPr marL="339725" indent="-339725"/>
            <a:r>
              <a:rPr lang="en-US" sz="2600" dirty="0"/>
              <a:t>To maintain financial </a:t>
            </a:r>
            <a:br>
              <a:rPr lang="en-US" sz="2600" dirty="0"/>
            </a:br>
            <a:r>
              <a:rPr lang="en-US" sz="2600" dirty="0"/>
              <a:t>independence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animEffect transition="in" filter="fade">
                                      <p:cBhvr>
                                        <p:cTn id="11" dur="500"/>
                                        <p:tgtEl>
                                          <p:spTgt spid="12291">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291">
                                            <p:txEl>
                                              <p:pRg st="2" end="2"/>
                                            </p:txEl>
                                          </p:spTgt>
                                        </p:tgtEl>
                                        <p:attrNameLst>
                                          <p:attrName>style.visibility</p:attrName>
                                        </p:attrNameLst>
                                      </p:cBhvr>
                                      <p:to>
                                        <p:strVal val="visible"/>
                                      </p:to>
                                    </p:set>
                                    <p:animEffect transition="in" filter="fade">
                                      <p:cBhvr>
                                        <p:cTn id="16" dur="500"/>
                                        <p:tgtEl>
                                          <p:spTgt spid="1229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291">
                                            <p:txEl>
                                              <p:pRg st="3" end="3"/>
                                            </p:txEl>
                                          </p:spTgt>
                                        </p:tgtEl>
                                        <p:attrNameLst>
                                          <p:attrName>style.visibility</p:attrName>
                                        </p:attrNameLst>
                                      </p:cBhvr>
                                      <p:to>
                                        <p:strVal val="visible"/>
                                      </p:to>
                                    </p:set>
                                    <p:animEffect transition="in" filter="fade">
                                      <p:cBhvr>
                                        <p:cTn id="21" dur="5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dirty="0"/>
              <a:t>Taxable vs. Tax-Deferred Growth</a:t>
            </a:r>
          </a:p>
        </p:txBody>
      </p:sp>
      <p:sp>
        <p:nvSpPr>
          <p:cNvPr id="1029" name="Text Box 11"/>
          <p:cNvSpPr txBox="1">
            <a:spLocks noChangeArrowheads="1"/>
          </p:cNvSpPr>
          <p:nvPr/>
        </p:nvSpPr>
        <p:spPr bwMode="auto">
          <a:xfrm>
            <a:off x="6800850" y="1321349"/>
            <a:ext cx="2343150" cy="3477875"/>
          </a:xfrm>
          <a:prstGeom prst="rect">
            <a:avLst/>
          </a:prstGeom>
          <a:noFill/>
          <a:ln w="9525">
            <a:noFill/>
            <a:miter lim="800000"/>
            <a:headEnd/>
            <a:tailEnd/>
          </a:ln>
        </p:spPr>
        <p:txBody>
          <a:bodyPr wrap="square">
            <a:spAutoFit/>
          </a:bodyPr>
          <a:lstStyle/>
          <a:p>
            <a:pPr marL="171450" indent="-171450">
              <a:lnSpc>
                <a:spcPct val="100000"/>
              </a:lnSpc>
              <a:spcAft>
                <a:spcPts val="600"/>
              </a:spcAft>
              <a:buClr>
                <a:srgbClr val="5D5D5D"/>
              </a:buClr>
              <a:buSzPct val="50000"/>
              <a:buFont typeface="Wingdings" panose="05000000000000000000" pitchFamily="2" charset="2"/>
              <a:buChar char="l"/>
            </a:pPr>
            <a:r>
              <a:rPr lang="en-US" sz="2000" dirty="0">
                <a:solidFill>
                  <a:srgbClr val="5D5D5D"/>
                </a:solidFill>
                <a:latin typeface="Calibri" panose="020F0502020204030204" pitchFamily="34" charset="0"/>
                <a:cs typeface="Arial"/>
              </a:rPr>
              <a:t>Assumptions:</a:t>
            </a:r>
          </a:p>
          <a:p>
            <a:pPr marL="171450" indent="-171450">
              <a:lnSpc>
                <a:spcPct val="100000"/>
              </a:lnSpc>
              <a:spcAft>
                <a:spcPts val="600"/>
              </a:spcAft>
              <a:buClr>
                <a:srgbClr val="5D5D5D"/>
              </a:buClr>
              <a:buSzPct val="50000"/>
              <a:buFont typeface="Wingdings" panose="05000000000000000000" pitchFamily="2" charset="2"/>
              <a:buChar char="l"/>
            </a:pPr>
            <a:r>
              <a:rPr lang="en-US" sz="2000" dirty="0">
                <a:solidFill>
                  <a:srgbClr val="5D5D5D"/>
                </a:solidFill>
                <a:latin typeface="Calibri" panose="020F0502020204030204" pitchFamily="34" charset="0"/>
                <a:cs typeface="Arial"/>
              </a:rPr>
              <a:t>$10,000 initial investment</a:t>
            </a:r>
          </a:p>
          <a:p>
            <a:pPr marL="171450" indent="-171450">
              <a:lnSpc>
                <a:spcPct val="100000"/>
              </a:lnSpc>
              <a:spcAft>
                <a:spcPts val="600"/>
              </a:spcAft>
              <a:buClr>
                <a:srgbClr val="5D5D5D"/>
              </a:buClr>
              <a:buSzPct val="50000"/>
              <a:buFont typeface="Wingdings" panose="05000000000000000000" pitchFamily="2" charset="2"/>
              <a:buChar char="l"/>
            </a:pPr>
            <a:r>
              <a:rPr lang="en-US" sz="2000" dirty="0">
                <a:solidFill>
                  <a:srgbClr val="5D5D5D"/>
                </a:solidFill>
                <a:latin typeface="Calibri" panose="020F0502020204030204" pitchFamily="34" charset="0"/>
                <a:cs typeface="Arial"/>
              </a:rPr>
              <a:t>Tax rate 28%</a:t>
            </a:r>
          </a:p>
          <a:p>
            <a:pPr marL="171450" indent="-171450">
              <a:lnSpc>
                <a:spcPct val="100000"/>
              </a:lnSpc>
              <a:spcAft>
                <a:spcPts val="600"/>
              </a:spcAft>
              <a:buClr>
                <a:srgbClr val="5D5D5D"/>
              </a:buClr>
              <a:buSzPct val="50000"/>
              <a:buFont typeface="Wingdings" panose="05000000000000000000" pitchFamily="2" charset="2"/>
              <a:buChar char="l"/>
            </a:pPr>
            <a:r>
              <a:rPr lang="en-US" sz="2000" dirty="0">
                <a:solidFill>
                  <a:srgbClr val="5D5D5D"/>
                </a:solidFill>
                <a:latin typeface="Calibri" panose="020F0502020204030204" pitchFamily="34" charset="0"/>
                <a:cs typeface="Arial"/>
              </a:rPr>
              <a:t>Growth rate 7% (after-tax growth rate 5.04%)</a:t>
            </a:r>
          </a:p>
          <a:p>
            <a:pPr marL="171450" indent="-171450">
              <a:lnSpc>
                <a:spcPct val="100000"/>
              </a:lnSpc>
              <a:spcAft>
                <a:spcPts val="600"/>
              </a:spcAft>
              <a:buClr>
                <a:srgbClr val="5D5D5D"/>
              </a:buClr>
              <a:buSzPct val="50000"/>
              <a:buFont typeface="Wingdings" panose="05000000000000000000" pitchFamily="2" charset="2"/>
              <a:buChar char="l"/>
            </a:pPr>
            <a:r>
              <a:rPr lang="en-US" sz="2000" dirty="0">
                <a:solidFill>
                  <a:srgbClr val="5D5D5D"/>
                </a:solidFill>
                <a:latin typeface="Calibri" panose="020F0502020204030204" pitchFamily="34" charset="0"/>
                <a:cs typeface="Arial"/>
              </a:rPr>
              <a:t>Annual end </a:t>
            </a:r>
            <a:br>
              <a:rPr lang="en-US" sz="2000" dirty="0">
                <a:solidFill>
                  <a:srgbClr val="5D5D5D"/>
                </a:solidFill>
                <a:latin typeface="Calibri" panose="020F0502020204030204" pitchFamily="34" charset="0"/>
                <a:cs typeface="Arial"/>
              </a:rPr>
            </a:br>
            <a:r>
              <a:rPr lang="en-US" sz="2000" dirty="0">
                <a:solidFill>
                  <a:srgbClr val="5D5D5D"/>
                </a:solidFill>
                <a:latin typeface="Calibri" panose="020F0502020204030204" pitchFamily="34" charset="0"/>
                <a:cs typeface="Arial"/>
              </a:rPr>
              <a:t>of period compounding</a:t>
            </a:r>
          </a:p>
        </p:txBody>
      </p:sp>
      <p:sp>
        <p:nvSpPr>
          <p:cNvPr id="1030" name="Text Box 12"/>
          <p:cNvSpPr txBox="1">
            <a:spLocks noChangeArrowheads="1"/>
          </p:cNvSpPr>
          <p:nvPr/>
        </p:nvSpPr>
        <p:spPr bwMode="auto">
          <a:xfrm>
            <a:off x="1581864" y="4854054"/>
            <a:ext cx="7455747" cy="1015663"/>
          </a:xfrm>
          <a:prstGeom prst="rect">
            <a:avLst/>
          </a:prstGeom>
          <a:noFill/>
          <a:ln w="9525">
            <a:noFill/>
            <a:miter lim="800000"/>
            <a:headEnd/>
            <a:tailEnd/>
          </a:ln>
        </p:spPr>
        <p:txBody>
          <a:bodyPr wrap="square">
            <a:spAutoFit/>
          </a:bodyPr>
          <a:lstStyle/>
          <a:p>
            <a:pPr>
              <a:lnSpc>
                <a:spcPct val="100000"/>
              </a:lnSpc>
              <a:spcBef>
                <a:spcPct val="50000"/>
              </a:spcBef>
            </a:pPr>
            <a:r>
              <a:rPr lang="en-US" sz="1000" dirty="0">
                <a:solidFill>
                  <a:srgbClr val="5D5D5D"/>
                </a:solidFill>
                <a:latin typeface="Calibri" panose="020F0502020204030204" pitchFamily="34" charset="0"/>
                <a:cs typeface="Arial"/>
              </a:rPr>
              <a:t>This hypothetical example is for illustrative purposes only, and its results are not representative of any specific investment or mix of investments. Actual results will vary. Taxable investment assumes earnings are taxed as ordinary income and is not reflective of possible lower maximum tax rates on capital gains and dividends which would make the taxable investment return more favorable thereby reducing the difference in performance between the accounts shown. Applicable annuity charges are not reflected in this illustration. Had they been included, the return of the annuity would be lower. You should consider your personal investment horizon and income tax brackets, both current and anticipated, when making an investment decision as these may further impact the results of the comparison. </a:t>
            </a:r>
          </a:p>
        </p:txBody>
      </p:sp>
      <p:grpSp>
        <p:nvGrpSpPr>
          <p:cNvPr id="8" name="Group 7">
            <a:extLst>
              <a:ext uri="{FF2B5EF4-FFF2-40B4-BE49-F238E27FC236}">
                <a16:creationId xmlns:a16="http://schemas.microsoft.com/office/drawing/2014/main" id="{1B50A684-B1D0-4FDC-AF13-8AA771DCF890}"/>
              </a:ext>
            </a:extLst>
          </p:cNvPr>
          <p:cNvGrpSpPr/>
          <p:nvPr/>
        </p:nvGrpSpPr>
        <p:grpSpPr>
          <a:xfrm>
            <a:off x="1561505" y="1470551"/>
            <a:ext cx="7105662" cy="3329996"/>
            <a:chOff x="144065" y="2097568"/>
            <a:chExt cx="6860283" cy="4151032"/>
          </a:xfrm>
        </p:grpSpPr>
        <p:grpSp>
          <p:nvGrpSpPr>
            <p:cNvPr id="7" name="Group 6">
              <a:extLst>
                <a:ext uri="{FF2B5EF4-FFF2-40B4-BE49-F238E27FC236}">
                  <a16:creationId xmlns:a16="http://schemas.microsoft.com/office/drawing/2014/main" id="{8A8FAEF6-34D2-435E-AA12-B69B2815DF2D}"/>
                </a:ext>
              </a:extLst>
            </p:cNvPr>
            <p:cNvGrpSpPr/>
            <p:nvPr/>
          </p:nvGrpSpPr>
          <p:grpSpPr>
            <a:xfrm>
              <a:off x="144065" y="2097568"/>
              <a:ext cx="6451831" cy="4151032"/>
              <a:chOff x="144065" y="2097568"/>
              <a:chExt cx="6451831" cy="4151032"/>
            </a:xfrm>
          </p:grpSpPr>
          <p:grpSp>
            <p:nvGrpSpPr>
              <p:cNvPr id="6" name="Group 5"/>
              <p:cNvGrpSpPr/>
              <p:nvPr/>
            </p:nvGrpSpPr>
            <p:grpSpPr>
              <a:xfrm>
                <a:off x="1162119" y="2114569"/>
                <a:ext cx="5433777" cy="3556090"/>
                <a:chOff x="1162119" y="2114569"/>
                <a:chExt cx="5433777" cy="355609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58304" r="44050"/>
                <a:stretch/>
              </p:blipFill>
              <p:spPr>
                <a:xfrm>
                  <a:off x="1162119" y="2114569"/>
                  <a:ext cx="3616290" cy="3556090"/>
                </a:xfrm>
                <a:prstGeom prst="rect">
                  <a:avLst/>
                </a:prstGeom>
              </p:spPr>
            </p:pic>
            <p:sp>
              <p:nvSpPr>
                <p:cNvPr id="5" name="Rectangle 4"/>
                <p:cNvSpPr/>
                <p:nvPr/>
              </p:nvSpPr>
              <p:spPr>
                <a:xfrm>
                  <a:off x="1484547" y="2276055"/>
                  <a:ext cx="128357" cy="6874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5" name="Rectangle 24"/>
                <p:cNvSpPr/>
                <p:nvPr/>
              </p:nvSpPr>
              <p:spPr>
                <a:xfrm>
                  <a:off x="1521409" y="2632007"/>
                  <a:ext cx="128357" cy="6874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6" name="Rectangle 25"/>
                <p:cNvSpPr/>
                <p:nvPr/>
              </p:nvSpPr>
              <p:spPr>
                <a:xfrm>
                  <a:off x="6467539" y="4873042"/>
                  <a:ext cx="128357" cy="6874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grpSp>
          <p:sp>
            <p:nvSpPr>
              <p:cNvPr id="9" name="Rectangle 4"/>
              <p:cNvSpPr>
                <a:spLocks noChangeArrowheads="1"/>
              </p:cNvSpPr>
              <p:nvPr/>
            </p:nvSpPr>
            <p:spPr bwMode="auto">
              <a:xfrm>
                <a:off x="219475" y="2135763"/>
                <a:ext cx="867234" cy="3683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lnSpc>
                    <a:spcPts val="2350"/>
                  </a:lnSpc>
                  <a:spcBef>
                    <a:spcPct val="0"/>
                  </a:spcBef>
                  <a:spcAft>
                    <a:spcPts val="200"/>
                  </a:spcAft>
                  <a:buClrTx/>
                  <a:buSzTx/>
                  <a:buFontTx/>
                  <a:buNone/>
                  <a:defRPr/>
                </a:pPr>
                <a:r>
                  <a:rPr lang="en-US" altLang="en-US" sz="1200" b="0" dirty="0">
                    <a:solidFill>
                      <a:srgbClr val="5D5D5D"/>
                    </a:solidFill>
                  </a:rPr>
                  <a:t>$80,000</a:t>
                </a:r>
                <a:br>
                  <a:rPr lang="en-US" altLang="en-US" sz="1200" b="0" dirty="0">
                    <a:solidFill>
                      <a:srgbClr val="5D5D5D"/>
                    </a:solidFill>
                  </a:rPr>
                </a:br>
                <a:r>
                  <a:rPr lang="en-US" altLang="en-US" sz="1200" b="0" dirty="0">
                    <a:solidFill>
                      <a:srgbClr val="5D5D5D"/>
                    </a:solidFill>
                  </a:rPr>
                  <a:t>$70,000</a:t>
                </a:r>
              </a:p>
              <a:p>
                <a:pPr algn="r">
                  <a:lnSpc>
                    <a:spcPts val="2350"/>
                  </a:lnSpc>
                  <a:spcBef>
                    <a:spcPct val="0"/>
                  </a:spcBef>
                  <a:spcAft>
                    <a:spcPts val="200"/>
                  </a:spcAft>
                  <a:buClrTx/>
                  <a:buSzTx/>
                  <a:buFontTx/>
                  <a:buNone/>
                  <a:defRPr/>
                </a:pPr>
                <a:r>
                  <a:rPr lang="en-US" altLang="en-US" sz="1200" dirty="0">
                    <a:solidFill>
                      <a:srgbClr val="5D5D5D"/>
                    </a:solidFill>
                  </a:rPr>
                  <a:t>$60,000</a:t>
                </a:r>
              </a:p>
              <a:p>
                <a:pPr algn="r">
                  <a:lnSpc>
                    <a:spcPts val="2350"/>
                  </a:lnSpc>
                  <a:spcBef>
                    <a:spcPct val="0"/>
                  </a:spcBef>
                  <a:spcAft>
                    <a:spcPts val="200"/>
                  </a:spcAft>
                  <a:buClrTx/>
                  <a:buSzTx/>
                  <a:buFontTx/>
                  <a:buNone/>
                  <a:defRPr/>
                </a:pPr>
                <a:r>
                  <a:rPr lang="en-US" altLang="en-US" sz="1200" b="0" dirty="0">
                    <a:solidFill>
                      <a:srgbClr val="5D5D5D"/>
                    </a:solidFill>
                  </a:rPr>
                  <a:t>$50,000</a:t>
                </a:r>
                <a:br>
                  <a:rPr lang="en-US" altLang="en-US" sz="1200" b="0" dirty="0">
                    <a:solidFill>
                      <a:srgbClr val="5D5D5D"/>
                    </a:solidFill>
                  </a:rPr>
                </a:br>
                <a:r>
                  <a:rPr lang="en-US" altLang="en-US" sz="1200" b="0" dirty="0">
                    <a:solidFill>
                      <a:srgbClr val="5D5D5D"/>
                    </a:solidFill>
                  </a:rPr>
                  <a:t>$40,000</a:t>
                </a:r>
              </a:p>
              <a:p>
                <a:pPr algn="r">
                  <a:lnSpc>
                    <a:spcPts val="2350"/>
                  </a:lnSpc>
                  <a:spcBef>
                    <a:spcPct val="0"/>
                  </a:spcBef>
                  <a:spcAft>
                    <a:spcPts val="200"/>
                  </a:spcAft>
                  <a:buClrTx/>
                  <a:buSzTx/>
                  <a:buFontTx/>
                  <a:buNone/>
                  <a:defRPr/>
                </a:pPr>
                <a:r>
                  <a:rPr lang="en-US" altLang="en-US" sz="1200" dirty="0">
                    <a:solidFill>
                      <a:srgbClr val="5D5D5D"/>
                    </a:solidFill>
                  </a:rPr>
                  <a:t>$30,000</a:t>
                </a:r>
              </a:p>
              <a:p>
                <a:pPr algn="r">
                  <a:lnSpc>
                    <a:spcPts val="2350"/>
                  </a:lnSpc>
                  <a:spcBef>
                    <a:spcPct val="0"/>
                  </a:spcBef>
                  <a:spcAft>
                    <a:spcPts val="200"/>
                  </a:spcAft>
                  <a:buClrTx/>
                  <a:buSzTx/>
                  <a:buFontTx/>
                  <a:buNone/>
                  <a:defRPr/>
                </a:pPr>
                <a:r>
                  <a:rPr lang="en-US" altLang="en-US" sz="1200" b="0" dirty="0">
                    <a:solidFill>
                      <a:srgbClr val="5D5D5D"/>
                    </a:solidFill>
                  </a:rPr>
                  <a:t>$20,000</a:t>
                </a:r>
                <a:br>
                  <a:rPr lang="en-US" altLang="en-US" sz="1200" b="0" dirty="0">
                    <a:solidFill>
                      <a:srgbClr val="5D5D5D"/>
                    </a:solidFill>
                  </a:rPr>
                </a:br>
                <a:r>
                  <a:rPr lang="en-US" altLang="en-US" sz="1200" b="0" dirty="0">
                    <a:solidFill>
                      <a:srgbClr val="5D5D5D"/>
                    </a:solidFill>
                  </a:rPr>
                  <a:t>$10,00</a:t>
                </a:r>
              </a:p>
              <a:p>
                <a:pPr algn="r">
                  <a:lnSpc>
                    <a:spcPts val="2350"/>
                  </a:lnSpc>
                  <a:spcBef>
                    <a:spcPct val="0"/>
                  </a:spcBef>
                  <a:spcAft>
                    <a:spcPts val="200"/>
                  </a:spcAft>
                  <a:buClrTx/>
                  <a:buSzTx/>
                  <a:buFontTx/>
                  <a:buNone/>
                  <a:defRPr/>
                </a:pPr>
                <a:r>
                  <a:rPr lang="en-US" altLang="en-US" sz="1200" dirty="0">
                    <a:solidFill>
                      <a:srgbClr val="5D5D5D"/>
                    </a:solidFill>
                  </a:rPr>
                  <a:t>$0</a:t>
                </a:r>
                <a:endParaRPr lang="en-US" altLang="en-US" sz="1200" b="0" dirty="0">
                  <a:solidFill>
                    <a:srgbClr val="5D5D5D"/>
                  </a:solidFill>
                </a:endParaRPr>
              </a:p>
            </p:txBody>
          </p:sp>
          <p:sp>
            <p:nvSpPr>
              <p:cNvPr id="10" name="Rectangle 4"/>
              <p:cNvSpPr>
                <a:spLocks noChangeArrowheads="1"/>
              </p:cNvSpPr>
              <p:nvPr/>
            </p:nvSpPr>
            <p:spPr bwMode="auto">
              <a:xfrm>
                <a:off x="286838" y="5902504"/>
                <a:ext cx="5067549" cy="34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ctr">
                  <a:spcBef>
                    <a:spcPct val="0"/>
                  </a:spcBef>
                  <a:buClrTx/>
                  <a:buSzTx/>
                  <a:buFontTx/>
                  <a:buNone/>
                  <a:defRPr/>
                </a:pPr>
                <a:r>
                  <a:rPr lang="en-US" altLang="en-US" sz="1200" b="0" dirty="0">
                    <a:solidFill>
                      <a:srgbClr val="5D5D5D"/>
                    </a:solidFill>
                  </a:rPr>
                  <a:t>Balance at end of year</a:t>
                </a:r>
              </a:p>
            </p:txBody>
          </p:sp>
          <p:sp>
            <p:nvSpPr>
              <p:cNvPr id="11" name="Rectangle 4"/>
              <p:cNvSpPr>
                <a:spLocks noChangeArrowheads="1"/>
              </p:cNvSpPr>
              <p:nvPr/>
            </p:nvSpPr>
            <p:spPr bwMode="auto">
              <a:xfrm rot="16200000">
                <a:off x="-865822" y="3107455"/>
                <a:ext cx="2365869" cy="34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ctr">
                  <a:spcBef>
                    <a:spcPct val="0"/>
                  </a:spcBef>
                  <a:buClrTx/>
                  <a:buSzTx/>
                  <a:buFontTx/>
                  <a:buNone/>
                  <a:defRPr/>
                </a:pPr>
                <a:r>
                  <a:rPr lang="en-US" altLang="en-US" sz="1200" b="0" dirty="0">
                    <a:solidFill>
                      <a:srgbClr val="5D5D5D"/>
                    </a:solidFill>
                  </a:rPr>
                  <a:t>Investment value</a:t>
                </a:r>
              </a:p>
            </p:txBody>
          </p:sp>
          <p:sp>
            <p:nvSpPr>
              <p:cNvPr id="13" name="TextBox 12"/>
              <p:cNvSpPr txBox="1"/>
              <p:nvPr/>
            </p:nvSpPr>
            <p:spPr>
              <a:xfrm>
                <a:off x="3833924" y="3472970"/>
                <a:ext cx="1156520" cy="345295"/>
              </a:xfrm>
              <a:prstGeom prst="rect">
                <a:avLst/>
              </a:prstGeom>
              <a:noFill/>
            </p:spPr>
            <p:txBody>
              <a:bodyPr wrap="square" rtlCol="0">
                <a:spAutoFit/>
              </a:bodyPr>
              <a:lstStyle/>
              <a:p>
                <a:pPr algn="ctr"/>
                <a:r>
                  <a:rPr lang="en-US" sz="1200" b="1" dirty="0">
                    <a:solidFill>
                      <a:schemeClr val="accent4"/>
                    </a:solidFill>
                  </a:rPr>
                  <a:t>$43,716</a:t>
                </a:r>
              </a:p>
            </p:txBody>
          </p:sp>
          <p:sp>
            <p:nvSpPr>
              <p:cNvPr id="12" name="TextBox 11"/>
              <p:cNvSpPr txBox="1"/>
              <p:nvPr/>
            </p:nvSpPr>
            <p:spPr>
              <a:xfrm>
                <a:off x="2923306" y="2125751"/>
                <a:ext cx="2066925" cy="405561"/>
              </a:xfrm>
              <a:prstGeom prst="rect">
                <a:avLst/>
              </a:prstGeom>
              <a:noFill/>
            </p:spPr>
            <p:txBody>
              <a:bodyPr wrap="square" rtlCol="0">
                <a:spAutoFit/>
              </a:bodyPr>
              <a:lstStyle/>
              <a:p>
                <a:pPr algn="r">
                  <a:lnSpc>
                    <a:spcPts val="2000"/>
                  </a:lnSpc>
                </a:pPr>
                <a:r>
                  <a:rPr lang="en-US" sz="1200" b="1" dirty="0">
                    <a:solidFill>
                      <a:schemeClr val="accent2"/>
                    </a:solidFill>
                  </a:rPr>
                  <a:t>$76,123</a:t>
                </a:r>
              </a:p>
            </p:txBody>
          </p:sp>
          <p:sp>
            <p:nvSpPr>
              <p:cNvPr id="16" name="Rectangle 15"/>
              <p:cNvSpPr/>
              <p:nvPr/>
            </p:nvSpPr>
            <p:spPr>
              <a:xfrm>
                <a:off x="1215064" y="2399274"/>
                <a:ext cx="115568" cy="12691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7" name="Rectangle 16"/>
              <p:cNvSpPr/>
              <p:nvPr/>
            </p:nvSpPr>
            <p:spPr>
              <a:xfrm>
                <a:off x="1215064" y="2697385"/>
                <a:ext cx="115568" cy="1269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8" name="TextBox 17"/>
              <p:cNvSpPr txBox="1"/>
              <p:nvPr/>
            </p:nvSpPr>
            <p:spPr>
              <a:xfrm>
                <a:off x="1291892" y="2293453"/>
                <a:ext cx="2470969" cy="345295"/>
              </a:xfrm>
              <a:prstGeom prst="rect">
                <a:avLst/>
              </a:prstGeom>
              <a:noFill/>
            </p:spPr>
            <p:txBody>
              <a:bodyPr wrap="square" rtlCol="0">
                <a:spAutoFit/>
              </a:bodyPr>
              <a:lstStyle/>
              <a:p>
                <a:r>
                  <a:rPr lang="en-US" sz="1200" dirty="0">
                    <a:solidFill>
                      <a:srgbClr val="5D5D5D"/>
                    </a:solidFill>
                  </a:rPr>
                  <a:t>Taxable investment</a:t>
                </a:r>
              </a:p>
            </p:txBody>
          </p:sp>
          <p:sp>
            <p:nvSpPr>
              <p:cNvPr id="19" name="TextBox 18"/>
              <p:cNvSpPr txBox="1"/>
              <p:nvPr/>
            </p:nvSpPr>
            <p:spPr>
              <a:xfrm>
                <a:off x="1291892" y="2580212"/>
                <a:ext cx="2470969" cy="345295"/>
              </a:xfrm>
              <a:prstGeom prst="rect">
                <a:avLst/>
              </a:prstGeom>
              <a:noFill/>
            </p:spPr>
            <p:txBody>
              <a:bodyPr wrap="square" rtlCol="0">
                <a:spAutoFit/>
              </a:bodyPr>
              <a:lstStyle/>
              <a:p>
                <a:r>
                  <a:rPr lang="en-US" sz="1200" dirty="0">
                    <a:solidFill>
                      <a:srgbClr val="5D5D5D"/>
                    </a:solidFill>
                  </a:rPr>
                  <a:t>Tax-deferred investment</a:t>
                </a:r>
              </a:p>
            </p:txBody>
          </p:sp>
        </p:grpSp>
        <p:sp>
          <p:nvSpPr>
            <p:cNvPr id="20" name="Rectangle 116"/>
            <p:cNvSpPr>
              <a:spLocks noChangeArrowheads="1"/>
            </p:cNvSpPr>
            <p:nvPr/>
          </p:nvSpPr>
          <p:spPr bwMode="auto">
            <a:xfrm>
              <a:off x="1137156" y="5687494"/>
              <a:ext cx="5867192" cy="259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defTabSz="850900">
                <a:spcBef>
                  <a:spcPct val="20000"/>
                </a:spcBef>
                <a:buClr>
                  <a:srgbClr val="FFFFFF"/>
                </a:buClr>
                <a:buSzPct val="65000"/>
                <a:buFont typeface="Wingdings" pitchFamily="2" charset="2"/>
                <a:buChar char="l"/>
                <a:tabLst>
                  <a:tab pos="909638" algn="ctr"/>
                  <a:tab pos="2063750" algn="ctr"/>
                  <a:tab pos="3087688" algn="ctr"/>
                  <a:tab pos="4113213" algn="ctr"/>
                  <a:tab pos="5195888" algn="ctr"/>
                </a:tabLst>
                <a:defRPr sz="2800">
                  <a:solidFill>
                    <a:srgbClr val="FFFFFF"/>
                  </a:solidFill>
                  <a:latin typeface="Calibri" pitchFamily="34" charset="0"/>
                </a:defRPr>
              </a:lvl1pPr>
              <a:lvl2pPr marL="742950" indent="-285750" defTabSz="850900">
                <a:spcBef>
                  <a:spcPct val="20000"/>
                </a:spcBef>
                <a:buClr>
                  <a:srgbClr val="FFFFFF"/>
                </a:buClr>
                <a:buSzPct val="65000"/>
                <a:buChar char="–"/>
                <a:tabLst>
                  <a:tab pos="909638" algn="ctr"/>
                  <a:tab pos="2063750" algn="ctr"/>
                  <a:tab pos="3087688" algn="ctr"/>
                  <a:tab pos="4113213" algn="ctr"/>
                  <a:tab pos="5195888" algn="ctr"/>
                </a:tabLst>
                <a:defRPr sz="2800">
                  <a:solidFill>
                    <a:srgbClr val="FFFFFF"/>
                  </a:solidFill>
                  <a:latin typeface="Times New Roman" pitchFamily="18" charset="0"/>
                </a:defRPr>
              </a:lvl2pPr>
              <a:lvl3pPr marL="1143000" indent="-228600" defTabSz="850900">
                <a:spcBef>
                  <a:spcPct val="20000"/>
                </a:spcBef>
                <a:buClr>
                  <a:srgbClr val="FFFFFF"/>
                </a:buClr>
                <a:buSzPct val="65000"/>
                <a:buChar char="•"/>
                <a:tabLst>
                  <a:tab pos="909638" algn="ctr"/>
                  <a:tab pos="2063750" algn="ctr"/>
                  <a:tab pos="3087688" algn="ctr"/>
                  <a:tab pos="4113213" algn="ctr"/>
                  <a:tab pos="5195888" algn="ctr"/>
                </a:tabLst>
                <a:defRPr sz="2400">
                  <a:solidFill>
                    <a:srgbClr val="FFFFFF"/>
                  </a:solidFill>
                  <a:latin typeface="Times New Roman" pitchFamily="18" charset="0"/>
                </a:defRPr>
              </a:lvl3pPr>
              <a:lvl4pPr marL="1600200" indent="-228600" defTabSz="850900">
                <a:spcBef>
                  <a:spcPct val="20000"/>
                </a:spcBef>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4pPr>
              <a:lvl5pPr marL="2057400" indent="-228600" defTabSz="850900">
                <a:spcBef>
                  <a:spcPct val="20000"/>
                </a:spcBef>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5pPr>
              <a:lvl6pPr marL="2514600" indent="-228600" defTabSz="850900" eaLnBrk="0" fontAlgn="base" hangingPunct="0">
                <a:spcBef>
                  <a:spcPct val="20000"/>
                </a:spcBef>
                <a:spcAft>
                  <a:spcPct val="0"/>
                </a:spcAft>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6pPr>
              <a:lvl7pPr marL="2971800" indent="-228600" defTabSz="850900" eaLnBrk="0" fontAlgn="base" hangingPunct="0">
                <a:spcBef>
                  <a:spcPct val="20000"/>
                </a:spcBef>
                <a:spcAft>
                  <a:spcPct val="0"/>
                </a:spcAft>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7pPr>
              <a:lvl8pPr marL="3429000" indent="-228600" defTabSz="850900" eaLnBrk="0" fontAlgn="base" hangingPunct="0">
                <a:spcBef>
                  <a:spcPct val="20000"/>
                </a:spcBef>
                <a:spcAft>
                  <a:spcPct val="0"/>
                </a:spcAft>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8pPr>
              <a:lvl9pPr marL="3886200" indent="-228600" defTabSz="850900" eaLnBrk="0" fontAlgn="base" hangingPunct="0">
                <a:spcBef>
                  <a:spcPct val="20000"/>
                </a:spcBef>
                <a:spcAft>
                  <a:spcPct val="0"/>
                </a:spcAft>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9pPr>
            </a:lstStyle>
            <a:p>
              <a:pPr>
                <a:spcBef>
                  <a:spcPct val="0"/>
                </a:spcBef>
                <a:buClrTx/>
                <a:buSzTx/>
                <a:buFontTx/>
                <a:buNone/>
                <a:tabLst>
                  <a:tab pos="457200" algn="ctr"/>
                  <a:tab pos="800100" algn="ctr"/>
                  <a:tab pos="1200150" algn="ctr"/>
                  <a:tab pos="1485900" algn="l"/>
                  <a:tab pos="1828800" algn="l"/>
                  <a:tab pos="2286000" algn="ctr"/>
                  <a:tab pos="4113213" algn="ctr"/>
                  <a:tab pos="5195888" algn="ctr"/>
                </a:tabLst>
                <a:defRPr/>
              </a:pPr>
              <a:r>
                <a:rPr lang="en-US" altLang="en-US" sz="750" b="0" dirty="0">
                  <a:solidFill>
                    <a:srgbClr val="5D5D5D"/>
                  </a:solidFill>
                </a:rPr>
                <a:t>1   2    3   4    5   6   7   8   9  10 11 12 13 14 15 16 17 18 19 20 21 22 23 24 25 26 27 28 29 30</a:t>
              </a:r>
            </a:p>
          </p:txBody>
        </p:sp>
      </p:grpSp>
    </p:spTree>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Annuities vs. 401(k)s and IRAs</a:t>
            </a:r>
          </a:p>
        </p:txBody>
      </p:sp>
      <p:graphicFrame>
        <p:nvGraphicFramePr>
          <p:cNvPr id="3" name="Group 43"/>
          <p:cNvGraphicFramePr>
            <a:graphicFrameLocks/>
          </p:cNvGraphicFramePr>
          <p:nvPr>
            <p:extLst>
              <p:ext uri="{D42A27DB-BD31-4B8C-83A1-F6EECF244321}">
                <p14:modId xmlns:p14="http://schemas.microsoft.com/office/powerpoint/2010/main" val="3526498153"/>
              </p:ext>
            </p:extLst>
          </p:nvPr>
        </p:nvGraphicFramePr>
        <p:xfrm>
          <a:off x="1715541" y="1372302"/>
          <a:ext cx="7010400" cy="3780361"/>
        </p:xfrm>
        <a:graphic>
          <a:graphicData uri="http://schemas.openxmlformats.org/drawingml/2006/table">
            <a:tbl>
              <a:tblPr>
                <a:tableStyleId>{2D5ABB26-0587-4C30-8999-92F81FD0307C}</a:tableStyleId>
              </a:tblPr>
              <a:tblGrid>
                <a:gridCol w="1956390">
                  <a:extLst>
                    <a:ext uri="{9D8B030D-6E8A-4147-A177-3AD203B41FA5}">
                      <a16:colId xmlns:a16="http://schemas.microsoft.com/office/drawing/2014/main" val="20000"/>
                    </a:ext>
                  </a:extLst>
                </a:gridCol>
                <a:gridCol w="1874875">
                  <a:extLst>
                    <a:ext uri="{9D8B030D-6E8A-4147-A177-3AD203B41FA5}">
                      <a16:colId xmlns:a16="http://schemas.microsoft.com/office/drawing/2014/main" val="20001"/>
                    </a:ext>
                  </a:extLst>
                </a:gridCol>
                <a:gridCol w="1793359">
                  <a:extLst>
                    <a:ext uri="{9D8B030D-6E8A-4147-A177-3AD203B41FA5}">
                      <a16:colId xmlns:a16="http://schemas.microsoft.com/office/drawing/2014/main" val="20002"/>
                    </a:ext>
                  </a:extLst>
                </a:gridCol>
                <a:gridCol w="1385776">
                  <a:extLst>
                    <a:ext uri="{9D8B030D-6E8A-4147-A177-3AD203B41FA5}">
                      <a16:colId xmlns:a16="http://schemas.microsoft.com/office/drawing/2014/main" val="20003"/>
                    </a:ext>
                  </a:extLst>
                </a:gridCol>
              </a:tblGrid>
              <a:tr h="629624">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u="none" strike="noStrike" kern="1200" cap="none" normalizeH="0" baseline="0" dirty="0">
                          <a:ln>
                            <a:noFill/>
                          </a:ln>
                          <a:solidFill>
                            <a:srgbClr val="FFFFFF"/>
                          </a:solidFill>
                          <a:effectLst/>
                        </a:rPr>
                        <a:t>Feature</a:t>
                      </a:r>
                      <a:endParaRPr kumimoji="0" lang="en-US" sz="1200" b="1" u="none" strike="noStrike" kern="1200" cap="none" normalizeH="0" baseline="0" dirty="0">
                        <a:ln>
                          <a:noFill/>
                        </a:ln>
                        <a:solidFill>
                          <a:srgbClr val="FFFFFF"/>
                        </a:solidFill>
                        <a:effectLst/>
                        <a:latin typeface="+mn-lt"/>
                        <a:ea typeface="+mn-ea"/>
                        <a:cs typeface="+mn-cs"/>
                      </a:endParaRPr>
                    </a:p>
                  </a:txBody>
                  <a:tcPr marL="73152" marR="76348" marT="38174" marB="38174"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u="none" strike="noStrike" kern="1200" cap="none" normalizeH="0" baseline="0" dirty="0">
                          <a:ln>
                            <a:noFill/>
                          </a:ln>
                          <a:solidFill>
                            <a:srgbClr val="FFFFFF"/>
                          </a:solidFill>
                          <a:effectLst/>
                        </a:rPr>
                        <a:t>Annuities</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u="none" strike="noStrike" kern="1200" cap="none" normalizeH="0" baseline="0" dirty="0">
                          <a:ln>
                            <a:noFill/>
                          </a:ln>
                          <a:solidFill>
                            <a:srgbClr val="FFFFFF"/>
                          </a:solidFill>
                          <a:effectLst/>
                        </a:rPr>
                        <a:t>(Nonqualified)</a:t>
                      </a:r>
                      <a:endParaRPr kumimoji="0" lang="en-US" sz="1200" b="1" u="none" strike="noStrike" kern="1200" cap="none" normalizeH="0" baseline="0" dirty="0">
                        <a:ln>
                          <a:noFill/>
                        </a:ln>
                        <a:solidFill>
                          <a:srgbClr val="FFFFFF"/>
                        </a:solidFill>
                        <a:effectLst/>
                        <a:latin typeface="+mn-lt"/>
                        <a:ea typeface="+mn-ea"/>
                        <a:cs typeface="+mn-cs"/>
                      </a:endParaRPr>
                    </a:p>
                  </a:txBody>
                  <a:tcPr marL="73152" marR="76348" marT="38174" marB="38174"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u="none" strike="noStrike" kern="1200" cap="none" normalizeH="0" baseline="0" dirty="0">
                          <a:ln>
                            <a:noFill/>
                          </a:ln>
                          <a:solidFill>
                            <a:srgbClr val="FFFFFF"/>
                          </a:solidFill>
                          <a:effectLst/>
                        </a:rPr>
                        <a:t>401(k)s and Traditional IRAs</a:t>
                      </a:r>
                      <a:endParaRPr kumimoji="0" lang="en-US" sz="1200" b="1" u="none" strike="noStrike" kern="1200" cap="none" normalizeH="0" baseline="0" dirty="0">
                        <a:ln>
                          <a:noFill/>
                        </a:ln>
                        <a:solidFill>
                          <a:srgbClr val="FFFFFF"/>
                        </a:solidFill>
                        <a:effectLst/>
                        <a:latin typeface="+mn-lt"/>
                        <a:ea typeface="+mn-ea"/>
                        <a:cs typeface="+mn-cs"/>
                      </a:endParaRPr>
                    </a:p>
                  </a:txBody>
                  <a:tcPr marL="73152" marR="76348" marT="38174" marB="38174"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u="none" strike="noStrike" kern="1200" cap="none" normalizeH="0" baseline="0" dirty="0">
                          <a:ln>
                            <a:noFill/>
                          </a:ln>
                          <a:solidFill>
                            <a:srgbClr val="FFFFFF"/>
                          </a:solidFill>
                          <a:effectLst/>
                        </a:rPr>
                        <a:t>Roth IRAs</a:t>
                      </a:r>
                      <a:endParaRPr kumimoji="0" lang="en-US" sz="1200" b="1" u="none" strike="noStrike" kern="1200" cap="none" normalizeH="0" baseline="0" dirty="0">
                        <a:ln>
                          <a:noFill/>
                        </a:ln>
                        <a:solidFill>
                          <a:srgbClr val="FFFFFF"/>
                        </a:solidFill>
                        <a:effectLst/>
                        <a:latin typeface="+mn-lt"/>
                        <a:ea typeface="+mn-ea"/>
                        <a:cs typeface="+mn-cs"/>
                      </a:endParaRPr>
                    </a:p>
                  </a:txBody>
                  <a:tcPr marL="73152" marR="76348" marT="38174" marB="38174"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0000"/>
                  </a:ext>
                </a:extLst>
              </a:tr>
              <a:tr h="3493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r>
                        <a:rPr kumimoji="0" lang="en-US" sz="1200" u="none" strike="noStrike" kern="1200" cap="none" normalizeH="0" baseline="0" dirty="0">
                          <a:ln>
                            <a:noFill/>
                          </a:ln>
                          <a:solidFill>
                            <a:srgbClr val="5D5D5D"/>
                          </a:solidFill>
                          <a:effectLst/>
                        </a:rPr>
                        <a:t>Tax-deferred earnings</a:t>
                      </a:r>
                      <a:endParaRPr kumimoji="0" lang="en-US" sz="1200" u="none" strike="noStrike" kern="1200" cap="none" normalizeH="0" baseline="0" dirty="0">
                        <a:ln>
                          <a:noFill/>
                        </a:ln>
                        <a:solidFill>
                          <a:srgbClr val="5D5D5D"/>
                        </a:solidFill>
                        <a:effectLst/>
                        <a:latin typeface="+mn-lt"/>
                        <a:ea typeface="+mn-ea"/>
                        <a:cs typeface="+mn-cs"/>
                      </a:endParaRPr>
                    </a:p>
                  </a:txBody>
                  <a:tcPr marL="73152" marR="76348" marT="38174" marB="381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2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u="none" strike="noStrike" kern="1200" cap="none" normalizeH="0" baseline="0" dirty="0">
                          <a:ln>
                            <a:noFill/>
                          </a:ln>
                          <a:solidFill>
                            <a:srgbClr val="5D5D5D"/>
                          </a:solidFill>
                          <a:effectLst/>
                        </a:rPr>
                        <a:t> </a:t>
                      </a:r>
                      <a:r>
                        <a:rPr kumimoji="0" lang="en-US" sz="1200" u="none" strike="noStrike" kern="1200" cap="none" normalizeH="0" baseline="0" dirty="0">
                          <a:ln>
                            <a:noFill/>
                          </a:ln>
                          <a:solidFill>
                            <a:srgbClr val="5D5D5D"/>
                          </a:solidFill>
                          <a:effectLst/>
                          <a:sym typeface="Wingdings 2"/>
                        </a:rPr>
                        <a:t> </a:t>
                      </a:r>
                      <a:endParaRPr kumimoji="0" lang="en-US" sz="12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u="none" strike="noStrike" kern="1200" cap="none" normalizeH="0" baseline="0" dirty="0">
                          <a:ln>
                            <a:noFill/>
                          </a:ln>
                          <a:solidFill>
                            <a:srgbClr val="5D5D5D"/>
                          </a:solidFill>
                          <a:effectLst/>
                        </a:rPr>
                        <a:t> </a:t>
                      </a:r>
                      <a:endParaRPr kumimoji="0" lang="en-US" sz="12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384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r>
                        <a:rPr kumimoji="0" lang="en-US" sz="1200" u="none" strike="noStrike" kern="1200" cap="none" normalizeH="0" baseline="0" dirty="0">
                          <a:ln>
                            <a:noFill/>
                          </a:ln>
                          <a:solidFill>
                            <a:srgbClr val="5D5D5D"/>
                          </a:solidFill>
                          <a:effectLst/>
                        </a:rPr>
                        <a:t>Tax-deductible or pretax contributions</a:t>
                      </a:r>
                      <a:endParaRPr kumimoji="0" lang="en-US" sz="1200" u="none" strike="noStrike" kern="1200" cap="none" normalizeH="0" baseline="0" dirty="0">
                        <a:ln>
                          <a:noFill/>
                        </a:ln>
                        <a:solidFill>
                          <a:srgbClr val="5D5D5D"/>
                        </a:solidFill>
                        <a:effectLst/>
                        <a:latin typeface="+mn-lt"/>
                        <a:ea typeface="+mn-ea"/>
                        <a:cs typeface="+mn-cs"/>
                      </a:endParaRPr>
                    </a:p>
                  </a:txBody>
                  <a:tcPr marL="73152" marR="7634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u="none" strike="noStrike" kern="1200" cap="none" normalizeH="0" baseline="0" dirty="0">
                          <a:ln>
                            <a:noFill/>
                          </a:ln>
                          <a:solidFill>
                            <a:srgbClr val="5D5D5D"/>
                          </a:solidFill>
                          <a:effectLst/>
                        </a:rPr>
                        <a:t> </a:t>
                      </a:r>
                      <a:endParaRPr kumimoji="0" lang="en-US" sz="12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u="none" strike="noStrike" kern="1200" cap="none" normalizeH="0" baseline="0" dirty="0">
                          <a:ln>
                            <a:noFill/>
                          </a:ln>
                          <a:solidFill>
                            <a:srgbClr val="5D5D5D"/>
                          </a:solidFill>
                          <a:effectLst/>
                        </a:rPr>
                        <a:t> </a:t>
                      </a:r>
                      <a:r>
                        <a:rPr kumimoji="0" lang="en-US" sz="1200" u="none" strike="noStrike" kern="1200" cap="none" normalizeH="0" baseline="0" dirty="0">
                          <a:ln>
                            <a:noFill/>
                          </a:ln>
                          <a:solidFill>
                            <a:srgbClr val="5D5D5D"/>
                          </a:solidFill>
                          <a:effectLst/>
                          <a:sym typeface="Wingdings 2"/>
                        </a:rPr>
                        <a:t> </a:t>
                      </a:r>
                      <a:endParaRPr kumimoji="0" lang="en-US" sz="12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u="none" strike="noStrike" kern="1200" cap="none" normalizeH="0" baseline="0" dirty="0">
                          <a:ln>
                            <a:noFill/>
                          </a:ln>
                          <a:solidFill>
                            <a:srgbClr val="5D5D5D"/>
                          </a:solidFill>
                          <a:effectLst/>
                        </a:rPr>
                        <a:t> </a:t>
                      </a:r>
                      <a:endParaRPr kumimoji="0" lang="en-US" sz="12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1084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u="none" strike="noStrike" kern="1200" cap="none" normalizeH="0" baseline="0" dirty="0">
                          <a:ln>
                            <a:noFill/>
                          </a:ln>
                          <a:solidFill>
                            <a:srgbClr val="5D5D5D"/>
                          </a:solidFill>
                          <a:effectLst/>
                        </a:rPr>
                        <a:t>Unlimited contributions</a:t>
                      </a:r>
                      <a:endParaRPr kumimoji="0" lang="en-US" sz="1200" u="none" strike="noStrike" kern="1200" cap="none" normalizeH="0" baseline="0" dirty="0">
                        <a:ln>
                          <a:noFill/>
                        </a:ln>
                        <a:solidFill>
                          <a:srgbClr val="5D5D5D"/>
                        </a:solidFill>
                        <a:effectLst/>
                        <a:latin typeface="+mn-lt"/>
                        <a:ea typeface="+mn-ea"/>
                        <a:cs typeface="+mn-cs"/>
                      </a:endParaRPr>
                    </a:p>
                  </a:txBody>
                  <a:tcPr marL="73152" marR="76348" marT="38174" marB="381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u="none" strike="noStrike" kern="1200" cap="none" normalizeH="0" baseline="0" dirty="0">
                          <a:ln>
                            <a:noFill/>
                          </a:ln>
                          <a:solidFill>
                            <a:srgbClr val="5D5D5D"/>
                          </a:solidFill>
                          <a:effectLst/>
                          <a:sym typeface="Wingdings 2"/>
                        </a:rPr>
                        <a:t> </a:t>
                      </a:r>
                      <a:endParaRPr kumimoji="0" lang="en-US" sz="12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u="none" strike="noStrike" kern="1200" cap="none" normalizeH="0" baseline="0" dirty="0">
                          <a:ln>
                            <a:noFill/>
                          </a:ln>
                          <a:solidFill>
                            <a:srgbClr val="5D5D5D"/>
                          </a:solidFill>
                          <a:effectLst/>
                          <a:sym typeface="Wingdings 2"/>
                        </a:rPr>
                        <a:t> </a:t>
                      </a:r>
                      <a:endParaRPr kumimoji="0" lang="en-US" sz="12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u="none" strike="noStrike" kern="1200" cap="none" normalizeH="0" baseline="0" dirty="0">
                          <a:ln>
                            <a:noFill/>
                          </a:ln>
                          <a:solidFill>
                            <a:srgbClr val="5D5D5D"/>
                          </a:solidFill>
                          <a:effectLst/>
                          <a:sym typeface="Wingdings 2"/>
                        </a:rPr>
                        <a:t> </a:t>
                      </a:r>
                      <a:endParaRPr kumimoji="0" lang="en-US" sz="12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1279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u="none" strike="noStrike" kern="1200" cap="none" normalizeH="0" baseline="0" dirty="0">
                          <a:ln>
                            <a:noFill/>
                          </a:ln>
                          <a:solidFill>
                            <a:srgbClr val="5D5D5D"/>
                          </a:solidFill>
                          <a:effectLst/>
                        </a:rPr>
                        <a:t>*Guaranteed minimum   death benefit</a:t>
                      </a:r>
                      <a:endParaRPr kumimoji="0" lang="en-US" sz="1200" u="none" strike="noStrike" kern="1200" cap="none" normalizeH="0" baseline="0" dirty="0">
                        <a:ln>
                          <a:noFill/>
                        </a:ln>
                        <a:solidFill>
                          <a:srgbClr val="5D5D5D"/>
                        </a:solidFill>
                        <a:effectLst/>
                        <a:latin typeface="+mn-lt"/>
                        <a:ea typeface="+mn-ea"/>
                        <a:cs typeface="+mn-cs"/>
                      </a:endParaRPr>
                    </a:p>
                  </a:txBody>
                  <a:tcPr marL="73152" marR="76348" marT="38174" marB="381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2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2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2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7078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u="none" strike="noStrike" kern="1200" cap="none" normalizeH="0" baseline="0" dirty="0">
                          <a:ln>
                            <a:noFill/>
                          </a:ln>
                          <a:solidFill>
                            <a:srgbClr val="5D5D5D"/>
                          </a:solidFill>
                          <a:effectLst/>
                        </a:rPr>
                        <a:t>RMDs</a:t>
                      </a:r>
                      <a:endParaRPr kumimoji="0" lang="en-US" sz="1200" u="none" strike="noStrike" kern="1200" cap="none" normalizeH="0" baseline="0" dirty="0">
                        <a:ln>
                          <a:noFill/>
                        </a:ln>
                        <a:solidFill>
                          <a:srgbClr val="5D5D5D"/>
                        </a:solidFill>
                        <a:effectLst/>
                        <a:latin typeface="+mn-lt"/>
                        <a:ea typeface="+mn-ea"/>
                        <a:cs typeface="+mn-cs"/>
                      </a:endParaRPr>
                    </a:p>
                  </a:txBody>
                  <a:tcPr marL="73152" marR="76348" marT="38174" marB="381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2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u="none" strike="noStrike" kern="1200" cap="none" normalizeH="0" baseline="0" dirty="0">
                          <a:ln>
                            <a:noFill/>
                          </a:ln>
                          <a:solidFill>
                            <a:srgbClr val="5D5D5D"/>
                          </a:solidFill>
                          <a:effectLst/>
                          <a:sym typeface="Wingdings 2"/>
                        </a:rPr>
                        <a:t> </a:t>
                      </a:r>
                      <a:endParaRPr kumimoji="0" lang="en-US" sz="12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2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0727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u="none" strike="noStrike" kern="1200" cap="none" normalizeH="0" baseline="0" dirty="0">
                          <a:ln>
                            <a:noFill/>
                          </a:ln>
                          <a:solidFill>
                            <a:srgbClr val="5D5D5D"/>
                          </a:solidFill>
                          <a:effectLst/>
                        </a:rPr>
                        <a:t>*Tax on withdrawals</a:t>
                      </a:r>
                      <a:endParaRPr kumimoji="0" lang="en-US" sz="1200" u="none" strike="noStrike" kern="1200" cap="none" normalizeH="0" baseline="0" dirty="0">
                        <a:ln>
                          <a:noFill/>
                        </a:ln>
                        <a:solidFill>
                          <a:srgbClr val="5D5D5D"/>
                        </a:solidFill>
                        <a:effectLst/>
                        <a:latin typeface="+mn-lt"/>
                        <a:ea typeface="+mn-ea"/>
                        <a:cs typeface="+mn-cs"/>
                      </a:endParaRPr>
                    </a:p>
                  </a:txBody>
                  <a:tcPr marL="73152" marR="76348" marT="38174" marB="381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2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u="none" strike="noStrike" kern="1200" cap="none" normalizeH="0" baseline="0" dirty="0">
                          <a:ln>
                            <a:noFill/>
                          </a:ln>
                          <a:solidFill>
                            <a:srgbClr val="5D5D5D"/>
                          </a:solidFill>
                          <a:effectLst/>
                          <a:sym typeface="Wingdings 2"/>
                        </a:rPr>
                        <a:t> </a:t>
                      </a:r>
                      <a:endParaRPr kumimoji="0" lang="en-US" sz="12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2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5037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u="none" strike="noStrike" kern="1200" cap="none" normalizeH="0" baseline="0" dirty="0">
                          <a:ln>
                            <a:noFill/>
                          </a:ln>
                          <a:solidFill>
                            <a:srgbClr val="5D5D5D"/>
                          </a:solidFill>
                          <a:effectLst/>
                        </a:rPr>
                        <a:t>*Guaranteed lifetime income</a:t>
                      </a:r>
                      <a:endParaRPr kumimoji="0" lang="en-US" sz="1200" u="none" strike="noStrike" kern="1200" cap="none" normalizeH="0" baseline="0" dirty="0">
                        <a:ln>
                          <a:noFill/>
                        </a:ln>
                        <a:solidFill>
                          <a:srgbClr val="5D5D5D"/>
                        </a:solidFill>
                        <a:effectLst/>
                        <a:latin typeface="+mn-lt"/>
                        <a:ea typeface="+mn-ea"/>
                        <a:cs typeface="+mn-cs"/>
                      </a:endParaRPr>
                    </a:p>
                  </a:txBody>
                  <a:tcPr marL="73152" marR="76348" marT="38174" marB="381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2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2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2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1084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u="none" strike="noStrike" kern="1200" cap="none" normalizeH="0" baseline="0" dirty="0">
                          <a:ln>
                            <a:noFill/>
                          </a:ln>
                          <a:solidFill>
                            <a:srgbClr val="5D5D5D"/>
                          </a:solidFill>
                          <a:effectLst/>
                        </a:rPr>
                        <a:t>*Fees and charges</a:t>
                      </a:r>
                      <a:endParaRPr kumimoji="0" lang="en-US" sz="1200" u="none" strike="noStrike" kern="1200" cap="none" normalizeH="0" baseline="0" dirty="0">
                        <a:ln>
                          <a:noFill/>
                        </a:ln>
                        <a:solidFill>
                          <a:srgbClr val="5D5D5D"/>
                        </a:solidFill>
                        <a:effectLst/>
                        <a:latin typeface="+mn-lt"/>
                        <a:ea typeface="+mn-ea"/>
                        <a:cs typeface="+mn-cs"/>
                      </a:endParaRPr>
                    </a:p>
                  </a:txBody>
                  <a:tcPr marL="73152" marR="76348" marT="38174" marB="381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2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2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200" b="1" u="none" strike="noStrike" kern="1200" cap="none" normalizeH="0" baseline="0" dirty="0">
                        <a:ln>
                          <a:noFill/>
                        </a:ln>
                        <a:solidFill>
                          <a:srgbClr val="5D5D5D"/>
                        </a:solidFill>
                        <a:effectLst/>
                        <a:latin typeface="+mn-lt"/>
                        <a:ea typeface="+mn-ea"/>
                        <a:cs typeface="+mn-cs"/>
                      </a:endParaRPr>
                    </a:p>
                  </a:txBody>
                  <a:tcPr marL="73152" marR="76348" marT="38174" marB="381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4" name="TextBox 3"/>
          <p:cNvSpPr txBox="1"/>
          <p:nvPr/>
        </p:nvSpPr>
        <p:spPr>
          <a:xfrm>
            <a:off x="1715541" y="5191072"/>
            <a:ext cx="7010400" cy="707886"/>
          </a:xfrm>
          <a:prstGeom prst="rect">
            <a:avLst/>
          </a:prstGeom>
          <a:noFill/>
        </p:spPr>
        <p:txBody>
          <a:bodyPr wrap="square" rtlCol="0">
            <a:spAutoFit/>
          </a:bodyPr>
          <a:lstStyle/>
          <a:p>
            <a:r>
              <a:rPr lang="en-US" sz="1000" b="1" dirty="0">
                <a:solidFill>
                  <a:srgbClr val="5D5D5D"/>
                </a:solidFill>
                <a:latin typeface="Calibri" panose="020F0502020204030204" pitchFamily="34" charset="0"/>
                <a:cs typeface="Arial"/>
              </a:rPr>
              <a:t>*Guarantees are subject to the claims-paying ability and financial strength of the issuer. The earnings portion of annuity withdrawals is subject to income tax at ordinary income tax rates. Pretax or tax-deductible contributions and pretax earnings are subject to income tax at ordinary tax rates when withdrawn. Annuities, particularly variable annuities, may impose higher fees, charges, and expenses than the other plans.</a:t>
            </a:r>
          </a:p>
        </p:txBody>
      </p:sp>
      <p:sp>
        <p:nvSpPr>
          <p:cNvPr id="15" name="TextBox 14"/>
          <p:cNvSpPr txBox="1"/>
          <p:nvPr/>
        </p:nvSpPr>
        <p:spPr>
          <a:xfrm>
            <a:off x="4433956" y="2028261"/>
            <a:ext cx="457200" cy="400110"/>
          </a:xfrm>
          <a:prstGeom prst="rect">
            <a:avLst/>
          </a:prstGeom>
          <a:noFill/>
        </p:spPr>
        <p:txBody>
          <a:bodyPr wrap="square" rtlCol="0">
            <a:spAutoFit/>
          </a:bodyPr>
          <a:lstStyle/>
          <a:p>
            <a:r>
              <a:rPr lang="en-US" sz="2000" b="1" dirty="0">
                <a:sym typeface="Wingdings 2"/>
              </a:rPr>
              <a:t></a:t>
            </a:r>
            <a:endParaRPr lang="en-US" sz="2000" b="1" dirty="0"/>
          </a:p>
        </p:txBody>
      </p:sp>
      <p:sp>
        <p:nvSpPr>
          <p:cNvPr id="16" name="TextBox 15"/>
          <p:cNvSpPr txBox="1"/>
          <p:nvPr/>
        </p:nvSpPr>
        <p:spPr>
          <a:xfrm>
            <a:off x="6145707" y="2028261"/>
            <a:ext cx="457200" cy="400110"/>
          </a:xfrm>
          <a:prstGeom prst="rect">
            <a:avLst/>
          </a:prstGeom>
          <a:noFill/>
        </p:spPr>
        <p:txBody>
          <a:bodyPr wrap="square" rtlCol="0">
            <a:spAutoFit/>
          </a:bodyPr>
          <a:lstStyle/>
          <a:p>
            <a:r>
              <a:rPr lang="en-US" sz="2000" b="1" dirty="0">
                <a:sym typeface="Wingdings 2"/>
              </a:rPr>
              <a:t></a:t>
            </a:r>
            <a:endParaRPr lang="en-US" sz="2000" dirty="0"/>
          </a:p>
        </p:txBody>
      </p:sp>
      <p:sp>
        <p:nvSpPr>
          <p:cNvPr id="17" name="TextBox 16"/>
          <p:cNvSpPr txBox="1"/>
          <p:nvPr/>
        </p:nvSpPr>
        <p:spPr>
          <a:xfrm>
            <a:off x="7745907" y="2028261"/>
            <a:ext cx="457200" cy="400110"/>
          </a:xfrm>
          <a:prstGeom prst="rect">
            <a:avLst/>
          </a:prstGeom>
          <a:noFill/>
        </p:spPr>
        <p:txBody>
          <a:bodyPr wrap="square" rtlCol="0">
            <a:spAutoFit/>
          </a:bodyPr>
          <a:lstStyle/>
          <a:p>
            <a:r>
              <a:rPr lang="en-US" sz="2000" b="1" dirty="0">
                <a:sym typeface="Wingdings 2"/>
              </a:rPr>
              <a:t></a:t>
            </a:r>
            <a:endParaRPr lang="en-US" sz="2000" dirty="0"/>
          </a:p>
        </p:txBody>
      </p:sp>
      <p:sp>
        <p:nvSpPr>
          <p:cNvPr id="18" name="TextBox 17"/>
          <p:cNvSpPr txBox="1"/>
          <p:nvPr/>
        </p:nvSpPr>
        <p:spPr>
          <a:xfrm>
            <a:off x="6112531" y="2443585"/>
            <a:ext cx="457200" cy="400110"/>
          </a:xfrm>
          <a:prstGeom prst="rect">
            <a:avLst/>
          </a:prstGeom>
          <a:noFill/>
        </p:spPr>
        <p:txBody>
          <a:bodyPr wrap="square" rtlCol="0">
            <a:spAutoFit/>
          </a:bodyPr>
          <a:lstStyle/>
          <a:p>
            <a:r>
              <a:rPr lang="en-US" sz="2000" b="1" dirty="0">
                <a:sym typeface="Wingdings 2"/>
              </a:rPr>
              <a:t></a:t>
            </a:r>
            <a:endParaRPr lang="en-US" sz="2000" dirty="0"/>
          </a:p>
        </p:txBody>
      </p:sp>
      <p:sp>
        <p:nvSpPr>
          <p:cNvPr id="19" name="TextBox 18"/>
          <p:cNvSpPr txBox="1"/>
          <p:nvPr/>
        </p:nvSpPr>
        <p:spPr>
          <a:xfrm>
            <a:off x="4407827" y="2827272"/>
            <a:ext cx="457200" cy="400110"/>
          </a:xfrm>
          <a:prstGeom prst="rect">
            <a:avLst/>
          </a:prstGeom>
          <a:noFill/>
        </p:spPr>
        <p:txBody>
          <a:bodyPr wrap="square" rtlCol="0">
            <a:spAutoFit/>
          </a:bodyPr>
          <a:lstStyle/>
          <a:p>
            <a:r>
              <a:rPr lang="en-US" sz="2000" b="1" dirty="0">
                <a:sym typeface="Wingdings 2"/>
              </a:rPr>
              <a:t></a:t>
            </a:r>
            <a:endParaRPr lang="en-US" sz="2000" dirty="0"/>
          </a:p>
        </p:txBody>
      </p:sp>
      <p:sp>
        <p:nvSpPr>
          <p:cNvPr id="20" name="TextBox 19"/>
          <p:cNvSpPr txBox="1"/>
          <p:nvPr/>
        </p:nvSpPr>
        <p:spPr>
          <a:xfrm>
            <a:off x="4407827" y="3281385"/>
            <a:ext cx="457200" cy="400110"/>
          </a:xfrm>
          <a:prstGeom prst="rect">
            <a:avLst/>
          </a:prstGeom>
          <a:noFill/>
        </p:spPr>
        <p:txBody>
          <a:bodyPr wrap="square" rtlCol="0">
            <a:spAutoFit/>
          </a:bodyPr>
          <a:lstStyle/>
          <a:p>
            <a:r>
              <a:rPr lang="en-US" sz="2000" b="1" dirty="0">
                <a:sym typeface="Wingdings 2"/>
              </a:rPr>
              <a:t></a:t>
            </a:r>
            <a:endParaRPr lang="en-US" sz="2000" dirty="0"/>
          </a:p>
        </p:txBody>
      </p:sp>
      <p:sp>
        <p:nvSpPr>
          <p:cNvPr id="21" name="TextBox 20"/>
          <p:cNvSpPr txBox="1"/>
          <p:nvPr/>
        </p:nvSpPr>
        <p:spPr>
          <a:xfrm>
            <a:off x="6164783" y="3305330"/>
            <a:ext cx="457200" cy="400110"/>
          </a:xfrm>
          <a:prstGeom prst="rect">
            <a:avLst/>
          </a:prstGeom>
          <a:noFill/>
        </p:spPr>
        <p:txBody>
          <a:bodyPr wrap="square" rtlCol="0">
            <a:spAutoFit/>
          </a:bodyPr>
          <a:lstStyle/>
          <a:p>
            <a:r>
              <a:rPr lang="en-US" sz="2000" b="1" dirty="0">
                <a:sym typeface="Wingdings 2"/>
              </a:rPr>
              <a:t></a:t>
            </a:r>
            <a:endParaRPr lang="en-US" sz="2000" dirty="0"/>
          </a:p>
        </p:txBody>
      </p:sp>
      <p:sp>
        <p:nvSpPr>
          <p:cNvPr id="22" name="TextBox 21"/>
          <p:cNvSpPr txBox="1"/>
          <p:nvPr/>
        </p:nvSpPr>
        <p:spPr>
          <a:xfrm>
            <a:off x="4410005" y="4008443"/>
            <a:ext cx="457200" cy="400110"/>
          </a:xfrm>
          <a:prstGeom prst="rect">
            <a:avLst/>
          </a:prstGeom>
          <a:noFill/>
        </p:spPr>
        <p:txBody>
          <a:bodyPr wrap="square" rtlCol="0">
            <a:spAutoFit/>
          </a:bodyPr>
          <a:lstStyle/>
          <a:p>
            <a:r>
              <a:rPr lang="en-US" sz="2000" b="1" dirty="0">
                <a:sym typeface="Wingdings 2"/>
              </a:rPr>
              <a:t></a:t>
            </a:r>
            <a:endParaRPr lang="en-US" sz="2000" dirty="0"/>
          </a:p>
        </p:txBody>
      </p:sp>
      <p:sp>
        <p:nvSpPr>
          <p:cNvPr id="23" name="TextBox 22"/>
          <p:cNvSpPr txBox="1"/>
          <p:nvPr/>
        </p:nvSpPr>
        <p:spPr>
          <a:xfrm>
            <a:off x="6164783" y="4039031"/>
            <a:ext cx="457200" cy="400110"/>
          </a:xfrm>
          <a:prstGeom prst="rect">
            <a:avLst/>
          </a:prstGeom>
          <a:noFill/>
        </p:spPr>
        <p:txBody>
          <a:bodyPr wrap="square" rtlCol="0">
            <a:spAutoFit/>
          </a:bodyPr>
          <a:lstStyle/>
          <a:p>
            <a:r>
              <a:rPr lang="en-US" sz="2000" b="1" dirty="0">
                <a:sym typeface="Wingdings 2"/>
              </a:rPr>
              <a:t></a:t>
            </a:r>
            <a:endParaRPr lang="en-US" sz="2000" dirty="0"/>
          </a:p>
        </p:txBody>
      </p:sp>
      <p:sp>
        <p:nvSpPr>
          <p:cNvPr id="24" name="TextBox 23"/>
          <p:cNvSpPr txBox="1"/>
          <p:nvPr/>
        </p:nvSpPr>
        <p:spPr>
          <a:xfrm>
            <a:off x="4410005" y="4348076"/>
            <a:ext cx="457200" cy="400110"/>
          </a:xfrm>
          <a:prstGeom prst="rect">
            <a:avLst/>
          </a:prstGeom>
          <a:noFill/>
        </p:spPr>
        <p:txBody>
          <a:bodyPr wrap="square" rtlCol="0">
            <a:spAutoFit/>
          </a:bodyPr>
          <a:lstStyle/>
          <a:p>
            <a:r>
              <a:rPr lang="en-US" sz="2000" b="1" dirty="0">
                <a:sym typeface="Wingdings 2"/>
              </a:rPr>
              <a:t></a:t>
            </a:r>
            <a:endParaRPr lang="en-US" sz="2000" dirty="0"/>
          </a:p>
        </p:txBody>
      </p:sp>
      <p:sp>
        <p:nvSpPr>
          <p:cNvPr id="25" name="TextBox 24"/>
          <p:cNvSpPr txBox="1"/>
          <p:nvPr/>
        </p:nvSpPr>
        <p:spPr>
          <a:xfrm>
            <a:off x="4410005" y="4809741"/>
            <a:ext cx="457200" cy="400110"/>
          </a:xfrm>
          <a:prstGeom prst="rect">
            <a:avLst/>
          </a:prstGeom>
          <a:noFill/>
        </p:spPr>
        <p:txBody>
          <a:bodyPr wrap="square" rtlCol="0">
            <a:spAutoFit/>
          </a:bodyPr>
          <a:lstStyle/>
          <a:p>
            <a:r>
              <a:rPr lang="en-US" sz="2000" b="1" dirty="0">
                <a:sym typeface="Wingdings 2"/>
              </a:rPr>
              <a:t></a:t>
            </a:r>
            <a:endParaRPr lang="en-US" sz="2000" dirty="0"/>
          </a:p>
        </p:txBody>
      </p:sp>
      <p:sp>
        <p:nvSpPr>
          <p:cNvPr id="26" name="TextBox 25"/>
          <p:cNvSpPr txBox="1"/>
          <p:nvPr/>
        </p:nvSpPr>
        <p:spPr>
          <a:xfrm>
            <a:off x="6240983" y="4822801"/>
            <a:ext cx="457200" cy="400110"/>
          </a:xfrm>
          <a:prstGeom prst="rect">
            <a:avLst/>
          </a:prstGeom>
          <a:noFill/>
        </p:spPr>
        <p:txBody>
          <a:bodyPr wrap="square" rtlCol="0">
            <a:spAutoFit/>
          </a:bodyPr>
          <a:lstStyle/>
          <a:p>
            <a:r>
              <a:rPr lang="en-US" sz="2000" b="1" dirty="0">
                <a:sym typeface="Wingdings 2"/>
              </a:rPr>
              <a:t></a:t>
            </a:r>
            <a:endParaRPr lang="en-US" sz="2000" dirty="0"/>
          </a:p>
        </p:txBody>
      </p:sp>
      <p:sp>
        <p:nvSpPr>
          <p:cNvPr id="27" name="TextBox 26"/>
          <p:cNvSpPr txBox="1"/>
          <p:nvPr/>
        </p:nvSpPr>
        <p:spPr>
          <a:xfrm>
            <a:off x="7843361" y="4787677"/>
            <a:ext cx="457200" cy="400110"/>
          </a:xfrm>
          <a:prstGeom prst="rect">
            <a:avLst/>
          </a:prstGeom>
          <a:noFill/>
        </p:spPr>
        <p:txBody>
          <a:bodyPr wrap="square" rtlCol="0">
            <a:spAutoFit/>
          </a:bodyPr>
          <a:lstStyle/>
          <a:p>
            <a:pPr algn="ctr"/>
            <a:r>
              <a:rPr lang="en-US" sz="2000" b="1" dirty="0">
                <a:sym typeface="Wingdings 2"/>
              </a:rPr>
              <a:t></a:t>
            </a:r>
            <a:endParaRPr lang="en-US" sz="20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22" grpId="0"/>
      <p:bldP spid="23" grpId="0"/>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603768" y="4198407"/>
            <a:ext cx="3016513" cy="2182158"/>
          </a:xfrm>
          <a:prstGeom prst="rect">
            <a:avLst/>
          </a:prstGeom>
          <a:noFill/>
          <a:ln w="9525" cap="flat" cmpd="sng" algn="ctr">
            <a:noFill/>
            <a:prstDash val="solid"/>
            <a:round/>
            <a:headEnd type="none" w="med" len="med"/>
            <a:tailEnd type="none" w="med" len="med"/>
          </a:ln>
          <a:effectLst/>
        </p:spPr>
        <p:txBody>
          <a:bodyPr vert="horz" wrap="square" lIns="92877" tIns="46439" rIns="92877" bIns="46439" numCol="1" rtlCol="0" anchor="t" anchorCtr="0" compatLnSpc="1">
            <a:prstTxWarp prst="textNoShape">
              <a:avLst/>
            </a:prstTxWarp>
          </a:bodyPr>
          <a:lstStyle/>
          <a:p>
            <a:endParaRPr lang="en-US"/>
          </a:p>
        </p:txBody>
      </p:sp>
      <p:sp>
        <p:nvSpPr>
          <p:cNvPr id="14" name="Rectangle 13"/>
          <p:cNvSpPr/>
          <p:nvPr/>
        </p:nvSpPr>
        <p:spPr bwMode="auto">
          <a:xfrm>
            <a:off x="4507930" y="4748450"/>
            <a:ext cx="3861564" cy="1604528"/>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2877" tIns="46439" rIns="92877" bIns="46439" numCol="1" rtlCol="0" anchor="t" anchorCtr="0" compatLnSpc="1">
            <a:prstTxWarp prst="textNoShape">
              <a:avLst/>
            </a:prstTxWarp>
          </a:bodyPr>
          <a:lstStyle/>
          <a:p>
            <a:endParaRPr lang="en-US"/>
          </a:p>
        </p:txBody>
      </p:sp>
      <p:sp>
        <p:nvSpPr>
          <p:cNvPr id="13" name="Rectangle 12"/>
          <p:cNvSpPr/>
          <p:nvPr/>
        </p:nvSpPr>
        <p:spPr bwMode="auto">
          <a:xfrm>
            <a:off x="4901630" y="1835076"/>
            <a:ext cx="3273238" cy="2503064"/>
          </a:xfrm>
          <a:prstGeom prst="rect">
            <a:avLst/>
          </a:prstGeom>
          <a:noFill/>
          <a:ln w="9525" cap="flat" cmpd="sng" algn="ctr">
            <a:noFill/>
            <a:prstDash val="solid"/>
            <a:round/>
            <a:headEnd type="none" w="med" len="med"/>
            <a:tailEnd type="none" w="med" len="med"/>
          </a:ln>
          <a:effectLst/>
        </p:spPr>
        <p:txBody>
          <a:bodyPr vert="horz" wrap="square" lIns="92877" tIns="46439" rIns="92877" bIns="46439" numCol="1" rtlCol="0" anchor="t" anchorCtr="0" compatLnSpc="1">
            <a:prstTxWarp prst="textNoShape">
              <a:avLst/>
            </a:prstTxWarp>
          </a:bodyPr>
          <a:lstStyle/>
          <a:p>
            <a:endParaRPr lang="en-US"/>
          </a:p>
        </p:txBody>
      </p:sp>
      <p:sp>
        <p:nvSpPr>
          <p:cNvPr id="12" name="Rectangle 11"/>
          <p:cNvSpPr/>
          <p:nvPr/>
        </p:nvSpPr>
        <p:spPr bwMode="auto">
          <a:xfrm>
            <a:off x="1028561" y="1833822"/>
            <a:ext cx="3209056" cy="2117977"/>
          </a:xfrm>
          <a:prstGeom prst="rect">
            <a:avLst/>
          </a:prstGeom>
          <a:noFill/>
          <a:ln w="9525" cap="flat" cmpd="sng" algn="ctr">
            <a:noFill/>
            <a:prstDash val="solid"/>
            <a:round/>
            <a:headEnd type="none" w="med" len="med"/>
            <a:tailEnd type="none" w="med" len="med"/>
          </a:ln>
          <a:effectLst/>
        </p:spPr>
        <p:txBody>
          <a:bodyPr vert="horz" wrap="square" lIns="92877" tIns="46439" rIns="92877" bIns="46439" numCol="1" rtlCol="0" anchor="t" anchorCtr="0" compatLnSpc="1">
            <a:prstTxWarp prst="textNoShape">
              <a:avLst/>
            </a:prstTxWarp>
          </a:bodyPr>
          <a:lstStyle/>
          <a:p>
            <a:pPr marL="0" marR="0" indent="0" algn="l" defTabSz="914400" rtl="0" eaLnBrk="1" fontAlgn="base" latinLnBrk="0" hangingPunct="1">
              <a:lnSpc>
                <a:spcPct val="80000"/>
              </a:lnSpc>
              <a:spcBef>
                <a:spcPct val="3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p:txBody>
      </p:sp>
      <p:sp>
        <p:nvSpPr>
          <p:cNvPr id="8194" name="Rectangle 2"/>
          <p:cNvSpPr>
            <a:spLocks noGrp="1" noChangeArrowheads="1"/>
          </p:cNvSpPr>
          <p:nvPr>
            <p:ph type="title"/>
          </p:nvPr>
        </p:nvSpPr>
        <p:spPr/>
        <p:txBody>
          <a:bodyPr/>
          <a:lstStyle/>
          <a:p>
            <a:r>
              <a:rPr lang="en-US" dirty="0"/>
              <a:t>Parties to an Annuity</a:t>
            </a:r>
          </a:p>
        </p:txBody>
      </p:sp>
      <p:grpSp>
        <p:nvGrpSpPr>
          <p:cNvPr id="3" name="Group 2">
            <a:extLst>
              <a:ext uri="{FF2B5EF4-FFF2-40B4-BE49-F238E27FC236}">
                <a16:creationId xmlns:a16="http://schemas.microsoft.com/office/drawing/2014/main" id="{42857952-1853-4C24-9D45-A5C210DC11A3}"/>
              </a:ext>
            </a:extLst>
          </p:cNvPr>
          <p:cNvGrpSpPr/>
          <p:nvPr/>
        </p:nvGrpSpPr>
        <p:grpSpPr>
          <a:xfrm>
            <a:off x="1431753" y="1248590"/>
            <a:ext cx="7621636" cy="4368440"/>
            <a:chOff x="1431752" y="1248589"/>
            <a:chExt cx="8338903" cy="4779551"/>
          </a:xfrm>
        </p:grpSpPr>
        <p:grpSp>
          <p:nvGrpSpPr>
            <p:cNvPr id="6" name="Group 5"/>
            <p:cNvGrpSpPr/>
            <p:nvPr/>
          </p:nvGrpSpPr>
          <p:grpSpPr>
            <a:xfrm>
              <a:off x="1435891" y="1248589"/>
              <a:ext cx="3465739" cy="2180411"/>
              <a:chOff x="603768" y="1601014"/>
              <a:chExt cx="3465739" cy="2180411"/>
            </a:xfrm>
          </p:grpSpPr>
          <p:sp>
            <p:nvSpPr>
              <p:cNvPr id="8196" name="Text Box 4"/>
              <p:cNvSpPr txBox="1">
                <a:spLocks noChangeArrowheads="1"/>
              </p:cNvSpPr>
              <p:nvPr/>
            </p:nvSpPr>
            <p:spPr bwMode="auto">
              <a:xfrm>
                <a:off x="1673954" y="1965099"/>
                <a:ext cx="2395553" cy="1359593"/>
              </a:xfrm>
              <a:prstGeom prst="rect">
                <a:avLst/>
              </a:prstGeom>
              <a:noFill/>
              <a:ln w="9525">
                <a:noFill/>
                <a:miter lim="800000"/>
                <a:headEnd/>
                <a:tailEnd/>
              </a:ln>
            </p:spPr>
            <p:txBody>
              <a:bodyPr wrap="square">
                <a:spAutoFit/>
              </a:bodyPr>
              <a:lstStyle/>
              <a:p>
                <a:pPr>
                  <a:lnSpc>
                    <a:spcPct val="100000"/>
                  </a:lnSpc>
                  <a:spcBef>
                    <a:spcPct val="25000"/>
                  </a:spcBef>
                  <a:buClr>
                    <a:srgbClr val="5D5D5D"/>
                  </a:buClr>
                  <a:buSzPct val="50000"/>
                </a:pPr>
                <a:r>
                  <a:rPr lang="en-US" sz="1300" dirty="0">
                    <a:solidFill>
                      <a:schemeClr val="accent6"/>
                    </a:solidFill>
                    <a:latin typeface="Calibri" panose="020F0502020204030204" pitchFamily="34" charset="0"/>
                    <a:cs typeface="Arial"/>
                  </a:rPr>
                  <a:t>The </a:t>
                </a:r>
                <a:r>
                  <a:rPr lang="en-US" sz="1300" b="1" dirty="0">
                    <a:solidFill>
                      <a:schemeClr val="accent6"/>
                    </a:solidFill>
                    <a:latin typeface="Calibri" panose="020F0502020204030204" pitchFamily="34" charset="0"/>
                    <a:cs typeface="Arial"/>
                  </a:rPr>
                  <a:t>owner</a:t>
                </a:r>
                <a:r>
                  <a:rPr lang="en-US" sz="1300" dirty="0">
                    <a:solidFill>
                      <a:schemeClr val="accent6"/>
                    </a:solidFill>
                    <a:latin typeface="Calibri" panose="020F0502020204030204" pitchFamily="34" charset="0"/>
                    <a:cs typeface="Arial"/>
                  </a:rPr>
                  <a:t>:</a:t>
                </a:r>
              </a:p>
              <a:p>
                <a:pPr marL="168275" indent="-168275">
                  <a:lnSpc>
                    <a:spcPct val="100000"/>
                  </a:lnSpc>
                  <a:spcBef>
                    <a:spcPct val="25000"/>
                  </a:spcBef>
                  <a:buClr>
                    <a:srgbClr val="5D5D5D"/>
                  </a:buClr>
                  <a:buSzPct val="50000"/>
                  <a:buFont typeface="Wingdings" panose="05000000000000000000" pitchFamily="2" charset="2"/>
                  <a:buChar char="l"/>
                </a:pPr>
                <a:r>
                  <a:rPr lang="en-US" sz="1300" dirty="0">
                    <a:solidFill>
                      <a:srgbClr val="5D5D5D"/>
                    </a:solidFill>
                    <a:latin typeface="Calibri" panose="020F0502020204030204" pitchFamily="34" charset="0"/>
                    <a:cs typeface="Arial"/>
                  </a:rPr>
                  <a:t>Purchases the annuity</a:t>
                </a:r>
              </a:p>
              <a:p>
                <a:pPr marL="168275" indent="-168275">
                  <a:lnSpc>
                    <a:spcPct val="100000"/>
                  </a:lnSpc>
                  <a:spcBef>
                    <a:spcPct val="25000"/>
                  </a:spcBef>
                  <a:buClr>
                    <a:srgbClr val="5D5D5D"/>
                  </a:buClr>
                  <a:buSzPct val="50000"/>
                  <a:buFont typeface="Wingdings" panose="05000000000000000000" pitchFamily="2" charset="2"/>
                  <a:buChar char="l"/>
                </a:pPr>
                <a:r>
                  <a:rPr lang="en-US" sz="1300" dirty="0">
                    <a:solidFill>
                      <a:srgbClr val="5D5D5D"/>
                    </a:solidFill>
                    <a:latin typeface="Calibri" panose="020F0502020204030204" pitchFamily="34" charset="0"/>
                    <a:cs typeface="Arial"/>
                  </a:rPr>
                  <a:t>May make withdrawals</a:t>
                </a:r>
              </a:p>
              <a:p>
                <a:pPr marL="168275" indent="-168275">
                  <a:lnSpc>
                    <a:spcPct val="100000"/>
                  </a:lnSpc>
                  <a:spcBef>
                    <a:spcPct val="25000"/>
                  </a:spcBef>
                  <a:buClr>
                    <a:srgbClr val="5D5D5D"/>
                  </a:buClr>
                  <a:buSzPct val="50000"/>
                  <a:buFont typeface="Wingdings" panose="05000000000000000000" pitchFamily="2" charset="2"/>
                  <a:buChar char="l"/>
                </a:pPr>
                <a:r>
                  <a:rPr lang="en-US" sz="1300" dirty="0">
                    <a:solidFill>
                      <a:srgbClr val="5D5D5D"/>
                    </a:solidFill>
                    <a:latin typeface="Calibri" panose="020F0502020204030204" pitchFamily="34" charset="0"/>
                    <a:cs typeface="Arial"/>
                  </a:rPr>
                  <a:t>Receives annuitization payments if elected</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7800" r="37389" b="14103"/>
              <a:stretch/>
            </p:blipFill>
            <p:spPr>
              <a:xfrm>
                <a:off x="603768" y="1601014"/>
                <a:ext cx="1070186" cy="2180411"/>
              </a:xfrm>
              <a:prstGeom prst="rect">
                <a:avLst/>
              </a:prstGeom>
            </p:spPr>
          </p:pic>
        </p:grpSp>
        <p:grpSp>
          <p:nvGrpSpPr>
            <p:cNvPr id="7" name="Group 6"/>
            <p:cNvGrpSpPr/>
            <p:nvPr/>
          </p:nvGrpSpPr>
          <p:grpSpPr>
            <a:xfrm>
              <a:off x="1431752" y="3696317"/>
              <a:ext cx="3469877" cy="2180411"/>
              <a:chOff x="599629" y="4048742"/>
              <a:chExt cx="3469877" cy="2180411"/>
            </a:xfrm>
          </p:grpSpPr>
          <p:sp>
            <p:nvSpPr>
              <p:cNvPr id="98312" name="Text Box 8"/>
              <p:cNvSpPr txBox="1">
                <a:spLocks noChangeArrowheads="1"/>
              </p:cNvSpPr>
              <p:nvPr/>
            </p:nvSpPr>
            <p:spPr bwMode="auto">
              <a:xfrm>
                <a:off x="1673952" y="4546969"/>
                <a:ext cx="2395554" cy="1523754"/>
              </a:xfrm>
              <a:prstGeom prst="rect">
                <a:avLst/>
              </a:prstGeom>
              <a:noFill/>
              <a:ln w="9525">
                <a:noFill/>
                <a:miter lim="800000"/>
                <a:headEnd/>
                <a:tailEnd/>
              </a:ln>
            </p:spPr>
            <p:txBody>
              <a:bodyPr wrap="square">
                <a:spAutoFit/>
              </a:bodyPr>
              <a:lstStyle/>
              <a:p>
                <a:pPr>
                  <a:lnSpc>
                    <a:spcPct val="100000"/>
                  </a:lnSpc>
                  <a:spcBef>
                    <a:spcPct val="25000"/>
                  </a:spcBef>
                  <a:buClr>
                    <a:srgbClr val="5D5D5D"/>
                  </a:buClr>
                  <a:buSzPct val="50000"/>
                </a:pPr>
                <a:r>
                  <a:rPr lang="en-US" sz="1300" dirty="0">
                    <a:solidFill>
                      <a:schemeClr val="accent6"/>
                    </a:solidFill>
                    <a:latin typeface="Calibri" panose="020F0502020204030204" pitchFamily="34" charset="0"/>
                    <a:cs typeface="Arial"/>
                  </a:rPr>
                  <a:t>The </a:t>
                </a:r>
                <a:r>
                  <a:rPr lang="en-US" sz="1300" b="1" dirty="0">
                    <a:solidFill>
                      <a:schemeClr val="accent6"/>
                    </a:solidFill>
                    <a:latin typeface="Calibri" panose="020F0502020204030204" pitchFamily="34" charset="0"/>
                    <a:cs typeface="Arial"/>
                  </a:rPr>
                  <a:t>annuitant</a:t>
                </a:r>
                <a:r>
                  <a:rPr lang="en-US" sz="1300" dirty="0">
                    <a:solidFill>
                      <a:schemeClr val="accent6"/>
                    </a:solidFill>
                    <a:latin typeface="Calibri" panose="020F0502020204030204" pitchFamily="34" charset="0"/>
                    <a:cs typeface="Arial"/>
                  </a:rPr>
                  <a:t>:</a:t>
                </a:r>
              </a:p>
              <a:p>
                <a:pPr marL="168275" indent="-168275">
                  <a:lnSpc>
                    <a:spcPct val="100000"/>
                  </a:lnSpc>
                  <a:spcBef>
                    <a:spcPct val="25000"/>
                  </a:spcBef>
                  <a:buClr>
                    <a:srgbClr val="5D5D5D"/>
                  </a:buClr>
                  <a:buSzPct val="50000"/>
                  <a:buFont typeface="Wingdings" panose="05000000000000000000" pitchFamily="2" charset="2"/>
                  <a:buChar char="l"/>
                </a:pPr>
                <a:r>
                  <a:rPr lang="en-US" sz="1300" dirty="0">
                    <a:solidFill>
                      <a:srgbClr val="5D5D5D"/>
                    </a:solidFill>
                    <a:latin typeface="Calibri" panose="020F0502020204030204" pitchFamily="34" charset="0"/>
                    <a:cs typeface="Arial"/>
                  </a:rPr>
                  <a:t>Provides the measuring life for determining annuity payouts</a:t>
                </a:r>
              </a:p>
              <a:p>
                <a:pPr marL="168275" indent="-168275">
                  <a:lnSpc>
                    <a:spcPct val="100000"/>
                  </a:lnSpc>
                  <a:spcBef>
                    <a:spcPct val="25000"/>
                  </a:spcBef>
                  <a:buClr>
                    <a:srgbClr val="5D5D5D"/>
                  </a:buClr>
                  <a:buSzPct val="50000"/>
                  <a:buFont typeface="Wingdings" panose="05000000000000000000" pitchFamily="2" charset="2"/>
                  <a:buChar char="l"/>
                </a:pPr>
                <a:r>
                  <a:rPr lang="en-US" sz="1300" dirty="0">
                    <a:solidFill>
                      <a:srgbClr val="5D5D5D"/>
                    </a:solidFill>
                    <a:latin typeface="Calibri" panose="020F0502020204030204" pitchFamily="34" charset="0"/>
                    <a:cs typeface="Arial"/>
                  </a:rPr>
                  <a:t>Typically, the annuitant is also the owner</a:t>
                </a:r>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17800" r="37389" b="14103"/>
              <a:stretch/>
            </p:blipFill>
            <p:spPr>
              <a:xfrm>
                <a:off x="599629" y="4048742"/>
                <a:ext cx="1070186" cy="2180411"/>
              </a:xfrm>
              <a:prstGeom prst="rect">
                <a:avLst/>
              </a:prstGeom>
            </p:spPr>
          </p:pic>
        </p:grpSp>
        <p:grpSp>
          <p:nvGrpSpPr>
            <p:cNvPr id="9" name="Group 8"/>
            <p:cNvGrpSpPr/>
            <p:nvPr/>
          </p:nvGrpSpPr>
          <p:grpSpPr>
            <a:xfrm>
              <a:off x="5656624" y="4044278"/>
              <a:ext cx="4114031" cy="1983862"/>
              <a:chOff x="4824501" y="4396703"/>
              <a:chExt cx="4114031" cy="1983862"/>
            </a:xfrm>
          </p:grpSpPr>
          <p:sp>
            <p:nvSpPr>
              <p:cNvPr id="98314" name="Text Box 10"/>
              <p:cNvSpPr txBox="1">
                <a:spLocks noChangeArrowheads="1"/>
              </p:cNvSpPr>
              <p:nvPr/>
            </p:nvSpPr>
            <p:spPr bwMode="auto">
              <a:xfrm>
                <a:off x="6281018" y="4546969"/>
                <a:ext cx="2657514" cy="1304872"/>
              </a:xfrm>
              <a:prstGeom prst="rect">
                <a:avLst/>
              </a:prstGeom>
              <a:noFill/>
              <a:ln w="9525">
                <a:noFill/>
                <a:miter lim="800000"/>
                <a:headEnd/>
                <a:tailEnd/>
              </a:ln>
              <a:effectLst/>
            </p:spPr>
            <p:txBody>
              <a:bodyPr wrap="square">
                <a:spAutoFit/>
              </a:bodyPr>
              <a:lstStyle/>
              <a:p>
                <a:pPr>
                  <a:lnSpc>
                    <a:spcPct val="100000"/>
                  </a:lnSpc>
                  <a:spcBef>
                    <a:spcPct val="25000"/>
                  </a:spcBef>
                  <a:buClr>
                    <a:srgbClr val="5D5D5D"/>
                  </a:buClr>
                  <a:buSzPct val="50000"/>
                </a:pPr>
                <a:r>
                  <a:rPr lang="en-US" sz="1300" dirty="0">
                    <a:solidFill>
                      <a:schemeClr val="accent6"/>
                    </a:solidFill>
                    <a:latin typeface="Calibri" panose="020F0502020204030204" pitchFamily="34" charset="0"/>
                    <a:cs typeface="Arial"/>
                  </a:rPr>
                  <a:t>The </a:t>
                </a:r>
                <a:r>
                  <a:rPr lang="en-US" sz="1300" b="1" dirty="0">
                    <a:solidFill>
                      <a:schemeClr val="accent6"/>
                    </a:solidFill>
                    <a:latin typeface="Calibri" panose="020F0502020204030204" pitchFamily="34" charset="0"/>
                    <a:cs typeface="Arial"/>
                  </a:rPr>
                  <a:t>beneficiary</a:t>
                </a:r>
                <a:r>
                  <a:rPr lang="en-US" sz="1300" dirty="0">
                    <a:solidFill>
                      <a:srgbClr val="5D5D5D"/>
                    </a:solidFill>
                    <a:latin typeface="Calibri" panose="020F0502020204030204" pitchFamily="34" charset="0"/>
                    <a:cs typeface="Arial"/>
                  </a:rPr>
                  <a:t>:</a:t>
                </a:r>
              </a:p>
              <a:p>
                <a:pPr marL="230188" indent="-230188">
                  <a:lnSpc>
                    <a:spcPct val="100000"/>
                  </a:lnSpc>
                  <a:spcBef>
                    <a:spcPct val="25000"/>
                  </a:spcBef>
                  <a:buClr>
                    <a:srgbClr val="5D5D5D"/>
                  </a:buClr>
                  <a:buSzPct val="50000"/>
                  <a:buFont typeface="Wingdings" panose="05000000000000000000" pitchFamily="2" charset="2"/>
                  <a:buChar char="l"/>
                </a:pPr>
                <a:r>
                  <a:rPr lang="en-US" sz="1300" dirty="0">
                    <a:solidFill>
                      <a:srgbClr val="5D5D5D"/>
                    </a:solidFill>
                    <a:latin typeface="Calibri" panose="020F0502020204030204" pitchFamily="34" charset="0"/>
                    <a:cs typeface="Arial"/>
                  </a:rPr>
                  <a:t>Is named by the owner</a:t>
                </a:r>
              </a:p>
              <a:p>
                <a:pPr marL="230188" indent="-230188">
                  <a:lnSpc>
                    <a:spcPct val="100000"/>
                  </a:lnSpc>
                  <a:spcBef>
                    <a:spcPct val="25000"/>
                  </a:spcBef>
                  <a:buClr>
                    <a:srgbClr val="5D5D5D"/>
                  </a:buClr>
                  <a:buSzPct val="50000"/>
                  <a:buFont typeface="Wingdings" panose="05000000000000000000" pitchFamily="2" charset="2"/>
                  <a:buChar char="l"/>
                </a:pPr>
                <a:r>
                  <a:rPr lang="en-US" sz="1300" dirty="0">
                    <a:solidFill>
                      <a:srgbClr val="5D5D5D"/>
                    </a:solidFill>
                    <a:latin typeface="Calibri" panose="020F0502020204030204" pitchFamily="34" charset="0"/>
                    <a:cs typeface="Arial"/>
                  </a:rPr>
                  <a:t>Receives the remaining benefits, if any, at the owner’s death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2812" y="4396703"/>
                <a:ext cx="890588" cy="198386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4501" y="5222811"/>
                <a:ext cx="679453" cy="1063492"/>
              </a:xfrm>
              <a:prstGeom prst="rect">
                <a:avLst/>
              </a:prstGeom>
            </p:spPr>
          </p:pic>
        </p:grpSp>
        <p:grpSp>
          <p:nvGrpSpPr>
            <p:cNvPr id="11" name="Group 10"/>
            <p:cNvGrpSpPr/>
            <p:nvPr/>
          </p:nvGrpSpPr>
          <p:grpSpPr>
            <a:xfrm>
              <a:off x="5340053" y="1410411"/>
              <a:ext cx="4324341" cy="2306305"/>
              <a:chOff x="4507930" y="1762836"/>
              <a:chExt cx="4324341" cy="2306305"/>
            </a:xfrm>
          </p:grpSpPr>
          <p:grpSp>
            <p:nvGrpSpPr>
              <p:cNvPr id="8" name="Group 7"/>
              <p:cNvGrpSpPr/>
              <p:nvPr/>
            </p:nvGrpSpPr>
            <p:grpSpPr>
              <a:xfrm>
                <a:off x="4667250" y="1924659"/>
                <a:ext cx="4165021" cy="2144482"/>
                <a:chOff x="4667250" y="1924659"/>
                <a:chExt cx="4165021" cy="2144482"/>
              </a:xfrm>
            </p:grpSpPr>
            <p:sp>
              <p:nvSpPr>
                <p:cNvPr id="98310" name="Text Box 6"/>
                <p:cNvSpPr txBox="1">
                  <a:spLocks noChangeArrowheads="1"/>
                </p:cNvSpPr>
                <p:nvPr/>
              </p:nvSpPr>
              <p:spPr bwMode="auto">
                <a:xfrm>
                  <a:off x="6281018" y="1924659"/>
                  <a:ext cx="2551253" cy="1359593"/>
                </a:xfrm>
                <a:prstGeom prst="rect">
                  <a:avLst/>
                </a:prstGeom>
                <a:noFill/>
                <a:ln w="9525">
                  <a:noFill/>
                  <a:miter lim="800000"/>
                  <a:headEnd/>
                  <a:tailEnd/>
                </a:ln>
              </p:spPr>
              <p:txBody>
                <a:bodyPr wrap="square">
                  <a:spAutoFit/>
                </a:bodyPr>
                <a:lstStyle/>
                <a:p>
                  <a:pPr>
                    <a:lnSpc>
                      <a:spcPct val="100000"/>
                    </a:lnSpc>
                    <a:spcBef>
                      <a:spcPct val="25000"/>
                    </a:spcBef>
                    <a:buClr>
                      <a:srgbClr val="5D5D5D"/>
                    </a:buClr>
                    <a:buSzPct val="50000"/>
                  </a:pPr>
                  <a:r>
                    <a:rPr lang="en-US" sz="1300" dirty="0">
                      <a:solidFill>
                        <a:schemeClr val="accent6"/>
                      </a:solidFill>
                      <a:latin typeface="Calibri" panose="020F0502020204030204" pitchFamily="34" charset="0"/>
                      <a:cs typeface="Arial"/>
                    </a:rPr>
                    <a:t>The </a:t>
                  </a:r>
                  <a:r>
                    <a:rPr lang="en-US" sz="1300" b="1" dirty="0">
                      <a:solidFill>
                        <a:schemeClr val="accent6"/>
                      </a:solidFill>
                      <a:latin typeface="Calibri" panose="020F0502020204030204" pitchFamily="34" charset="0"/>
                      <a:cs typeface="Arial"/>
                    </a:rPr>
                    <a:t>issuer</a:t>
                  </a:r>
                  <a:r>
                    <a:rPr lang="en-US" sz="1300" dirty="0">
                      <a:solidFill>
                        <a:schemeClr val="accent6"/>
                      </a:solidFill>
                      <a:latin typeface="Calibri" panose="020F0502020204030204" pitchFamily="34" charset="0"/>
                      <a:cs typeface="Arial"/>
                    </a:rPr>
                    <a:t>:</a:t>
                  </a:r>
                </a:p>
                <a:p>
                  <a:pPr marL="168275" indent="-168275">
                    <a:lnSpc>
                      <a:spcPct val="100000"/>
                    </a:lnSpc>
                    <a:spcBef>
                      <a:spcPct val="25000"/>
                    </a:spcBef>
                    <a:buClr>
                      <a:srgbClr val="5D5D5D"/>
                    </a:buClr>
                    <a:buSzPct val="50000"/>
                    <a:buFont typeface="Wingdings" panose="05000000000000000000" pitchFamily="2" charset="2"/>
                    <a:buChar char="l"/>
                  </a:pPr>
                  <a:r>
                    <a:rPr lang="en-US" sz="1300" dirty="0">
                      <a:solidFill>
                        <a:srgbClr val="5D5D5D"/>
                      </a:solidFill>
                      <a:latin typeface="Calibri" panose="020F0502020204030204" pitchFamily="34" charset="0"/>
                      <a:cs typeface="Arial"/>
                    </a:rPr>
                    <a:t>Issues the annuity</a:t>
                  </a:r>
                </a:p>
                <a:p>
                  <a:pPr marL="168275" indent="-168275">
                    <a:lnSpc>
                      <a:spcPct val="100000"/>
                    </a:lnSpc>
                    <a:spcBef>
                      <a:spcPct val="25000"/>
                    </a:spcBef>
                    <a:buClr>
                      <a:srgbClr val="5D5D5D"/>
                    </a:buClr>
                    <a:buSzPct val="50000"/>
                    <a:buFont typeface="Wingdings" panose="05000000000000000000" pitchFamily="2" charset="2"/>
                    <a:buChar char="l"/>
                  </a:pPr>
                  <a:r>
                    <a:rPr lang="en-US" sz="1300" dirty="0">
                      <a:solidFill>
                        <a:srgbClr val="5D5D5D"/>
                      </a:solidFill>
                      <a:latin typeface="Calibri" panose="020F0502020204030204" pitchFamily="34" charset="0"/>
                      <a:cs typeface="Arial"/>
                    </a:rPr>
                    <a:t>Accepts the premiums</a:t>
                  </a:r>
                </a:p>
                <a:p>
                  <a:pPr marL="168275" indent="-168275">
                    <a:lnSpc>
                      <a:spcPct val="100000"/>
                    </a:lnSpc>
                    <a:spcBef>
                      <a:spcPct val="25000"/>
                    </a:spcBef>
                    <a:buClr>
                      <a:srgbClr val="5D5D5D"/>
                    </a:buClr>
                    <a:buSzPct val="50000"/>
                    <a:buFont typeface="Wingdings" panose="05000000000000000000" pitchFamily="2" charset="2"/>
                    <a:buChar char="l"/>
                  </a:pPr>
                  <a:r>
                    <a:rPr lang="en-US" sz="1300" dirty="0">
                      <a:solidFill>
                        <a:srgbClr val="5D5D5D"/>
                      </a:solidFill>
                      <a:latin typeface="Calibri" panose="020F0502020204030204" pitchFamily="34" charset="0"/>
                      <a:cs typeface="Arial"/>
                    </a:rPr>
                    <a:t>Promises</a:t>
                  </a:r>
                  <a:r>
                    <a:rPr lang="en-US" sz="1300" b="1" dirty="0">
                      <a:solidFill>
                        <a:srgbClr val="5D5D5D"/>
                      </a:solidFill>
                      <a:latin typeface="Calibri" panose="020F0502020204030204" pitchFamily="34" charset="0"/>
                      <a:cs typeface="Arial"/>
                    </a:rPr>
                    <a:t>*</a:t>
                  </a:r>
                  <a:r>
                    <a:rPr lang="en-US" sz="1300" dirty="0">
                      <a:solidFill>
                        <a:srgbClr val="5D5D5D"/>
                      </a:solidFill>
                      <a:latin typeface="Calibri" panose="020F0502020204030204" pitchFamily="34" charset="0"/>
                      <a:cs typeface="Arial"/>
                    </a:rPr>
                    <a:t> to pay the annuity benefits</a:t>
                  </a:r>
                </a:p>
              </p:txBody>
            </p:sp>
            <p:sp>
              <p:nvSpPr>
                <p:cNvPr id="98315" name="Text Box 11"/>
                <p:cNvSpPr txBox="1">
                  <a:spLocks noChangeArrowheads="1"/>
                </p:cNvSpPr>
                <p:nvPr/>
              </p:nvSpPr>
              <p:spPr bwMode="auto">
                <a:xfrm>
                  <a:off x="4667250" y="3530355"/>
                  <a:ext cx="3343275" cy="538786"/>
                </a:xfrm>
                <a:prstGeom prst="rect">
                  <a:avLst/>
                </a:prstGeom>
                <a:noFill/>
                <a:ln w="9525">
                  <a:noFill/>
                  <a:miter lim="800000"/>
                  <a:headEnd/>
                  <a:tailEnd/>
                </a:ln>
              </p:spPr>
              <p:txBody>
                <a:bodyPr wrap="square">
                  <a:spAutoFit/>
                </a:bodyPr>
                <a:lstStyle/>
                <a:p>
                  <a:pPr>
                    <a:lnSpc>
                      <a:spcPct val="100000"/>
                    </a:lnSpc>
                    <a:spcBef>
                      <a:spcPct val="50000"/>
                    </a:spcBef>
                  </a:pPr>
                  <a:r>
                    <a:rPr lang="en-US" sz="1300" dirty="0">
                      <a:solidFill>
                        <a:srgbClr val="5D5D5D"/>
                      </a:solidFill>
                      <a:latin typeface="Calibri" panose="020F0502020204030204" pitchFamily="34" charset="0"/>
                      <a:cs typeface="Arial"/>
                    </a:rPr>
                    <a:t>*Guarantees are subject to the claims-paying ability of the annuity issuer.</a:t>
                  </a:r>
                </a:p>
              </p:txBody>
            </p:sp>
          </p:gr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7930" y="1762836"/>
                <a:ext cx="2080279" cy="1831750"/>
              </a:xfrm>
              <a:prstGeom prst="rect">
                <a:avLst/>
              </a:prstGeom>
            </p:spPr>
          </p:pic>
        </p:gr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strVal val="#ppt_w*0.70"/>
                                          </p:val>
                                        </p:tav>
                                        <p:tav tm="100000">
                                          <p:val>
                                            <p:strVal val="#ppt_w"/>
                                          </p:val>
                                        </p:tav>
                                      </p:tavLst>
                                    </p:anim>
                                    <p:anim calcmode="lin" valueType="num">
                                      <p:cBhvr>
                                        <p:cTn id="8" dur="500" fill="hold"/>
                                        <p:tgtEl>
                                          <p:spTgt spid="13"/>
                                        </p:tgtEl>
                                        <p:attrNameLst>
                                          <p:attrName>ppt_h</p:attrName>
                                        </p:attrNameLst>
                                      </p:cBhvr>
                                      <p:tavLst>
                                        <p:tav tm="0">
                                          <p:val>
                                            <p:strVal val="#ppt_h"/>
                                          </p:val>
                                        </p:tav>
                                        <p:tav tm="100000">
                                          <p:val>
                                            <p:strVal val="#ppt_h"/>
                                          </p:val>
                                        </p:tav>
                                      </p:tavLst>
                                    </p:anim>
                                    <p:animEffect transition="in" filter="fade">
                                      <p:cBhvr>
                                        <p:cTn id="9" dur="500"/>
                                        <p:tgtEl>
                                          <p:spTgt spid="13"/>
                                        </p:tgtEl>
                                      </p:cBhvr>
                                    </p:animEffect>
                                  </p:childTnLst>
                                </p:cTn>
                              </p:par>
                              <p:par>
                                <p:cTn id="10" presetID="55" presetClass="entr" presetSubtype="0" fill="hold" grpId="0" nodeType="withEffect" nodePh="1">
                                  <p:stCondLst>
                                    <p:cond delay="0"/>
                                  </p:stCondLst>
                                  <p:endCondLst>
                                    <p:cond evt="begin" delay="0">
                                      <p:tn val="10"/>
                                    </p:cond>
                                  </p:end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strVal val="#ppt_w*0.70"/>
                                          </p:val>
                                        </p:tav>
                                        <p:tav tm="100000">
                                          <p:val>
                                            <p:strVal val="#ppt_w"/>
                                          </p:val>
                                        </p:tav>
                                      </p:tavLst>
                                    </p:anim>
                                    <p:anim calcmode="lin" valueType="num">
                                      <p:cBhvr>
                                        <p:cTn id="13" dur="500" fill="hold"/>
                                        <p:tgtEl>
                                          <p:spTgt spid="15"/>
                                        </p:tgtEl>
                                        <p:attrNameLst>
                                          <p:attrName>ppt_h</p:attrName>
                                        </p:attrNameLst>
                                      </p:cBhvr>
                                      <p:tavLst>
                                        <p:tav tm="0">
                                          <p:val>
                                            <p:strVal val="#ppt_h"/>
                                          </p:val>
                                        </p:tav>
                                        <p:tav tm="100000">
                                          <p:val>
                                            <p:strVal val="#ppt_h"/>
                                          </p:val>
                                        </p:tav>
                                      </p:tavLst>
                                    </p:anim>
                                    <p:animEffect transition="in" filter="fade">
                                      <p:cBhvr>
                                        <p:cTn id="14" dur="500"/>
                                        <p:tgtEl>
                                          <p:spTgt spid="15"/>
                                        </p:tgtEl>
                                      </p:cBhvr>
                                    </p:animEffect>
                                  </p:childTnLst>
                                </p:cTn>
                              </p:par>
                              <p:par>
                                <p:cTn id="15" presetID="55" presetClass="entr" presetSubtype="0" fill="hold" grpId="0" nodeType="withEffect" nodePh="1">
                                  <p:stCondLst>
                                    <p:cond delay="0"/>
                                  </p:stCondLst>
                                  <p:endCondLst>
                                    <p:cond evt="begin" delay="0">
                                      <p:tn val="15"/>
                                    </p:cond>
                                  </p:end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strVal val="#ppt_w*0.7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7168" b="2515"/>
          <a:stretch/>
        </p:blipFill>
        <p:spPr>
          <a:xfrm>
            <a:off x="2703321" y="1429659"/>
            <a:ext cx="6440679" cy="4511135"/>
          </a:xfrm>
          <a:prstGeom prst="rect">
            <a:avLst/>
          </a:prstGeom>
        </p:spPr>
      </p:pic>
      <p:sp>
        <p:nvSpPr>
          <p:cNvPr id="9218" name="Rectangle 2"/>
          <p:cNvSpPr>
            <a:spLocks noGrp="1" noChangeArrowheads="1"/>
          </p:cNvSpPr>
          <p:nvPr>
            <p:ph type="title" idx="4294967295"/>
          </p:nvPr>
        </p:nvSpPr>
        <p:spPr/>
        <p:txBody>
          <a:bodyPr/>
          <a:lstStyle/>
          <a:p>
            <a:r>
              <a:rPr lang="en-US" dirty="0"/>
              <a:t>Putting Money in an Annuity</a:t>
            </a:r>
          </a:p>
        </p:txBody>
      </p:sp>
      <p:sp>
        <p:nvSpPr>
          <p:cNvPr id="22531" name="Rectangle 3"/>
          <p:cNvSpPr>
            <a:spLocks noGrp="1" noChangeArrowheads="1"/>
          </p:cNvSpPr>
          <p:nvPr>
            <p:ph type="body" sz="half" idx="4294967295"/>
          </p:nvPr>
        </p:nvSpPr>
        <p:spPr>
          <a:xfrm>
            <a:off x="1715541" y="2270579"/>
            <a:ext cx="4555998" cy="2915104"/>
          </a:xfrm>
        </p:spPr>
        <p:txBody>
          <a:bodyPr>
            <a:noAutofit/>
          </a:bodyPr>
          <a:lstStyle/>
          <a:p>
            <a:pPr marL="339725" indent="-339725"/>
            <a:r>
              <a:rPr lang="en-US" dirty="0"/>
              <a:t>One lump-sum payment</a:t>
            </a:r>
          </a:p>
          <a:p>
            <a:pPr marL="339725" indent="-339725"/>
            <a:r>
              <a:rPr lang="en-US" dirty="0"/>
              <a:t>A series of equal or variable payments over time  </a:t>
            </a:r>
          </a:p>
        </p:txBody>
      </p:sp>
      <p:sp>
        <p:nvSpPr>
          <p:cNvPr id="9220" name="Text Box 5"/>
          <p:cNvSpPr txBox="1">
            <a:spLocks noChangeArrowheads="1"/>
          </p:cNvSpPr>
          <p:nvPr/>
        </p:nvSpPr>
        <p:spPr bwMode="auto">
          <a:xfrm>
            <a:off x="1715540" y="1429659"/>
            <a:ext cx="6413373" cy="707886"/>
          </a:xfrm>
          <a:prstGeom prst="rect">
            <a:avLst/>
          </a:prstGeom>
          <a:noFill/>
          <a:ln w="9525">
            <a:noFill/>
            <a:miter lim="800000"/>
            <a:headEnd/>
            <a:tailEnd/>
          </a:ln>
        </p:spPr>
        <p:txBody>
          <a:bodyPr wrap="square">
            <a:spAutoFit/>
          </a:bodyPr>
          <a:lstStyle/>
          <a:p>
            <a:pPr>
              <a:lnSpc>
                <a:spcPct val="100000"/>
              </a:lnSpc>
              <a:spcBef>
                <a:spcPct val="0"/>
              </a:spcBef>
            </a:pPr>
            <a:r>
              <a:rPr lang="en-US" sz="2000" dirty="0">
                <a:solidFill>
                  <a:schemeClr val="accent6"/>
                </a:solidFill>
                <a:latin typeface="Calibri" panose="020F0502020204030204" pitchFamily="34" charset="0"/>
                <a:cs typeface="Arial"/>
              </a:rPr>
              <a:t>The accumulation phase is the time period when you’re making the premium payments. You can make</a:t>
            </a:r>
            <a:r>
              <a:rPr lang="en-US" sz="2000" b="1" dirty="0">
                <a:solidFill>
                  <a:schemeClr val="accent6"/>
                </a:solidFill>
                <a:latin typeface="Calibri" panose="020F0502020204030204" pitchFamily="34" charset="0"/>
                <a:cs typeface="Arial"/>
              </a:rPr>
              <a: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fade">
                                      <p:cBhvr>
                                        <p:cTn id="12" dur="500"/>
                                        <p:tgtEl>
                                          <p:spTgt spid="225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p:txBody>
          <a:bodyPr/>
          <a:lstStyle/>
          <a:p>
            <a:r>
              <a:rPr lang="en-US" dirty="0"/>
              <a:t>Immediate vs. Deferred Annuities</a:t>
            </a:r>
          </a:p>
        </p:txBody>
      </p:sp>
      <p:sp>
        <p:nvSpPr>
          <p:cNvPr id="109575" name="Rectangle 7"/>
          <p:cNvSpPr>
            <a:spLocks noGrp="1" noChangeArrowheads="1"/>
          </p:cNvSpPr>
          <p:nvPr>
            <p:ph type="body" sz="half" idx="4294967295"/>
          </p:nvPr>
        </p:nvSpPr>
        <p:spPr>
          <a:xfrm>
            <a:off x="1595914" y="1321707"/>
            <a:ext cx="4406900" cy="4876800"/>
          </a:xfrm>
        </p:spPr>
        <p:txBody>
          <a:bodyPr/>
          <a:lstStyle/>
          <a:p>
            <a:pPr>
              <a:buFont typeface="Wingdings" pitchFamily="2" charset="2"/>
              <a:buNone/>
            </a:pPr>
            <a:r>
              <a:rPr lang="en-US" sz="2200" b="1" dirty="0">
                <a:solidFill>
                  <a:schemeClr val="accent6"/>
                </a:solidFill>
              </a:rPr>
              <a:t>Immediate annuities</a:t>
            </a:r>
          </a:p>
          <a:p>
            <a:r>
              <a:rPr lang="en-US" sz="2200" dirty="0"/>
              <a:t>Typically purchased with a single lump-sum premium</a:t>
            </a:r>
          </a:p>
          <a:p>
            <a:r>
              <a:rPr lang="en-US" sz="2200" dirty="0"/>
              <a:t>Payouts begin within one year of purchase</a:t>
            </a:r>
          </a:p>
          <a:p>
            <a:pPr>
              <a:buFont typeface="Wingdings" pitchFamily="2" charset="2"/>
              <a:buNone/>
            </a:pPr>
            <a:endParaRPr lang="en-US" sz="2200" dirty="0"/>
          </a:p>
          <a:p>
            <a:pPr>
              <a:buFont typeface="Wingdings" pitchFamily="2" charset="2"/>
              <a:buNone/>
            </a:pPr>
            <a:r>
              <a:rPr lang="en-US" sz="2200" b="1" dirty="0">
                <a:solidFill>
                  <a:schemeClr val="accent6"/>
                </a:solidFill>
              </a:rPr>
              <a:t>Deferred annuities</a:t>
            </a:r>
          </a:p>
          <a:p>
            <a:r>
              <a:rPr lang="en-US" sz="2200" dirty="0"/>
              <a:t>Typically purchased with periodic payments</a:t>
            </a:r>
          </a:p>
          <a:p>
            <a:r>
              <a:rPr lang="en-US" sz="2200" dirty="0"/>
              <a:t>Payout begins at some future date, allowing time for </a:t>
            </a:r>
            <a:br>
              <a:rPr lang="en-US" sz="2200" dirty="0"/>
            </a:br>
            <a:r>
              <a:rPr lang="en-US" sz="2200" dirty="0"/>
              <a:t>tax-deferred growth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7901" y="1310582"/>
            <a:ext cx="2419350" cy="152801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4089" y="3684813"/>
            <a:ext cx="2047875" cy="2047875"/>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9575">
                                            <p:txEl>
                                              <p:pRg st="4" end="4"/>
                                            </p:txEl>
                                          </p:spTgt>
                                        </p:tgtEl>
                                        <p:attrNameLst>
                                          <p:attrName>style.visibility</p:attrName>
                                        </p:attrNameLst>
                                      </p:cBhvr>
                                      <p:to>
                                        <p:strVal val="visible"/>
                                      </p:to>
                                    </p:set>
                                    <p:animEffect transition="in" filter="wipe(up)">
                                      <p:cBhvr>
                                        <p:cTn id="7" dur="500"/>
                                        <p:tgtEl>
                                          <p:spTgt spid="109575">
                                            <p:txEl>
                                              <p:pRg st="4" end="4"/>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9575">
                                            <p:txEl>
                                              <p:pRg st="5" end="5"/>
                                            </p:txEl>
                                          </p:spTgt>
                                        </p:tgtEl>
                                        <p:attrNameLst>
                                          <p:attrName>style.visibility</p:attrName>
                                        </p:attrNameLst>
                                      </p:cBhvr>
                                      <p:to>
                                        <p:strVal val="visible"/>
                                      </p:to>
                                    </p:set>
                                    <p:animEffect transition="in" filter="wipe(up)">
                                      <p:cBhvr>
                                        <p:cTn id="11" dur="500"/>
                                        <p:tgtEl>
                                          <p:spTgt spid="109575">
                                            <p:txEl>
                                              <p:pRg st="5" end="5"/>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09575">
                                            <p:txEl>
                                              <p:pRg st="6" end="6"/>
                                            </p:txEl>
                                          </p:spTgt>
                                        </p:tgtEl>
                                        <p:attrNameLst>
                                          <p:attrName>style.visibility</p:attrName>
                                        </p:attrNameLst>
                                      </p:cBhvr>
                                      <p:to>
                                        <p:strVal val="visible"/>
                                      </p:to>
                                    </p:set>
                                    <p:animEffect transition="in" filter="wipe(up)">
                                      <p:cBhvr>
                                        <p:cTn id="15" dur="500"/>
                                        <p:tgtEl>
                                          <p:spTgt spid="109575">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Fixed and variable Annuities</a:t>
            </a:r>
          </a:p>
        </p:txBody>
      </p:sp>
      <p:sp>
        <p:nvSpPr>
          <p:cNvPr id="3" name="Text Placeholder 2"/>
          <p:cNvSpPr>
            <a:spLocks noGrp="1"/>
          </p:cNvSpPr>
          <p:nvPr>
            <p:ph type="body" idx="4294967295"/>
          </p:nvPr>
        </p:nvSpPr>
        <p:spPr>
          <a:xfrm>
            <a:off x="1593670" y="1719263"/>
            <a:ext cx="3683726" cy="436108"/>
          </a:xfrm>
        </p:spPr>
        <p:txBody>
          <a:bodyPr/>
          <a:lstStyle/>
          <a:p>
            <a:pPr marL="0" indent="0">
              <a:buNone/>
            </a:pPr>
            <a:r>
              <a:rPr lang="en-US" sz="2400" b="1" dirty="0">
                <a:solidFill>
                  <a:schemeClr val="accent6"/>
                </a:solidFill>
              </a:rPr>
              <a:t>Immediate annuities</a:t>
            </a:r>
            <a:r>
              <a:rPr lang="en-US" sz="2400" dirty="0"/>
              <a:t>	</a:t>
            </a:r>
          </a:p>
        </p:txBody>
      </p:sp>
      <p:sp>
        <p:nvSpPr>
          <p:cNvPr id="4" name="Content Placeholder 3"/>
          <p:cNvSpPr>
            <a:spLocks noGrp="1"/>
          </p:cNvSpPr>
          <p:nvPr>
            <p:ph sz="half" idx="4294967295"/>
          </p:nvPr>
        </p:nvSpPr>
        <p:spPr>
          <a:xfrm>
            <a:off x="1593670" y="2293711"/>
            <a:ext cx="3683726" cy="3951288"/>
          </a:xfrm>
        </p:spPr>
        <p:txBody>
          <a:bodyPr/>
          <a:lstStyle/>
          <a:p>
            <a:r>
              <a:rPr lang="en-US" sz="2400" dirty="0"/>
              <a:t>Guaranteed return of principal and minimum interest	</a:t>
            </a:r>
          </a:p>
          <a:p>
            <a:r>
              <a:rPr lang="en-US" sz="2400" dirty="0"/>
              <a:t>Fixed interest earnings</a:t>
            </a:r>
          </a:p>
          <a:p>
            <a:r>
              <a:rPr lang="en-US" sz="2400" dirty="0"/>
              <a:t>Generally no fees	</a:t>
            </a:r>
          </a:p>
        </p:txBody>
      </p:sp>
      <p:sp>
        <p:nvSpPr>
          <p:cNvPr id="6" name="Content Placeholder 5"/>
          <p:cNvSpPr>
            <a:spLocks noGrp="1"/>
          </p:cNvSpPr>
          <p:nvPr>
            <p:ph sz="quarter" idx="4294967295"/>
          </p:nvPr>
        </p:nvSpPr>
        <p:spPr>
          <a:xfrm>
            <a:off x="5277397" y="2236561"/>
            <a:ext cx="3683726" cy="3951288"/>
          </a:xfrm>
        </p:spPr>
        <p:txBody>
          <a:bodyPr/>
          <a:lstStyle/>
          <a:p>
            <a:r>
              <a:rPr lang="en-US" sz="2400" dirty="0"/>
              <a:t>Generally no guaranteed earnings based on subaccount performance</a:t>
            </a:r>
          </a:p>
          <a:p>
            <a:r>
              <a:rPr lang="en-US" sz="2400" dirty="0"/>
              <a:t>Investment choices in subaccounts</a:t>
            </a:r>
          </a:p>
          <a:p>
            <a:r>
              <a:rPr lang="en-US" sz="2400" dirty="0"/>
              <a:t>Fees and charges assessed to account value</a:t>
            </a:r>
          </a:p>
        </p:txBody>
      </p:sp>
      <p:sp>
        <p:nvSpPr>
          <p:cNvPr id="7" name="Text Box 15"/>
          <p:cNvSpPr txBox="1">
            <a:spLocks noChangeArrowheads="1"/>
          </p:cNvSpPr>
          <p:nvPr/>
        </p:nvSpPr>
        <p:spPr bwMode="auto">
          <a:xfrm>
            <a:off x="751114" y="6411460"/>
            <a:ext cx="8392886" cy="307777"/>
          </a:xfrm>
          <a:prstGeom prst="rect">
            <a:avLst/>
          </a:prstGeom>
          <a:noFill/>
          <a:ln w="9525">
            <a:noFill/>
            <a:miter lim="800000"/>
            <a:headEnd/>
            <a:tailEnd/>
          </a:ln>
        </p:spPr>
        <p:txBody>
          <a:bodyPr wrap="square">
            <a:spAutoFit/>
          </a:bodyPr>
          <a:lstStyle/>
          <a:p>
            <a:pPr>
              <a:lnSpc>
                <a:spcPct val="100000"/>
              </a:lnSpc>
              <a:spcBef>
                <a:spcPct val="50000"/>
              </a:spcBef>
            </a:pPr>
            <a:r>
              <a:rPr lang="en-US" sz="1400" dirty="0">
                <a:solidFill>
                  <a:srgbClr val="5D5D5D"/>
                </a:solidFill>
                <a:latin typeface="Calibri" panose="020F0502020204030204" pitchFamily="34" charset="0"/>
                <a:cs typeface="Arial"/>
              </a:rPr>
              <a:t>Guarantees are subject to the claims-paying ability and financial strength of the annuity issuer.</a:t>
            </a:r>
          </a:p>
        </p:txBody>
      </p:sp>
      <p:sp>
        <p:nvSpPr>
          <p:cNvPr id="10" name="Text Placeholder 2"/>
          <p:cNvSpPr txBox="1">
            <a:spLocks/>
          </p:cNvSpPr>
          <p:nvPr/>
        </p:nvSpPr>
        <p:spPr>
          <a:xfrm>
            <a:off x="5277396" y="1712006"/>
            <a:ext cx="2719526" cy="495980"/>
          </a:xfrm>
          <a:prstGeom prst="rect">
            <a:avLst/>
          </a:prstGeom>
        </p:spPr>
        <p:txBody>
          <a:bodyPr vert="horz" lIns="91440" tIns="45720" rIns="91440" bIns="45720" rtlCol="0">
            <a:noAutofit/>
          </a:bodyPr>
          <a:lstStyle>
            <a:lvl1pPr marL="282575" indent="-282575" algn="l" defTabSz="457200" rtl="0" eaLnBrk="1" latinLnBrk="0" hangingPunct="1">
              <a:spcBef>
                <a:spcPct val="20000"/>
              </a:spcBef>
              <a:buClr>
                <a:srgbClr val="5D5D5D"/>
              </a:buClr>
              <a:buSzPct val="50000"/>
              <a:buFont typeface="Wingdings" panose="05000000000000000000" pitchFamily="2" charset="2"/>
              <a:buChar char="l"/>
              <a:defRPr sz="2800" kern="1200">
                <a:solidFill>
                  <a:srgbClr val="5D5D5D"/>
                </a:solidFill>
                <a:latin typeface="Calibri" panose="020F0502020204030204" pitchFamily="34" charset="0"/>
                <a:ea typeface="+mn-ea"/>
                <a:cs typeface="Arial"/>
              </a:defRPr>
            </a:lvl1pPr>
            <a:lvl2pPr marL="742950" indent="-285750" algn="l" defTabSz="457200" rtl="0" eaLnBrk="1" latinLnBrk="0" hangingPunct="1">
              <a:spcBef>
                <a:spcPct val="20000"/>
              </a:spcBef>
              <a:buClr>
                <a:srgbClr val="5D5D5D"/>
              </a:buClr>
              <a:buSzPct val="50000"/>
              <a:buFont typeface="Wingdings" panose="05000000000000000000" pitchFamily="2" charset="2"/>
              <a:buChar char="l"/>
              <a:defRPr sz="2800" kern="1200">
                <a:solidFill>
                  <a:srgbClr val="5D5D5D"/>
                </a:solidFill>
                <a:latin typeface="Calibri" panose="020F0502020204030204" pitchFamily="34" charset="0"/>
                <a:ea typeface="+mn-ea"/>
                <a:cs typeface="Arial"/>
              </a:defRPr>
            </a:lvl2pPr>
            <a:lvl3pPr marL="1143000" indent="-22860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3pPr>
            <a:lvl4pPr marL="1600200" indent="-228600" algn="l" defTabSz="457200" rtl="0" eaLnBrk="1" latinLnBrk="0" hangingPunct="1">
              <a:spcBef>
                <a:spcPct val="20000"/>
              </a:spcBef>
              <a:buClr>
                <a:srgbClr val="5D5D5D"/>
              </a:buClr>
              <a:buSzPct val="50000"/>
              <a:buFont typeface="Wingdings" panose="05000000000000000000" pitchFamily="2" charset="2"/>
              <a:buChar char="l"/>
              <a:defRPr sz="2000" kern="1200">
                <a:solidFill>
                  <a:srgbClr val="5D5D5D"/>
                </a:solidFill>
                <a:latin typeface="Calibri" panose="020F0502020204030204" pitchFamily="34" charset="0"/>
                <a:ea typeface="+mn-ea"/>
                <a:cs typeface="Arial"/>
              </a:defRPr>
            </a:lvl4pPr>
            <a:lvl5pPr marL="2057400" indent="-228600" algn="l" defTabSz="457200" rtl="0" eaLnBrk="1" latinLnBrk="0" hangingPunct="1">
              <a:spcBef>
                <a:spcPct val="20000"/>
              </a:spcBef>
              <a:buClr>
                <a:srgbClr val="5D5D5D"/>
              </a:buClr>
              <a:buSzPct val="50000"/>
              <a:buFont typeface="Wingdings" panose="05000000000000000000" pitchFamily="2" charset="2"/>
              <a:buChar char="l"/>
              <a:defRPr sz="20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2400" b="1" dirty="0">
                <a:solidFill>
                  <a:schemeClr val="accent6"/>
                </a:solidFill>
              </a:rPr>
              <a:t>Variable annuities</a:t>
            </a:r>
            <a:r>
              <a:rPr lang="en-US" sz="2400" dirty="0"/>
              <a:t>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lide(fromTop)">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slide(fromTop)">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slide(fromTop)">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slide(fromTop)">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slide(fromTop)">
                                      <p:cBhvr>
                                        <p:cTn id="32" dur="500"/>
                                        <p:tgtEl>
                                          <p:spTgt spid="4">
                                            <p:txEl>
                                              <p:pRg st="2" end="2"/>
                                            </p:txEl>
                                          </p:spTgt>
                                        </p:tgtEl>
                                      </p:cBhvr>
                                    </p:animEffect>
                                  </p:childTnLst>
                                </p:cTn>
                              </p:par>
                              <p:par>
                                <p:cTn id="33" presetID="12" presetClass="entr" presetSubtype="1" fill="hold" grpId="0" nodeType="with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slide(fromTop)">
                                      <p:cBhvr>
                                        <p:cTn id="3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theme/theme1.xml><?xml version="1.0" encoding="utf-8"?>
<a:theme xmlns:a="http://schemas.openxmlformats.org/drawingml/2006/main" name="Office Theme">
  <a:themeElements>
    <a:clrScheme name="fo colors">
      <a:dk1>
        <a:srgbClr val="919191"/>
      </a:dk1>
      <a:lt1>
        <a:srgbClr val="DADADA"/>
      </a:lt1>
      <a:dk2>
        <a:srgbClr val="0057A6"/>
      </a:dk2>
      <a:lt2>
        <a:srgbClr val="FEB807"/>
      </a:lt2>
      <a:accent1>
        <a:srgbClr val="6D6D6D"/>
      </a:accent1>
      <a:accent2>
        <a:srgbClr val="D76D31"/>
      </a:accent2>
      <a:accent3>
        <a:srgbClr val="085A8C"/>
      </a:accent3>
      <a:accent4>
        <a:srgbClr val="AFB743"/>
      </a:accent4>
      <a:accent5>
        <a:srgbClr val="67737A"/>
      </a:accent5>
      <a:accent6>
        <a:srgbClr val="177DB3"/>
      </a:accent6>
      <a:hlink>
        <a:srgbClr val="F9B549"/>
      </a:hlink>
      <a:folHlink>
        <a:srgbClr val="09A6D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1184</TotalTime>
  <Words>5694</Words>
  <Application>Microsoft Office PowerPoint</Application>
  <PresentationFormat>On-screen Show (4:3)</PresentationFormat>
  <Paragraphs>495</Paragraphs>
  <Slides>22</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Wingdings</vt:lpstr>
      <vt:lpstr>Wingdings 2</vt:lpstr>
      <vt:lpstr>Office Theme</vt:lpstr>
      <vt:lpstr>PowerPoint Presentation</vt:lpstr>
      <vt:lpstr>What Is an Annuity?</vt:lpstr>
      <vt:lpstr>Why Buy an Annuity?</vt:lpstr>
      <vt:lpstr>Taxable vs. Tax-Deferred Growth</vt:lpstr>
      <vt:lpstr>Annuities vs. 401(k)s and IRAs</vt:lpstr>
      <vt:lpstr>Parties to an Annuity</vt:lpstr>
      <vt:lpstr>Putting Money in an Annuity</vt:lpstr>
      <vt:lpstr>Immediate vs. Deferred Annuities</vt:lpstr>
      <vt:lpstr>Fixed and variable Annuities</vt:lpstr>
      <vt:lpstr>Putting Money in a Fixed Annuity</vt:lpstr>
      <vt:lpstr>Putting Money in a Variable Annuity</vt:lpstr>
      <vt:lpstr>Guaranteed Death Benefit</vt:lpstr>
      <vt:lpstr>Annuity Fees and Expenses</vt:lpstr>
      <vt:lpstr>Taking Money Out of an Annuity</vt:lpstr>
      <vt:lpstr>Annuitizing an Annuity</vt:lpstr>
      <vt:lpstr>Factors Affecting Annuitization Payments</vt:lpstr>
      <vt:lpstr>Annuity Payout Options</vt:lpstr>
      <vt:lpstr>Annuities — Tax Consequences</vt:lpstr>
      <vt:lpstr>Common Annuity Riders</vt:lpstr>
      <vt:lpstr>Important Information about Variable Annuities</vt:lpstr>
      <vt:lpstr>Thank You</vt:lpstr>
      <vt:lpstr>Disclaimer</vt:lpstr>
    </vt:vector>
  </TitlesOfParts>
  <Company>Forefield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Michelle Crowe</cp:lastModifiedBy>
  <cp:revision>165</cp:revision>
  <cp:lastPrinted>2011-07-20T15:12:40Z</cp:lastPrinted>
  <dcterms:created xsi:type="dcterms:W3CDTF">2011-07-20T15:03:20Z</dcterms:created>
  <dcterms:modified xsi:type="dcterms:W3CDTF">2020-03-04T20:50:38Z</dcterms:modified>
</cp:coreProperties>
</file>