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84" r:id="rId3"/>
    <p:sldId id="258" r:id="rId4"/>
    <p:sldId id="259" r:id="rId5"/>
    <p:sldId id="260" r:id="rId6"/>
    <p:sldId id="261" r:id="rId7"/>
    <p:sldId id="262" r:id="rId8"/>
    <p:sldId id="285" r:id="rId9"/>
    <p:sldId id="264" r:id="rId10"/>
    <p:sldId id="265" r:id="rId11"/>
    <p:sldId id="266" r:id="rId12"/>
    <p:sldId id="267" r:id="rId13"/>
    <p:sldId id="286" r:id="rId14"/>
    <p:sldId id="268" r:id="rId15"/>
    <p:sldId id="269" r:id="rId16"/>
    <p:sldId id="270" r:id="rId17"/>
    <p:sldId id="271" r:id="rId18"/>
    <p:sldId id="272" r:id="rId19"/>
    <p:sldId id="273" r:id="rId20"/>
    <p:sldId id="287" r:id="rId21"/>
    <p:sldId id="274" r:id="rId22"/>
    <p:sldId id="275" r:id="rId23"/>
    <p:sldId id="276" r:id="rId24"/>
    <p:sldId id="288" r:id="rId25"/>
    <p:sldId id="277" r:id="rId26"/>
    <p:sldId id="278" r:id="rId27"/>
    <p:sldId id="279" r:id="rId28"/>
    <p:sldId id="280" r:id="rId29"/>
    <p:sldId id="281" r:id="rId30"/>
    <p:sldId id="282" r:id="rId31"/>
    <p:sldId id="283" r:id="rId32"/>
    <p:sldId id="289" r:id="rId3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D5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4282" autoAdjust="0"/>
  </p:normalViewPr>
  <p:slideViewPr>
    <p:cSldViewPr snapToGrid="0">
      <p:cViewPr>
        <p:scale>
          <a:sx n="96" d="100"/>
          <a:sy n="96" d="100"/>
        </p:scale>
        <p:origin x="2058" y="25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p:scale>
          <a:sx n="100" d="100"/>
          <a:sy n="100" d="100"/>
        </p:scale>
        <p:origin x="-2448"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573F4A-EFCC-A946-ADC9-12F88F399658}" type="doc">
      <dgm:prSet loTypeId="urn:microsoft.com/office/officeart/2005/8/layout/default#1" loCatId="list" qsTypeId="urn:microsoft.com/office/officeart/2005/8/quickstyle/3D2" qsCatId="3D" csTypeId="urn:microsoft.com/office/officeart/2005/8/colors/accent1_2" csCatId="accent1" phldr="1"/>
      <dgm:spPr/>
      <dgm:t>
        <a:bodyPr/>
        <a:lstStyle/>
        <a:p>
          <a:endParaRPr lang="en-US"/>
        </a:p>
      </dgm:t>
    </dgm:pt>
    <dgm:pt modelId="{1F300DEF-D411-5D4F-A62A-A93A957CA74D}" type="pres">
      <dgm:prSet presAssocID="{93573F4A-EFCC-A946-ADC9-12F88F399658}" presName="diagram" presStyleCnt="0">
        <dgm:presLayoutVars>
          <dgm:dir/>
          <dgm:resizeHandles val="exact"/>
        </dgm:presLayoutVars>
      </dgm:prSet>
      <dgm:spPr/>
    </dgm:pt>
  </dgm:ptLst>
  <dgm:cxnLst>
    <dgm:cxn modelId="{64560B50-3873-6D45-8355-0187E3394E14}" type="presOf" srcId="{93573F4A-EFCC-A946-ADC9-12F88F399658}" destId="{1F300DEF-D411-5D4F-A62A-A93A957CA74D}" srcOrd="0" destOrd="0" presId="urn:microsoft.com/office/officeart/2005/8/layout/default#1"/>
  </dgm:cxnLst>
  <dgm:bg>
    <a:effectLst>
      <a:outerShdw blurRad="50800" dist="38100" dir="2700000">
        <a:srgbClr val="000000">
          <a:alpha val="43000"/>
        </a:srgb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924792-4433-3E4A-A50C-9B8F14EA916C}" type="doc">
      <dgm:prSet loTypeId="urn:microsoft.com/office/officeart/2005/8/layout/default#3" loCatId="list" qsTypeId="urn:microsoft.com/office/officeart/2005/8/quickstyle/3D2" qsCatId="3D" csTypeId="urn:microsoft.com/office/officeart/2005/8/colors/accent1_2" csCatId="accent1" phldr="1"/>
      <dgm:spPr/>
      <dgm:t>
        <a:bodyPr/>
        <a:lstStyle/>
        <a:p>
          <a:endParaRPr lang="en-US"/>
        </a:p>
      </dgm:t>
    </dgm:pt>
    <dgm:pt modelId="{0D3C1110-42AA-704A-91E4-2C00035D5102}" type="pres">
      <dgm:prSet presAssocID="{62924792-4433-3E4A-A50C-9B8F14EA916C}" presName="diagram" presStyleCnt="0">
        <dgm:presLayoutVars>
          <dgm:dir/>
          <dgm:resizeHandles val="exact"/>
        </dgm:presLayoutVars>
      </dgm:prSet>
      <dgm:spPr/>
    </dgm:pt>
  </dgm:ptLst>
  <dgm:cxnLst>
    <dgm:cxn modelId="{7D4F8C8D-9551-5143-B19B-29CB24F66087}" type="presOf" srcId="{62924792-4433-3E4A-A50C-9B8F14EA916C}" destId="{0D3C1110-42AA-704A-91E4-2C00035D5102}" srcOrd="0" destOrd="0" presId="urn:microsoft.com/office/officeart/2005/8/layout/defaul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5" tIns="48328" rIns="96655" bIns="48328"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5" tIns="48328" rIns="96655" bIns="4832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143587" y="9119474"/>
            <a:ext cx="3169921" cy="480060"/>
          </a:xfrm>
          <a:prstGeom prst="rect">
            <a:avLst/>
          </a:prstGeom>
        </p:spPr>
        <p:txBody>
          <a:bodyPr vert="horz" lIns="96655" tIns="48328" rIns="96655" bIns="48328" rtlCol="0" anchor="b"/>
          <a:lstStyle>
            <a:lvl1pPr algn="r">
              <a:defRPr sz="1200"/>
            </a:lvl1pPr>
          </a:lstStyle>
          <a:p>
            <a:fld id="{92660267-7FEB-6E43-838C-A66873554AE2}" type="slidenum">
              <a:rPr lang="en-US" smtClean="0"/>
              <a:pPr/>
              <a:t>‹#›</a:t>
            </a:fld>
            <a:endParaRPr lang="en-US"/>
          </a:p>
        </p:txBody>
      </p:sp>
      <p:sp>
        <p:nvSpPr>
          <p:cNvPr id="8" name="Rectangle 9"/>
          <p:cNvSpPr>
            <a:spLocks noChangeArrowheads="1"/>
          </p:cNvSpPr>
          <p:nvPr/>
        </p:nvSpPr>
        <p:spPr bwMode="auto">
          <a:xfrm>
            <a:off x="736425" y="9181100"/>
            <a:ext cx="2514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700" b="0"/>
              <a:t>© 2019 </a:t>
            </a:r>
            <a:r>
              <a:rPr lang="en-US" altLang="en-US" sz="700" b="0" dirty="0" err="1"/>
              <a:t>Broadridge</a:t>
            </a:r>
            <a:r>
              <a:rPr lang="en-US" altLang="en-US" sz="700" b="0" dirty="0"/>
              <a:t> Investor Communication Solutions, Inc.</a:t>
            </a:r>
          </a:p>
        </p:txBody>
      </p:sp>
    </p:spTree>
    <p:extLst>
      <p:ext uri="{BB962C8B-B14F-4D97-AF65-F5344CB8AC3E}">
        <p14:creationId xmlns:p14="http://schemas.microsoft.com/office/powerpoint/2010/main" val="12114658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Good [MORNING,</a:t>
            </a:r>
            <a:r>
              <a:rPr lang="en-US" baseline="0" dirty="0"/>
              <a:t> AFTERNOON, EVENING] and welcome. My name is [YOUR NAME], and I represent [FIRM NAME].</a:t>
            </a:r>
          </a:p>
          <a:p>
            <a:endParaRPr lang="en-US" baseline="0" dirty="0"/>
          </a:p>
          <a:p>
            <a:r>
              <a:rPr lang="en-US" baseline="0" dirty="0"/>
              <a:t>In this presentation, we’re going to discuss the basics of investment planning. We’ll start by discussing some fundamental investment concepts. Then we’ll review some of the investment options that are available to you, and consider some general investment strategies. Finally, we’ll spend some time discussing how you might go about allocating your investment dollars.</a:t>
            </a:r>
          </a:p>
          <a:p>
            <a:endParaRPr lang="en-US" baseline="0" dirty="0"/>
          </a:p>
          <a:p>
            <a:r>
              <a:rPr lang="en-US" baseline="0" dirty="0"/>
              <a:t>In the end, I hope that this overview will assist you in thinking about your own investment needs, and may help you determine whether you might benefit from working with a financial planning professional.</a:t>
            </a:r>
          </a:p>
          <a:p>
            <a:endParaRPr lang="en-US" baseline="0" dirty="0"/>
          </a:p>
          <a:p>
            <a:r>
              <a:rPr lang="en-US" baseline="0" dirty="0"/>
              <a:t>To begin, let me pose a question. “What does “investing” mean to you?</a:t>
            </a:r>
          </a:p>
          <a:p>
            <a:endParaRPr lang="en-US" baseline="0" dirty="0"/>
          </a:p>
          <a:p>
            <a:endParaRPr lang="en-US" baseline="0" dirty="0"/>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a:t>[V19N1</a:t>
            </a:r>
            <a:r>
              <a:rPr lang="en-US" altLang="en-US" dirty="0"/>
              <a:t>]</a:t>
            </a:r>
          </a:p>
          <a:p>
            <a:endParaRPr lang="en-US" baseline="0" dirty="0"/>
          </a:p>
        </p:txBody>
      </p:sp>
      <p:sp>
        <p:nvSpPr>
          <p:cNvPr id="4" name="Slide Number Placeholder 3"/>
          <p:cNvSpPr>
            <a:spLocks noGrp="1"/>
          </p:cNvSpPr>
          <p:nvPr>
            <p:ph type="sldNum" sz="quarter" idx="10"/>
          </p:nvPr>
        </p:nvSpPr>
        <p:spPr/>
        <p:txBody>
          <a:bodyPr/>
          <a:lstStyle/>
          <a:p>
            <a:fld id="{92660267-7FEB-6E43-838C-A66873554AE2}" type="slidenum">
              <a:rPr lang="en-US" smtClean="0"/>
              <a:pPr/>
              <a:t>1</a:t>
            </a:fld>
            <a:endParaRPr lang="en-US"/>
          </a:p>
        </p:txBody>
      </p:sp>
    </p:spTree>
    <p:extLst>
      <p:ext uri="{BB962C8B-B14F-4D97-AF65-F5344CB8AC3E}">
        <p14:creationId xmlns:p14="http://schemas.microsoft.com/office/powerpoint/2010/main" val="1380607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806139-87B1-4116-B051-4EA29E20159B}" type="slidenum">
              <a:rPr lang="en-US"/>
              <a:pPr/>
              <a:t>10</a:t>
            </a:fld>
            <a:endParaRPr lang="en-US"/>
          </a:p>
        </p:txBody>
      </p:sp>
      <p:sp>
        <p:nvSpPr>
          <p:cNvPr id="267266" name="Rectangle 2"/>
          <p:cNvSpPr>
            <a:spLocks noGrp="1" noRot="1" noChangeAspect="1" noChangeArrowheads="1" noTextEdit="1"/>
          </p:cNvSpPr>
          <p:nvPr>
            <p:ph type="sldImg"/>
          </p:nvPr>
        </p:nvSpPr>
        <p:spPr>
          <a:xfrm>
            <a:off x="1257300" y="722313"/>
            <a:ext cx="4800600" cy="3600450"/>
          </a:xfrm>
          <a:ln/>
        </p:spPr>
      </p:sp>
      <p:sp>
        <p:nvSpPr>
          <p:cNvPr id="267267" name="Rectangle 3"/>
          <p:cNvSpPr>
            <a:spLocks noGrp="1" noChangeArrowheads="1"/>
          </p:cNvSpPr>
          <p:nvPr>
            <p:ph type="body" idx="1"/>
          </p:nvPr>
        </p:nvSpPr>
        <p:spPr>
          <a:xfrm>
            <a:off x="976028" y="4560241"/>
            <a:ext cx="5363148" cy="4319881"/>
          </a:xfrm>
        </p:spPr>
        <p:txBody>
          <a:bodyPr/>
          <a:lstStyle/>
          <a:p>
            <a:r>
              <a:rPr lang="en-US" sz="1000" dirty="0">
                <a:cs typeface="Arial" charset="0"/>
              </a:rPr>
              <a:t>Cash alternatives are relatively low-risk, short-term, and generally fairly liquid--in other words, you can convert them to cash quickly if needed. You might use cash alternatives:</a:t>
            </a:r>
            <a:endParaRPr lang="en-US" sz="1000" dirty="0">
              <a:cs typeface="Times New Roman" pitchFamily="18" charset="0"/>
            </a:endParaRPr>
          </a:p>
          <a:p>
            <a:endParaRPr lang="en-US" sz="1000" u="sng" dirty="0">
              <a:cs typeface="Times New Roman" pitchFamily="18" charset="0"/>
            </a:endParaRPr>
          </a:p>
          <a:p>
            <a:pPr>
              <a:buFontTx/>
              <a:buChar char="•"/>
            </a:pPr>
            <a:r>
              <a:rPr lang="en-US" sz="1000" dirty="0">
                <a:cs typeface="Times New Roman" pitchFamily="18" charset="0"/>
              </a:rPr>
              <a:t>To provide you with relative stability </a:t>
            </a:r>
            <a:r>
              <a:rPr lang="en-US" sz="1000" dirty="0">
                <a:cs typeface="Arial" charset="0"/>
              </a:rPr>
              <a:t> </a:t>
            </a:r>
            <a:endParaRPr lang="en-US" sz="1000" dirty="0">
              <a:cs typeface="Times New Roman" pitchFamily="18" charset="0"/>
            </a:endParaRPr>
          </a:p>
          <a:p>
            <a:pPr>
              <a:buFontTx/>
              <a:buChar char="•"/>
            </a:pPr>
            <a:r>
              <a:rPr lang="en-US" sz="1000" dirty="0">
                <a:cs typeface="Arial" charset="0"/>
              </a:rPr>
              <a:t>To maintain a ready source of cash for emergencies or other purposes</a:t>
            </a:r>
          </a:p>
          <a:p>
            <a:pPr>
              <a:buFontTx/>
              <a:buChar char="•"/>
            </a:pPr>
            <a:r>
              <a:rPr lang="en-US" sz="1000" dirty="0">
                <a:cs typeface="Arial" charset="0"/>
              </a:rPr>
              <a:t>To serve as a temporary parking place for assets until you decide where to put your money longer term</a:t>
            </a:r>
            <a:endParaRPr lang="en-US" sz="1000" dirty="0">
              <a:solidFill>
                <a:srgbClr val="FF00FF"/>
              </a:solidFill>
              <a:cs typeface="Times New Roman" pitchFamily="18" charset="0"/>
            </a:endParaRPr>
          </a:p>
          <a:p>
            <a:endParaRPr lang="en-US" sz="1000" dirty="0">
              <a:cs typeface="Arial" charset="0"/>
            </a:endParaRPr>
          </a:p>
          <a:p>
            <a:r>
              <a:rPr lang="en-US" sz="1000" dirty="0">
                <a:cs typeface="Arial" charset="0"/>
              </a:rPr>
              <a:t>&lt;CLICK&gt; A few examples of some cash alternatives include certificates of deposit (CDs), money market deposit accounts, money market mutual funds, and U.S. Treasury bills--also known as T-bills. Each option offers different rates of return and varying levels of liquidity. Also, some cash alternatives, such as bank CDs and deposit accounts, may offer FDIC insurance; others do not. Be sure you understand the type of protection available with each one. &lt;CLICK&gt;</a:t>
            </a:r>
            <a:endParaRPr lang="en-US" sz="1000" dirty="0">
              <a:cs typeface="Times New Roman" pitchFamily="18" charset="0"/>
            </a:endParaRPr>
          </a:p>
          <a:p>
            <a:endParaRPr lang="en-US" sz="1000" u="sng" dirty="0">
              <a:cs typeface="Times New Roman" pitchFamily="18" charset="0"/>
            </a:endParaRPr>
          </a:p>
        </p:txBody>
      </p:sp>
    </p:spTree>
    <p:extLst>
      <p:ext uri="{BB962C8B-B14F-4D97-AF65-F5344CB8AC3E}">
        <p14:creationId xmlns:p14="http://schemas.microsoft.com/office/powerpoint/2010/main" val="218439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FD0D19-1420-4180-BDA3-7553D0BD7EB8}" type="slidenum">
              <a:rPr lang="en-US"/>
              <a:pPr/>
              <a:t>11</a:t>
            </a:fld>
            <a:endParaRPr lang="en-US"/>
          </a:p>
        </p:txBody>
      </p:sp>
      <p:sp>
        <p:nvSpPr>
          <p:cNvPr id="269314" name="Rectangle 2"/>
          <p:cNvSpPr>
            <a:spLocks noGrp="1" noRot="1" noChangeAspect="1" noChangeArrowheads="1" noTextEdit="1"/>
          </p:cNvSpPr>
          <p:nvPr>
            <p:ph type="sldImg"/>
          </p:nvPr>
        </p:nvSpPr>
        <p:spPr>
          <a:xfrm>
            <a:off x="1257300" y="722313"/>
            <a:ext cx="4800600" cy="3600450"/>
          </a:xfrm>
          <a:ln/>
        </p:spPr>
      </p:sp>
      <p:sp>
        <p:nvSpPr>
          <p:cNvPr id="269315" name="Rectangle 3"/>
          <p:cNvSpPr>
            <a:spLocks noGrp="1" noChangeArrowheads="1"/>
          </p:cNvSpPr>
          <p:nvPr>
            <p:ph type="body" idx="1"/>
          </p:nvPr>
        </p:nvSpPr>
        <p:spPr>
          <a:xfrm>
            <a:off x="976028" y="4560241"/>
            <a:ext cx="5363148" cy="4319881"/>
          </a:xfrm>
        </p:spPr>
        <p:txBody>
          <a:bodyPr/>
          <a:lstStyle/>
          <a:p>
            <a:r>
              <a:rPr lang="en-US" sz="1000" dirty="0">
                <a:cs typeface="Times New Roman" pitchFamily="18" charset="0"/>
              </a:rPr>
              <a:t>The advantages of investing in cash alternatives are evident.  You receive reliable, predictable earnings (i.e., interest), and an easily</a:t>
            </a:r>
            <a:r>
              <a:rPr lang="en-US" sz="1000" baseline="0" dirty="0">
                <a:cs typeface="Times New Roman" pitchFamily="18" charset="0"/>
              </a:rPr>
              <a:t> </a:t>
            </a:r>
            <a:r>
              <a:rPr lang="en-US" sz="1000" dirty="0">
                <a:cs typeface="Times New Roman" pitchFamily="18" charset="0"/>
              </a:rPr>
              <a:t>tapped source of funds, with little risk to principal.</a:t>
            </a:r>
            <a:endParaRPr lang="en-US" sz="1000" dirty="0">
              <a:solidFill>
                <a:srgbClr val="D60093"/>
              </a:solidFill>
              <a:cs typeface="Times New Roman" pitchFamily="18" charset="0"/>
            </a:endParaRPr>
          </a:p>
          <a:p>
            <a:endParaRPr lang="en-US" sz="1000" dirty="0">
              <a:cs typeface="Times New Roman" pitchFamily="18" charset="0"/>
            </a:endParaRPr>
          </a:p>
          <a:p>
            <a:r>
              <a:rPr lang="en-US" sz="1000" dirty="0">
                <a:cs typeface="Times New Roman" pitchFamily="18" charset="0"/>
              </a:rPr>
              <a:t>The big tradeoff here, though, is that the return you’ll receive on these investments is relatively low, compared to the potential return offered by other investment options. In fact, the possibility exists that the return on these investments will not be sufficient to keep up with inflation. If that’s the case, you’ll actually lose purchasing power over time. &lt;CLICK&gt;</a:t>
            </a:r>
            <a:endParaRPr lang="en-US" sz="1000" dirty="0">
              <a:solidFill>
                <a:srgbClr val="FF00FF"/>
              </a:solidFill>
              <a:cs typeface="Times New Roman" pitchFamily="18" charset="0"/>
            </a:endParaRPr>
          </a:p>
        </p:txBody>
      </p:sp>
    </p:spTree>
    <p:extLst>
      <p:ext uri="{BB962C8B-B14F-4D97-AF65-F5344CB8AC3E}">
        <p14:creationId xmlns:p14="http://schemas.microsoft.com/office/powerpoint/2010/main" val="2390332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867A31-9933-452D-8BE6-2DC467FEEA0C}" type="slidenum">
              <a:rPr lang="en-US"/>
              <a:pPr/>
              <a:t>12</a:t>
            </a:fld>
            <a:endParaRPr lang="en-US"/>
          </a:p>
        </p:txBody>
      </p:sp>
      <p:sp>
        <p:nvSpPr>
          <p:cNvPr id="271362" name="Rectangle 2"/>
          <p:cNvSpPr>
            <a:spLocks noGrp="1" noRot="1" noChangeAspect="1" noChangeArrowheads="1" noTextEdit="1"/>
          </p:cNvSpPr>
          <p:nvPr>
            <p:ph type="sldImg"/>
          </p:nvPr>
        </p:nvSpPr>
        <p:spPr>
          <a:xfrm>
            <a:off x="1257300" y="722313"/>
            <a:ext cx="4800600" cy="3600450"/>
          </a:xfrm>
          <a:ln/>
        </p:spPr>
      </p:sp>
      <p:sp>
        <p:nvSpPr>
          <p:cNvPr id="271363" name="Rectangle 3"/>
          <p:cNvSpPr>
            <a:spLocks noGrp="1" noChangeArrowheads="1"/>
          </p:cNvSpPr>
          <p:nvPr>
            <p:ph type="body" idx="1"/>
          </p:nvPr>
        </p:nvSpPr>
        <p:spPr>
          <a:xfrm>
            <a:off x="976028" y="4560241"/>
            <a:ext cx="5363148" cy="4319881"/>
          </a:xfrm>
        </p:spPr>
        <p:txBody>
          <a:bodyPr/>
          <a:lstStyle/>
          <a:p>
            <a:r>
              <a:rPr lang="en-US" sz="1000" dirty="0">
                <a:cs typeface="Arial" charset="0"/>
              </a:rPr>
              <a:t>Bonds are essentially loans, which is why they are called “debt instruments.” You, the investor, lend money to a government or a corporation. &lt;CLICK&gt; The interest rate, or coupon rate--which can be fixed or floating--is set in advance, and interest payments are generally paid semiannually.  Bonds are issued in denominations as low as $1,000. In addition to a set interest rate, the maturity date is fixed, ranging from 1 to 30 years.&lt;CLICK&gt; However, bonds don’t need to be held until they mature--once issued, they can be traded among investors like any other type of security. </a:t>
            </a:r>
          </a:p>
          <a:p>
            <a:endParaRPr lang="en-US" sz="1000" dirty="0">
              <a:cs typeface="Times New Roman" pitchFamily="18" charset="0"/>
            </a:endParaRPr>
          </a:p>
          <a:p>
            <a:r>
              <a:rPr lang="en-US" sz="1000" dirty="0">
                <a:cs typeface="Arial" charset="0"/>
              </a:rPr>
              <a:t>&lt;CLICK&gt; Because you can buy or sell bonds in the open market, bonds fluctuate in price, selling at, above, or below their face value. If interest rates rise, new bonds and investment options are offered with higher interest rates, and existing bonds with lower fixed interest rates become less appealing. So, when interest rates rise, existing bonds generally decrease in value. In contrast, when interest rates fall, existing bonds generally increase in value. Generally, the longer a bond’s duration to maturity, the more volatile its price swings. </a:t>
            </a:r>
            <a:endParaRPr lang="en-US" sz="1000" dirty="0">
              <a:solidFill>
                <a:srgbClr val="D60093"/>
              </a:solidFill>
              <a:cs typeface="Arial" charset="0"/>
            </a:endParaRPr>
          </a:p>
        </p:txBody>
      </p:sp>
    </p:spTree>
    <p:extLst>
      <p:ext uri="{BB962C8B-B14F-4D97-AF65-F5344CB8AC3E}">
        <p14:creationId xmlns:p14="http://schemas.microsoft.com/office/powerpoint/2010/main" val="2401860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A61DC1-A11B-42FA-BFEC-782EABB83AFE}" type="slidenum">
              <a:rPr lang="en-US"/>
              <a:pPr/>
              <a:t>13</a:t>
            </a:fld>
            <a:endParaRPr lang="en-US"/>
          </a:p>
        </p:txBody>
      </p:sp>
      <p:sp>
        <p:nvSpPr>
          <p:cNvPr id="273410" name="Rectangle 2"/>
          <p:cNvSpPr>
            <a:spLocks noGrp="1" noRot="1" noChangeAspect="1" noChangeArrowheads="1" noTextEdit="1"/>
          </p:cNvSpPr>
          <p:nvPr>
            <p:ph type="sldImg"/>
          </p:nvPr>
        </p:nvSpPr>
        <p:spPr>
          <a:xfrm>
            <a:off x="1257300" y="722313"/>
            <a:ext cx="4800600" cy="3600450"/>
          </a:xfrm>
          <a:ln/>
        </p:spPr>
      </p:sp>
      <p:sp>
        <p:nvSpPr>
          <p:cNvPr id="273411" name="Rectangle 3"/>
          <p:cNvSpPr>
            <a:spLocks noGrp="1" noChangeArrowheads="1"/>
          </p:cNvSpPr>
          <p:nvPr>
            <p:ph type="body" idx="1"/>
          </p:nvPr>
        </p:nvSpPr>
        <p:spPr>
          <a:xfrm>
            <a:off x="976028" y="4560241"/>
            <a:ext cx="5363148" cy="4319881"/>
          </a:xfrm>
        </p:spPr>
        <p:txBody>
          <a:bodyPr/>
          <a:lstStyle/>
          <a:p>
            <a:pPr>
              <a:lnSpc>
                <a:spcPct val="80000"/>
              </a:lnSpc>
            </a:pPr>
            <a:r>
              <a:rPr lang="en-US" sz="1000" dirty="0">
                <a:cs typeface="Arial" charset="0"/>
              </a:rPr>
              <a:t>The most common types of bonds include U.S. government securities, agency bonds, municipal bonds, and corporate bonds.</a:t>
            </a:r>
          </a:p>
          <a:p>
            <a:pPr>
              <a:lnSpc>
                <a:spcPct val="80000"/>
              </a:lnSpc>
            </a:pPr>
            <a:endParaRPr lang="en-US" sz="1000" dirty="0">
              <a:cs typeface="Arial" charset="0"/>
            </a:endParaRPr>
          </a:p>
          <a:p>
            <a:pPr>
              <a:lnSpc>
                <a:spcPct val="80000"/>
              </a:lnSpc>
              <a:spcBef>
                <a:spcPct val="60000"/>
              </a:spcBef>
            </a:pPr>
            <a:r>
              <a:rPr lang="en-US" sz="1000" dirty="0">
                <a:cs typeface="Arial" charset="0"/>
              </a:rPr>
              <a:t>U.S. government securities are backed by the full faith and credit of the U.S. government, and therefore carry minimal risk. We’ve already talked about U.S. Treasury bills. Other Treasury securities include Treasury notes and Treasury bonds, which both pay interest semiannually. </a:t>
            </a:r>
          </a:p>
          <a:p>
            <a:pPr>
              <a:lnSpc>
                <a:spcPct val="80000"/>
              </a:lnSpc>
              <a:spcBef>
                <a:spcPct val="60000"/>
              </a:spcBef>
            </a:pPr>
            <a:r>
              <a:rPr lang="en-US" sz="1000" dirty="0">
                <a:cs typeface="Arial" charset="0"/>
              </a:rPr>
              <a:t>  </a:t>
            </a:r>
          </a:p>
          <a:p>
            <a:pPr>
              <a:lnSpc>
                <a:spcPct val="80000"/>
              </a:lnSpc>
              <a:spcBef>
                <a:spcPct val="60000"/>
              </a:spcBef>
            </a:pPr>
            <a:r>
              <a:rPr lang="en-US" sz="1000" dirty="0">
                <a:cs typeface="Arial" charset="0"/>
              </a:rPr>
              <a:t>You can also invest in bonds that are issued by agencies owned or sponsored by the U.S. government, which may or may not have backing from the U.S. government, depending on the agency.</a:t>
            </a:r>
          </a:p>
          <a:p>
            <a:pPr>
              <a:lnSpc>
                <a:spcPct val="80000"/>
              </a:lnSpc>
              <a:spcBef>
                <a:spcPct val="60000"/>
              </a:spcBef>
            </a:pPr>
            <a:endParaRPr lang="en-US" sz="1000" dirty="0">
              <a:cs typeface="Arial" charset="0"/>
            </a:endParaRPr>
          </a:p>
          <a:p>
            <a:pPr>
              <a:lnSpc>
                <a:spcPct val="80000"/>
              </a:lnSpc>
              <a:spcBef>
                <a:spcPct val="60000"/>
              </a:spcBef>
            </a:pPr>
            <a:r>
              <a:rPr lang="en-US" sz="1000" dirty="0">
                <a:cs typeface="Arial" charset="0"/>
              </a:rPr>
              <a:t>Municipal bonds are issued by local governments of states, cities, or towns. Specific authorities, like a state transportation authority, may also issue bonds. </a:t>
            </a:r>
          </a:p>
          <a:p>
            <a:pPr>
              <a:lnSpc>
                <a:spcPct val="80000"/>
              </a:lnSpc>
            </a:pPr>
            <a:endParaRPr lang="en-US" sz="1000" dirty="0">
              <a:cs typeface="Times New Roman" pitchFamily="18" charset="0"/>
            </a:endParaRPr>
          </a:p>
          <a:p>
            <a:pPr>
              <a:lnSpc>
                <a:spcPct val="80000"/>
              </a:lnSpc>
              <a:spcBef>
                <a:spcPct val="60000"/>
              </a:spcBef>
            </a:pPr>
            <a:r>
              <a:rPr lang="en-US" sz="1000" dirty="0">
                <a:cs typeface="Arial" charset="0"/>
              </a:rPr>
              <a:t>Corporate bonds are issued by private companies. The volatility of these bonds depends upon the companies that issue them, and can range from very stable to highly volatile (so-called high yield, or “junk” bonds). Some corporate bonds are convertible and can be exchanged for shares of the company’s stock. You can also purchase zero-coupon bonds that are issued at a discount, below face value. No interest is paid, but at maturity you receive the face value of the bond. For example, you might pay $600 for a 5-year, $1,000 zero-coupon bond. At the end of 5 years, you would receive $1,000. </a:t>
            </a:r>
          </a:p>
          <a:p>
            <a:pPr>
              <a:lnSpc>
                <a:spcPct val="80000"/>
              </a:lnSpc>
              <a:spcBef>
                <a:spcPct val="60000"/>
              </a:spcBef>
            </a:pPr>
            <a:endParaRPr lang="en-US" sz="1000" dirty="0">
              <a:cs typeface="Arial" charset="0"/>
            </a:endParaRPr>
          </a:p>
          <a:p>
            <a:pPr>
              <a:lnSpc>
                <a:spcPct val="80000"/>
              </a:lnSpc>
              <a:spcBef>
                <a:spcPct val="60000"/>
              </a:spcBef>
            </a:pPr>
            <a:r>
              <a:rPr lang="en-US" sz="1000" dirty="0">
                <a:cs typeface="Arial" charset="0"/>
              </a:rPr>
              <a:t>So, what are the pros and cons of bonds as an investment choice? Let’s take a look. &lt;CLICK&gt;</a:t>
            </a:r>
            <a:endParaRPr lang="en-US" sz="1000" dirty="0"/>
          </a:p>
        </p:txBody>
      </p:sp>
    </p:spTree>
    <p:extLst>
      <p:ext uri="{BB962C8B-B14F-4D97-AF65-F5344CB8AC3E}">
        <p14:creationId xmlns:p14="http://schemas.microsoft.com/office/powerpoint/2010/main" val="3012323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13D9CF-F7D8-43A6-8538-132E197DBEB1}" type="slidenum">
              <a:rPr lang="en-US"/>
              <a:pPr/>
              <a:t>14</a:t>
            </a:fld>
            <a:endParaRPr lang="en-US"/>
          </a:p>
        </p:txBody>
      </p:sp>
      <p:sp>
        <p:nvSpPr>
          <p:cNvPr id="275458" name="Rectangle 2"/>
          <p:cNvSpPr>
            <a:spLocks noGrp="1" noRot="1" noChangeAspect="1" noChangeArrowheads="1" noTextEdit="1"/>
          </p:cNvSpPr>
          <p:nvPr>
            <p:ph type="sldImg"/>
          </p:nvPr>
        </p:nvSpPr>
        <p:spPr>
          <a:xfrm>
            <a:off x="1257300" y="722313"/>
            <a:ext cx="4800600" cy="3600450"/>
          </a:xfrm>
          <a:ln/>
        </p:spPr>
      </p:sp>
      <p:sp>
        <p:nvSpPr>
          <p:cNvPr id="275459" name="Rectangle 3"/>
          <p:cNvSpPr>
            <a:spLocks noGrp="1" noChangeArrowheads="1"/>
          </p:cNvSpPr>
          <p:nvPr>
            <p:ph type="body" idx="1"/>
          </p:nvPr>
        </p:nvSpPr>
        <p:spPr>
          <a:xfrm>
            <a:off x="976028" y="4560241"/>
            <a:ext cx="5363148" cy="4319881"/>
          </a:xfrm>
        </p:spPr>
        <p:txBody>
          <a:bodyPr/>
          <a:lstStyle/>
          <a:p>
            <a:pPr>
              <a:lnSpc>
                <a:spcPct val="80000"/>
              </a:lnSpc>
            </a:pPr>
            <a:r>
              <a:rPr lang="en-US" sz="800" dirty="0">
                <a:cs typeface="Arial" charset="0"/>
              </a:rPr>
              <a:t>Bonds aren’t as safe as cash alternatives, nor are they as glamorous as stocks or commodities, but they’re an important component of most investment portfolios.</a:t>
            </a:r>
          </a:p>
          <a:p>
            <a:pPr>
              <a:lnSpc>
                <a:spcPct val="80000"/>
              </a:lnSpc>
            </a:pPr>
            <a:endParaRPr lang="en-US" sz="800" dirty="0">
              <a:cs typeface="Arial" charset="0"/>
            </a:endParaRPr>
          </a:p>
          <a:p>
            <a:pPr>
              <a:lnSpc>
                <a:spcPct val="80000"/>
              </a:lnSpc>
            </a:pPr>
            <a:r>
              <a:rPr lang="en-US" sz="800" dirty="0">
                <a:cs typeface="Arial" charset="0"/>
              </a:rPr>
              <a:t>&lt;CLICK&gt; Bonds can provide a steady and predictable stream of income through interest payments for as long as you hold them. &lt;CLICK&gt; In addition, the income from interest payments is typically higher than for cash alternatives.</a:t>
            </a:r>
          </a:p>
          <a:p>
            <a:pPr>
              <a:lnSpc>
                <a:spcPct val="80000"/>
              </a:lnSpc>
            </a:pPr>
            <a:endParaRPr lang="en-US" sz="800" dirty="0">
              <a:cs typeface="Arial" charset="0"/>
            </a:endParaRPr>
          </a:p>
          <a:p>
            <a:pPr>
              <a:lnSpc>
                <a:spcPct val="80000"/>
              </a:lnSpc>
            </a:pPr>
            <a:r>
              <a:rPr lang="en-US" sz="800" dirty="0">
                <a:cs typeface="Arial" charset="0"/>
              </a:rPr>
              <a:t>&lt;CLICK&gt; </a:t>
            </a:r>
            <a:r>
              <a:rPr lang="en-US" sz="800" dirty="0"/>
              <a:t>Bonds are generally considered relatively lower-risk investments. Because bonds are legal debt obligations, corporations must pay interest to bondholders before paying dividends to shareholders. Further, in the event a corporation declares bankruptcy or dissolves, it is obligated to pay bondholders before stockholders. And, of course, securities issued by the Treasury are backed by the full faith and credit of the United States. However, all bonds carry some risk, and some bonds (for example, high-yield bonds) carry a great deal of risk.</a:t>
            </a:r>
          </a:p>
          <a:p>
            <a:pPr>
              <a:lnSpc>
                <a:spcPct val="80000"/>
              </a:lnSpc>
            </a:pPr>
            <a:endParaRPr lang="en-US" sz="800" dirty="0"/>
          </a:p>
          <a:p>
            <a:pPr>
              <a:lnSpc>
                <a:spcPct val="80000"/>
              </a:lnSpc>
            </a:pPr>
            <a:r>
              <a:rPr lang="en-US" sz="800" dirty="0">
                <a:cs typeface="Arial" charset="0"/>
              </a:rPr>
              <a:t>&lt;CLICK&gt; </a:t>
            </a:r>
            <a:r>
              <a:rPr lang="en-US" sz="800" dirty="0"/>
              <a:t>Bonds may also help you to diversify your investment holdings. Bond values tend to move in the opposite direction of the stock market (i.e., they have a negative or low correlation). By holding both bonds and stocks in a portfolio, you might be able to offset losses in one asset category with gains in another asset category.</a:t>
            </a:r>
          </a:p>
          <a:p>
            <a:pPr>
              <a:lnSpc>
                <a:spcPct val="80000"/>
              </a:lnSpc>
            </a:pPr>
            <a:endParaRPr lang="en-US" sz="800" dirty="0"/>
          </a:p>
          <a:p>
            <a:pPr>
              <a:lnSpc>
                <a:spcPct val="80000"/>
              </a:lnSpc>
            </a:pPr>
            <a:r>
              <a:rPr lang="en-US" sz="800" dirty="0"/>
              <a:t>&lt;CLICK&gt; With a bond, you can lose money if the issuer fails to make interest payments or is unable to repay principal. Bonds can also lose market value if the creditworthiness of the issuer declines (for example, if the issuer begins having financial difficulties or if its bonds are downgraded by ratings services). This type of risk is associated more with corporate bonds and less with Treasury securities, which are backed by the full faith and credit of the United States. </a:t>
            </a:r>
          </a:p>
          <a:p>
            <a:pPr>
              <a:lnSpc>
                <a:spcPct val="80000"/>
              </a:lnSpc>
            </a:pPr>
            <a:endParaRPr lang="en-US" sz="800" dirty="0"/>
          </a:p>
          <a:p>
            <a:pPr>
              <a:lnSpc>
                <a:spcPct val="80000"/>
              </a:lnSpc>
            </a:pPr>
            <a:r>
              <a:rPr lang="en-US" sz="800" dirty="0"/>
              <a:t>&lt;CLICK&gt; Many bonds are issued with a fixed interest rate. As general interest rates fluctuate, so too will the value of fixed rate bonds. If interest rates drop, new bonds and investment options issued will offer lower interest rates, and the market value of existing fixed rate bonds is likely to increase. Conversely, an increase in interest rates will generally cause a drop in the value of existing bonds.  Note, however, that not all bonds have fixed interest rates--bonds that have floating interest rates will tend to fluctuate less in value when interest rates change than bonds with fixed interest rates. </a:t>
            </a:r>
          </a:p>
          <a:p>
            <a:pPr>
              <a:lnSpc>
                <a:spcPct val="80000"/>
              </a:lnSpc>
            </a:pPr>
            <a:endParaRPr lang="en-US" sz="800" dirty="0"/>
          </a:p>
          <a:p>
            <a:pPr>
              <a:lnSpc>
                <a:spcPct val="80000"/>
              </a:lnSpc>
            </a:pPr>
            <a:r>
              <a:rPr lang="en-US" sz="800" dirty="0"/>
              <a:t>&lt;CLICK&gt; Finally, because bonds have relatively lower risk than other investments (such as stocks), they also tend to offer relatively lower returns. &lt;CLICK&gt;</a:t>
            </a:r>
          </a:p>
        </p:txBody>
      </p:sp>
    </p:spTree>
    <p:extLst>
      <p:ext uri="{BB962C8B-B14F-4D97-AF65-F5344CB8AC3E}">
        <p14:creationId xmlns:p14="http://schemas.microsoft.com/office/powerpoint/2010/main" val="1475618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20F207-3C1A-4ED6-8E77-00DB41CE7C69}" type="slidenum">
              <a:rPr lang="en-US"/>
              <a:pPr/>
              <a:t>15</a:t>
            </a:fld>
            <a:endParaRPr lang="en-US"/>
          </a:p>
        </p:txBody>
      </p:sp>
      <p:sp>
        <p:nvSpPr>
          <p:cNvPr id="277506" name="Rectangle 2"/>
          <p:cNvSpPr>
            <a:spLocks noGrp="1" noRot="1" noChangeAspect="1" noChangeArrowheads="1" noTextEdit="1"/>
          </p:cNvSpPr>
          <p:nvPr>
            <p:ph type="sldImg"/>
          </p:nvPr>
        </p:nvSpPr>
        <p:spPr>
          <a:xfrm>
            <a:off x="1257300" y="722313"/>
            <a:ext cx="4800600" cy="3600450"/>
          </a:xfrm>
          <a:ln/>
        </p:spPr>
      </p:sp>
      <p:sp>
        <p:nvSpPr>
          <p:cNvPr id="277507" name="Rectangle 3"/>
          <p:cNvSpPr>
            <a:spLocks noGrp="1" noChangeArrowheads="1"/>
          </p:cNvSpPr>
          <p:nvPr>
            <p:ph type="body" idx="1"/>
          </p:nvPr>
        </p:nvSpPr>
        <p:spPr>
          <a:xfrm>
            <a:off x="976028" y="4560241"/>
            <a:ext cx="5363148" cy="4319881"/>
          </a:xfrm>
        </p:spPr>
        <p:txBody>
          <a:bodyPr/>
          <a:lstStyle/>
          <a:p>
            <a:r>
              <a:rPr lang="en-US" sz="1000" dirty="0">
                <a:cs typeface="Arial" charset="0"/>
              </a:rPr>
              <a:t>When you buy company stock, you’re actually purchasing a share of ownership in that business. The greater the number of shares you own, the higher the percentage of ownership you have in that company. </a:t>
            </a:r>
            <a:r>
              <a:rPr lang="en-US" sz="1000" dirty="0"/>
              <a:t>Investors who purchase stock are known as the company's stockholders or shareholders. </a:t>
            </a:r>
          </a:p>
          <a:p>
            <a:endParaRPr lang="en-US" sz="1000" dirty="0"/>
          </a:p>
          <a:p>
            <a:r>
              <a:rPr lang="en-US" sz="1000" dirty="0"/>
              <a:t>&lt;CLICK&gt;Your percentage of ownership in a company also represents your share of the risks taken and profits generated by the company. If the company does well, your share of the total earnings will be proportionate to how much of the company's stock you own. The flip side, of course, is that your share of any loss will be similarly proportionate to your percentage of ownership, though you are not personally financially responsible for any share of the liabilities of the company in which you hold an equity interest. </a:t>
            </a:r>
          </a:p>
          <a:p>
            <a:endParaRPr lang="en-US" sz="1000" dirty="0">
              <a:cs typeface="Arial" charset="0"/>
            </a:endParaRPr>
          </a:p>
          <a:p>
            <a:r>
              <a:rPr lang="en-US" sz="1000" dirty="0"/>
              <a:t>&lt;CLICK&gt;Beyond that, depending on the company and the types of shares you have, stock ownership may carry other benefits. Specifically, you may be entitled to dividend payments (which you can generally receive either in cash or additional shares), capital gains payouts, and other corporate privileges. For example, common stockholders have the right to vote for candidates for the board of directors and on other important issues.</a:t>
            </a:r>
          </a:p>
          <a:p>
            <a:endParaRPr lang="en-US" sz="1000" dirty="0">
              <a:cs typeface="Arial" charset="0"/>
            </a:endParaRPr>
          </a:p>
          <a:p>
            <a:r>
              <a:rPr lang="en-US" sz="1000" dirty="0">
                <a:cs typeface="Arial" charset="0"/>
              </a:rPr>
              <a:t>&lt;CLICK&gt;If you purchase stock, you can make money in one of two ways. First, corporate earnings may be distributed in the form of dividends, usually paid quarterly. Secondly, you can sell your shares. If the value of the company’s stock has increased since you purchased it, you will make a profit. Of course, if the value of the stock has declined, you’ll lose money. &lt;CLICK&gt;</a:t>
            </a:r>
            <a:endParaRPr lang="en-US" sz="1000" dirty="0">
              <a:solidFill>
                <a:srgbClr val="D60093"/>
              </a:solidFill>
              <a:cs typeface="Arial" charset="0"/>
            </a:endParaRPr>
          </a:p>
        </p:txBody>
      </p:sp>
    </p:spTree>
    <p:extLst>
      <p:ext uri="{BB962C8B-B14F-4D97-AF65-F5344CB8AC3E}">
        <p14:creationId xmlns:p14="http://schemas.microsoft.com/office/powerpoint/2010/main" val="1637601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532D62-68DB-4F95-934F-45B003A18BA7}" type="slidenum">
              <a:rPr lang="en-US"/>
              <a:pPr/>
              <a:t>16</a:t>
            </a:fld>
            <a:endParaRPr lang="en-US"/>
          </a:p>
        </p:txBody>
      </p:sp>
      <p:sp>
        <p:nvSpPr>
          <p:cNvPr id="279554" name="Rectangle 2"/>
          <p:cNvSpPr>
            <a:spLocks noGrp="1" noRot="1" noChangeAspect="1" noChangeArrowheads="1" noTextEdit="1"/>
          </p:cNvSpPr>
          <p:nvPr>
            <p:ph type="sldImg"/>
          </p:nvPr>
        </p:nvSpPr>
        <p:spPr>
          <a:xfrm>
            <a:off x="1257300" y="722313"/>
            <a:ext cx="4800600" cy="3600450"/>
          </a:xfrm>
          <a:ln/>
        </p:spPr>
      </p:sp>
      <p:sp>
        <p:nvSpPr>
          <p:cNvPr id="279555" name="Rectangle 3"/>
          <p:cNvSpPr>
            <a:spLocks noGrp="1" noChangeArrowheads="1"/>
          </p:cNvSpPr>
          <p:nvPr>
            <p:ph type="body" idx="1"/>
          </p:nvPr>
        </p:nvSpPr>
        <p:spPr>
          <a:xfrm>
            <a:off x="976028" y="4560241"/>
            <a:ext cx="5363148" cy="4319881"/>
          </a:xfrm>
        </p:spPr>
        <p:txBody>
          <a:bodyPr/>
          <a:lstStyle/>
          <a:p>
            <a:pPr>
              <a:lnSpc>
                <a:spcPct val="80000"/>
              </a:lnSpc>
            </a:pPr>
            <a:r>
              <a:rPr lang="en-US" sz="900" dirty="0"/>
              <a:t>Generally, corporations may issue two types of stock: common stock and preferred stock. Common stockholders hold many rights, including the right to vote. However, common stockholders are last in line to claim the earnings and assets of the company. They receive dividends at the discretion of the board of directors and only after all other claims on profits have been satisfied.  Preferred stockholders are given priority over holders of common stock when it comes to dividends and assets. However, preferred stockholders do not receive all of the privileges of ownership given to common stockholders, including the right to vote. Preferred stockholders typically receive a fixed dividend payment, usually on a quarterly basis. For preferred stockholders, there is less return potential than for common stockholders; there is also less risk. The common stockholders benefit more when the company does well, but they may lose more if the company does poorly. </a:t>
            </a:r>
          </a:p>
          <a:p>
            <a:pPr>
              <a:lnSpc>
                <a:spcPct val="80000"/>
              </a:lnSpc>
            </a:pPr>
            <a:endParaRPr lang="en-US" sz="900" dirty="0"/>
          </a:p>
          <a:p>
            <a:pPr>
              <a:lnSpc>
                <a:spcPct val="80000"/>
              </a:lnSpc>
            </a:pPr>
            <a:r>
              <a:rPr lang="en-US" sz="900" dirty="0"/>
              <a:t>&lt;CLICK&gt;Stock is commonly categorized by the market value of the company that issues the stock. For example, large-cap stocks describe shares issued by the largest corporations. Other general categories include small</a:t>
            </a:r>
            <a:r>
              <a:rPr lang="en-US" sz="900" baseline="0" dirty="0"/>
              <a:t> </a:t>
            </a:r>
            <a:r>
              <a:rPr lang="en-US" sz="900" dirty="0"/>
              <a:t>cap, midcap, and microcap.</a:t>
            </a:r>
          </a:p>
          <a:p>
            <a:pPr>
              <a:lnSpc>
                <a:spcPct val="80000"/>
              </a:lnSpc>
            </a:pPr>
            <a:endParaRPr lang="en-US" sz="900" dirty="0"/>
          </a:p>
          <a:p>
            <a:pPr>
              <a:lnSpc>
                <a:spcPct val="80000"/>
              </a:lnSpc>
            </a:pPr>
            <a:r>
              <a:rPr lang="en-US" sz="900" dirty="0"/>
              <a:t>&lt;CLICK&gt;Stock is also commonly classified according to the characteristics of the company and/or the expectations of investors. For example:  </a:t>
            </a:r>
          </a:p>
          <a:p>
            <a:pPr>
              <a:lnSpc>
                <a:spcPct val="80000"/>
              </a:lnSpc>
            </a:pPr>
            <a:endParaRPr lang="en-US" sz="900" dirty="0"/>
          </a:p>
          <a:p>
            <a:pPr>
              <a:lnSpc>
                <a:spcPct val="80000"/>
              </a:lnSpc>
              <a:buFontTx/>
              <a:buChar char="•"/>
            </a:pPr>
            <a:r>
              <a:rPr lang="en-US" sz="900" dirty="0"/>
              <a:t>Growth stocks are usually characterized by earnings that are increasing at a faster rate than their industry average or the overall market. These are often in new or fast-growing industries and frequently have the potential to give shareholders returns greater than those offered by the stocks of companies in older, more established industries. Growth stocks are among the most volatile classes of stock, however, and have significant risk for losses. </a:t>
            </a:r>
          </a:p>
          <a:p>
            <a:pPr>
              <a:lnSpc>
                <a:spcPct val="80000"/>
              </a:lnSpc>
              <a:buFontTx/>
              <a:buChar char="•"/>
            </a:pPr>
            <a:r>
              <a:rPr lang="en-US" sz="900" dirty="0"/>
              <a:t>Value stocks are typically characterized by selling at a low multiple of a company’s sales, earnings, or book value. </a:t>
            </a:r>
          </a:p>
          <a:p>
            <a:pPr>
              <a:lnSpc>
                <a:spcPct val="80000"/>
              </a:lnSpc>
              <a:buFontTx/>
              <a:buChar char="•"/>
            </a:pPr>
            <a:r>
              <a:rPr lang="en-US" sz="900" dirty="0"/>
              <a:t>Income stocks generally offer higher dividend yields than market averages and typically fall into the utility and financial sectors, as well as other stable and well-established industries. </a:t>
            </a:r>
          </a:p>
          <a:p>
            <a:pPr>
              <a:lnSpc>
                <a:spcPct val="80000"/>
              </a:lnSpc>
              <a:buFontTx/>
              <a:buChar char="•"/>
            </a:pPr>
            <a:r>
              <a:rPr lang="en-US" sz="900" dirty="0"/>
              <a:t>Blue-chip stocks are the stocks of large, well-known companies with good reputations and strong records of profit growth. They also generally pay dividends. </a:t>
            </a:r>
          </a:p>
          <a:p>
            <a:pPr>
              <a:lnSpc>
                <a:spcPct val="80000"/>
              </a:lnSpc>
              <a:buFontTx/>
              <a:buChar char="•"/>
            </a:pPr>
            <a:endParaRPr lang="en-US" sz="900" dirty="0"/>
          </a:p>
          <a:p>
            <a:pPr>
              <a:lnSpc>
                <a:spcPct val="80000"/>
              </a:lnSpc>
            </a:pPr>
            <a:r>
              <a:rPr lang="en-US" sz="900" dirty="0"/>
              <a:t>Also worth mentioning are American Depositary Receipts (ADRs), which are negotiable instruments created to represent shares of stock (and sometimes bonds) in non-U.S. companies. &lt;CLICK&gt;</a:t>
            </a:r>
          </a:p>
        </p:txBody>
      </p:sp>
    </p:spTree>
    <p:extLst>
      <p:ext uri="{BB962C8B-B14F-4D97-AF65-F5344CB8AC3E}">
        <p14:creationId xmlns:p14="http://schemas.microsoft.com/office/powerpoint/2010/main" val="3460172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08920B-E33B-47D3-BAB1-5B55093778FF}" type="slidenum">
              <a:rPr lang="en-US"/>
              <a:pPr/>
              <a:t>17</a:t>
            </a:fld>
            <a:endParaRPr lang="en-US"/>
          </a:p>
        </p:txBody>
      </p:sp>
      <p:sp>
        <p:nvSpPr>
          <p:cNvPr id="281602" name="Rectangle 2"/>
          <p:cNvSpPr>
            <a:spLocks noGrp="1" noRot="1" noChangeAspect="1" noChangeArrowheads="1" noTextEdit="1"/>
          </p:cNvSpPr>
          <p:nvPr>
            <p:ph type="sldImg"/>
          </p:nvPr>
        </p:nvSpPr>
        <p:spPr>
          <a:xfrm>
            <a:off x="1257300" y="722313"/>
            <a:ext cx="4800600" cy="3600450"/>
          </a:xfrm>
          <a:ln/>
        </p:spPr>
      </p:sp>
      <p:sp>
        <p:nvSpPr>
          <p:cNvPr id="281603" name="Rectangle 3"/>
          <p:cNvSpPr>
            <a:spLocks noGrp="1" noChangeArrowheads="1"/>
          </p:cNvSpPr>
          <p:nvPr>
            <p:ph type="body" idx="1"/>
          </p:nvPr>
        </p:nvSpPr>
        <p:spPr>
          <a:xfrm>
            <a:off x="976028" y="4560241"/>
            <a:ext cx="5363148" cy="4319881"/>
          </a:xfrm>
        </p:spPr>
        <p:txBody>
          <a:bodyPr/>
          <a:lstStyle/>
          <a:p>
            <a:r>
              <a:rPr lang="en-US" dirty="0">
                <a:cs typeface="Arial" charset="0"/>
              </a:rPr>
              <a:t>The advantages and disadvantages of investing in stocks depend largely upon the stock or type of stocks that you choose. </a:t>
            </a:r>
          </a:p>
          <a:p>
            <a:endParaRPr lang="en-US" dirty="0">
              <a:cs typeface="Arial" charset="0"/>
            </a:endParaRPr>
          </a:p>
          <a:p>
            <a:r>
              <a:rPr lang="en-US" dirty="0">
                <a:cs typeface="Arial" charset="0"/>
              </a:rPr>
              <a:t>&lt;CLICK&gt; In general, though, stocks offer a greater potential for returns than do bonds or cash alternatives. Historically, this has been particularly true for long-term periods. &lt;CLICK&gt; With stock, you actually own a share of the company, and therefore have ownership rights that may include voting rights. &lt;CLICK&gt; You can invest in stock that has a history of paying regular dividends; you can also invest in stock that has the potential to appreciate significantly in value. &lt;CLICK&gt; And stock is easy to buy and sell.</a:t>
            </a:r>
          </a:p>
          <a:p>
            <a:endParaRPr lang="en-US" dirty="0">
              <a:cs typeface="Arial" charset="0"/>
            </a:endParaRPr>
          </a:p>
          <a:p>
            <a:r>
              <a:rPr lang="en-US" dirty="0">
                <a:cs typeface="Arial" charset="0"/>
              </a:rPr>
              <a:t>&lt;CLICK&gt; Of course, if the company you invest in performs poorly, it may not pay dividends, even if it had regularly paid dividends in the past. More importantly, though, poor performance may result in your shares losing value. &lt;CLICK&gt; In fact, your shares can lose value simply because they’re subject to the general volatility of the stock market, which has experienced sharp declines in the past. &lt;CLICK&gt; This volatility means that your risk of losing principal is greater with stock than it is with bonds and cash alternatives. &lt;CLICK&gt; It also means that stock may not be appropriate for short-term investment timelines, unless you have a high tolerance for risk. &lt;CLICK&gt;</a:t>
            </a:r>
          </a:p>
          <a:p>
            <a:endParaRPr lang="en-US" dirty="0">
              <a:cs typeface="Arial" charset="0"/>
            </a:endParaRPr>
          </a:p>
          <a:p>
            <a:endParaRPr lang="en-US" dirty="0">
              <a:cs typeface="Arial" charset="0"/>
            </a:endParaRPr>
          </a:p>
        </p:txBody>
      </p:sp>
    </p:spTree>
    <p:extLst>
      <p:ext uri="{BB962C8B-B14F-4D97-AF65-F5344CB8AC3E}">
        <p14:creationId xmlns:p14="http://schemas.microsoft.com/office/powerpoint/2010/main" val="344939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C37EC8-CB7E-4706-B49E-FD1741F6ED81}" type="slidenum">
              <a:rPr lang="en-US"/>
              <a:pPr/>
              <a:t>18</a:t>
            </a:fld>
            <a:endParaRPr lang="en-US"/>
          </a:p>
        </p:txBody>
      </p:sp>
      <p:sp>
        <p:nvSpPr>
          <p:cNvPr id="283650" name="Rectangle 2"/>
          <p:cNvSpPr>
            <a:spLocks noGrp="1" noRot="1" noChangeAspect="1" noChangeArrowheads="1" noTextEdit="1"/>
          </p:cNvSpPr>
          <p:nvPr>
            <p:ph type="sldImg"/>
          </p:nvPr>
        </p:nvSpPr>
        <p:spPr>
          <a:xfrm>
            <a:off x="1257300" y="722313"/>
            <a:ext cx="4800600" cy="3600450"/>
          </a:xfrm>
          <a:ln/>
        </p:spPr>
      </p:sp>
      <p:sp>
        <p:nvSpPr>
          <p:cNvPr id="283651" name="Rectangle 3"/>
          <p:cNvSpPr>
            <a:spLocks noGrp="1" noChangeArrowheads="1"/>
          </p:cNvSpPr>
          <p:nvPr>
            <p:ph type="body" idx="1"/>
          </p:nvPr>
        </p:nvSpPr>
        <p:spPr>
          <a:xfrm>
            <a:off x="976028" y="4560241"/>
            <a:ext cx="5363148" cy="4319881"/>
          </a:xfrm>
        </p:spPr>
        <p:txBody>
          <a:bodyPr/>
          <a:lstStyle/>
          <a:p>
            <a:r>
              <a:rPr lang="en-US" sz="1000" dirty="0"/>
              <a:t>Cash alternatives, bonds, and stock are the three major investment categories, but there are many other options, including:</a:t>
            </a:r>
          </a:p>
          <a:p>
            <a:endParaRPr lang="en-US" sz="1000" dirty="0">
              <a:solidFill>
                <a:srgbClr val="D60093"/>
              </a:solidFill>
            </a:endParaRPr>
          </a:p>
          <a:p>
            <a:pPr>
              <a:buFontTx/>
              <a:buChar char="•"/>
            </a:pPr>
            <a:r>
              <a:rPr lang="en-US" sz="1000" dirty="0"/>
              <a:t>Real estate, both commercial and residential, and real estate investment trusts (REITs) </a:t>
            </a:r>
          </a:p>
          <a:p>
            <a:pPr>
              <a:buFontTx/>
              <a:buChar char="•"/>
            </a:pPr>
            <a:r>
              <a:rPr lang="en-US" sz="1000" dirty="0"/>
              <a:t>Stock options</a:t>
            </a:r>
          </a:p>
          <a:p>
            <a:pPr>
              <a:buFontTx/>
              <a:buChar char="•"/>
            </a:pPr>
            <a:r>
              <a:rPr lang="en-US" sz="1000" dirty="0"/>
              <a:t>Futures and commodities--which amount to speculating on the future value of something (gold, sugar, wheat, for example), and</a:t>
            </a:r>
          </a:p>
          <a:p>
            <a:pPr>
              <a:buFontTx/>
              <a:buChar char="•"/>
            </a:pPr>
            <a:r>
              <a:rPr lang="en-US" sz="1000" dirty="0"/>
              <a:t>Collectibles, such as antiques, fine art, or anything that may appreciate in value over the years</a:t>
            </a:r>
          </a:p>
          <a:p>
            <a:pPr>
              <a:buFontTx/>
              <a:buChar char="•"/>
            </a:pPr>
            <a:endParaRPr lang="en-US" sz="1000" dirty="0"/>
          </a:p>
          <a:p>
            <a:r>
              <a:rPr lang="en-US" sz="1000" dirty="0"/>
              <a:t>Because this is an investment basics discussion, we’re not going to spend any time on these other investments, but I’ll be happy to discuss them with you later if you like. &lt;CLICK&gt;</a:t>
            </a:r>
          </a:p>
        </p:txBody>
      </p:sp>
    </p:spTree>
    <p:extLst>
      <p:ext uri="{BB962C8B-B14F-4D97-AF65-F5344CB8AC3E}">
        <p14:creationId xmlns:p14="http://schemas.microsoft.com/office/powerpoint/2010/main" val="594968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AC88BA-9BCB-423A-B6B0-36838CFD0475}" type="slidenum">
              <a:rPr lang="en-US"/>
              <a:pPr/>
              <a:t>19</a:t>
            </a:fld>
            <a:endParaRPr lang="en-US"/>
          </a:p>
        </p:txBody>
      </p:sp>
      <p:sp>
        <p:nvSpPr>
          <p:cNvPr id="285698" name="Rectangle 2"/>
          <p:cNvSpPr>
            <a:spLocks noGrp="1" noRot="1" noChangeAspect="1" noChangeArrowheads="1" noTextEdit="1"/>
          </p:cNvSpPr>
          <p:nvPr>
            <p:ph type="sldImg"/>
          </p:nvPr>
        </p:nvSpPr>
        <p:spPr>
          <a:xfrm>
            <a:off x="1257300" y="722313"/>
            <a:ext cx="4800600" cy="3600450"/>
          </a:xfrm>
          <a:ln/>
        </p:spPr>
      </p:sp>
      <p:sp>
        <p:nvSpPr>
          <p:cNvPr id="285699" name="Rectangle 3"/>
          <p:cNvSpPr>
            <a:spLocks noGrp="1" noChangeArrowheads="1"/>
          </p:cNvSpPr>
          <p:nvPr>
            <p:ph type="body" idx="1"/>
          </p:nvPr>
        </p:nvSpPr>
        <p:spPr>
          <a:xfrm>
            <a:off x="976028" y="4560241"/>
            <a:ext cx="5363148" cy="4319881"/>
          </a:xfrm>
        </p:spPr>
        <p:txBody>
          <a:bodyPr/>
          <a:lstStyle/>
          <a:p>
            <a:r>
              <a:rPr lang="en-US" sz="1000" dirty="0"/>
              <a:t>Mutual funds represent another way to invest in stocks, bonds, or cash alternatives. The principle behind a mutual fund is quite simple. Your money is pooled, along with the money of other investors, into a fund, which then invests in certain securities according to a stated investment strategy. The fund is managed by a fund manager who reports to a board of directors. </a:t>
            </a:r>
          </a:p>
          <a:p>
            <a:r>
              <a:rPr lang="en-US" sz="1000" dirty="0"/>
              <a:t> </a:t>
            </a:r>
          </a:p>
          <a:p>
            <a:r>
              <a:rPr lang="en-US" sz="1000" dirty="0"/>
              <a:t>By investing in the fund, you own a piece of the total portfolio, which could include anywhere from a few dozen to hundreds of securities. This provides you with both a convenient way to obtain professional money management and instant diversification that would be more difficult and expensive to achieve on your own.  &lt;CLICK&gt;</a:t>
            </a:r>
          </a:p>
          <a:p>
            <a:endParaRPr lang="en-US" sz="1000" dirty="0"/>
          </a:p>
          <a:p>
            <a:endParaRPr lang="en-US" sz="1000" dirty="0"/>
          </a:p>
        </p:txBody>
      </p:sp>
    </p:spTree>
    <p:extLst>
      <p:ext uri="{BB962C8B-B14F-4D97-AF65-F5344CB8AC3E}">
        <p14:creationId xmlns:p14="http://schemas.microsoft.com/office/powerpoint/2010/main" val="2663163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BABACD-051F-4466-92F0-65406242306A}" type="slidenum">
              <a:rPr lang="en-US"/>
              <a:pPr/>
              <a:t>2</a:t>
            </a:fld>
            <a:endParaRPr lang="en-US"/>
          </a:p>
        </p:txBody>
      </p:sp>
      <p:sp>
        <p:nvSpPr>
          <p:cNvPr id="242690" name="Rectangle 2"/>
          <p:cNvSpPr>
            <a:spLocks noGrp="1" noRot="1" noChangeAspect="1" noChangeArrowheads="1" noTextEdit="1"/>
          </p:cNvSpPr>
          <p:nvPr>
            <p:ph type="sldImg"/>
          </p:nvPr>
        </p:nvSpPr>
        <p:spPr>
          <a:xfrm>
            <a:off x="1257300" y="722313"/>
            <a:ext cx="4800600" cy="3600450"/>
          </a:xfrm>
          <a:ln/>
        </p:spPr>
      </p:sp>
      <p:sp>
        <p:nvSpPr>
          <p:cNvPr id="242691" name="Rectangle 3"/>
          <p:cNvSpPr>
            <a:spLocks noGrp="1" noChangeArrowheads="1"/>
          </p:cNvSpPr>
          <p:nvPr>
            <p:ph type="body" idx="1"/>
          </p:nvPr>
        </p:nvSpPr>
        <p:spPr>
          <a:xfrm>
            <a:off x="976028" y="4560241"/>
            <a:ext cx="5363148" cy="4319881"/>
          </a:xfrm>
        </p:spPr>
        <p:txBody>
          <a:bodyPr/>
          <a:lstStyle/>
          <a:p>
            <a:pPr>
              <a:spcBef>
                <a:spcPct val="0"/>
              </a:spcBef>
            </a:pPr>
            <a:r>
              <a:rPr lang="en-US" sz="1000" dirty="0">
                <a:cs typeface="Times New Roman" pitchFamily="18" charset="0"/>
              </a:rPr>
              <a:t>Some of you may associate investing with speculating--gambling on the volatile or uncertain value of assets in the hope of obtaining potentially high returns--for example, trying to time the market in order to make a quick profit. &lt;CLICK&gt;</a:t>
            </a:r>
          </a:p>
          <a:p>
            <a:pPr>
              <a:spcBef>
                <a:spcPct val="0"/>
              </a:spcBef>
            </a:pPr>
            <a:endParaRPr lang="en-US" sz="1000" dirty="0">
              <a:cs typeface="Times New Roman" pitchFamily="18" charset="0"/>
            </a:endParaRPr>
          </a:p>
          <a:p>
            <a:pPr>
              <a:spcBef>
                <a:spcPct val="0"/>
              </a:spcBef>
            </a:pPr>
            <a:r>
              <a:rPr lang="en-US" sz="1000" dirty="0">
                <a:cs typeface="Times New Roman" pitchFamily="18" charset="0"/>
              </a:rPr>
              <a:t>Others may see investing as more of a long-term, methodical effort to save for the future. </a:t>
            </a:r>
          </a:p>
          <a:p>
            <a:pPr>
              <a:spcBef>
                <a:spcPct val="0"/>
              </a:spcBef>
            </a:pPr>
            <a:endParaRPr lang="en-US" sz="1000" dirty="0">
              <a:cs typeface="Times New Roman" pitchFamily="18" charset="0"/>
            </a:endParaRPr>
          </a:p>
          <a:p>
            <a:pPr>
              <a:spcBef>
                <a:spcPct val="0"/>
              </a:spcBef>
            </a:pPr>
            <a:r>
              <a:rPr lang="en-US" sz="1000" dirty="0">
                <a:cs typeface="Times New Roman" pitchFamily="18" charset="0"/>
              </a:rPr>
              <a:t>In fact, investing is a little of both. All investing involves a certain amount of risk, including the potential loss of principal, and there can be no ironclad guarantee that any investing strategy will be successful. Investing also involves the potential growth of your money over time.  &lt;CLICK&gt;</a:t>
            </a:r>
          </a:p>
          <a:p>
            <a:pPr>
              <a:spcBef>
                <a:spcPct val="0"/>
              </a:spcBef>
            </a:pPr>
            <a:endParaRPr lang="en-US" sz="1000" dirty="0">
              <a:cs typeface="Times New Roman" pitchFamily="18" charset="0"/>
            </a:endParaRPr>
          </a:p>
          <a:p>
            <a:pPr>
              <a:spcBef>
                <a:spcPct val="0"/>
              </a:spcBef>
            </a:pPr>
            <a:r>
              <a:rPr lang="en-US" sz="1000" dirty="0">
                <a:cs typeface="Times New Roman" pitchFamily="18" charset="0"/>
              </a:rPr>
              <a:t>Consider investing a carefully planned and prepared approach to managing and accumulating money. Investment planning is about discipline and patience. But it doesn’t have to be difficult.  &lt;CLICK&gt;</a:t>
            </a:r>
            <a:endParaRPr lang="en-US" sz="1000" dirty="0"/>
          </a:p>
        </p:txBody>
      </p:sp>
    </p:spTree>
    <p:extLst>
      <p:ext uri="{BB962C8B-B14F-4D97-AF65-F5344CB8AC3E}">
        <p14:creationId xmlns:p14="http://schemas.microsoft.com/office/powerpoint/2010/main" val="1779265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AC88BA-9BCB-423A-B6B0-36838CFD0475}" type="slidenum">
              <a:rPr lang="en-US"/>
              <a:pPr/>
              <a:t>20</a:t>
            </a:fld>
            <a:endParaRPr lang="en-US"/>
          </a:p>
        </p:txBody>
      </p:sp>
      <p:sp>
        <p:nvSpPr>
          <p:cNvPr id="285698" name="Rectangle 2"/>
          <p:cNvSpPr>
            <a:spLocks noGrp="1" noRot="1" noChangeAspect="1" noChangeArrowheads="1" noTextEdit="1"/>
          </p:cNvSpPr>
          <p:nvPr>
            <p:ph type="sldImg"/>
          </p:nvPr>
        </p:nvSpPr>
        <p:spPr>
          <a:xfrm>
            <a:off x="1257300" y="722313"/>
            <a:ext cx="4800600" cy="3600450"/>
          </a:xfrm>
          <a:ln/>
        </p:spPr>
      </p:sp>
      <p:sp>
        <p:nvSpPr>
          <p:cNvPr id="285699" name="Rectangle 3"/>
          <p:cNvSpPr>
            <a:spLocks noGrp="1" noChangeArrowheads="1"/>
          </p:cNvSpPr>
          <p:nvPr>
            <p:ph type="body" idx="1"/>
          </p:nvPr>
        </p:nvSpPr>
        <p:spPr>
          <a:xfrm>
            <a:off x="976028" y="4560241"/>
            <a:ext cx="5363148" cy="4319881"/>
          </a:xfrm>
        </p:spPr>
        <p:txBody>
          <a:bodyPr/>
          <a:lstStyle/>
          <a:p>
            <a:r>
              <a:rPr lang="en-US" sz="1000" dirty="0"/>
              <a:t>Every mutual fund publishes a prospectus. Before investing in a mutual fund, get a copy and carefully review the information it contains, such as the fund’s investment objective, risks, fees, and expenses. Carefully consider those factors as well as others before investing.  &lt;CLICK&gt;</a:t>
            </a:r>
          </a:p>
          <a:p>
            <a:endParaRPr lang="en-US" sz="1000" dirty="0"/>
          </a:p>
          <a:p>
            <a:endParaRPr lang="en-US" sz="1000" dirty="0"/>
          </a:p>
          <a:p>
            <a:endParaRPr lang="en-US" sz="1000" dirty="0"/>
          </a:p>
        </p:txBody>
      </p:sp>
    </p:spTree>
    <p:extLst>
      <p:ext uri="{BB962C8B-B14F-4D97-AF65-F5344CB8AC3E}">
        <p14:creationId xmlns:p14="http://schemas.microsoft.com/office/powerpoint/2010/main" val="859381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CB4ABF-14E3-4EF7-9D54-1AAA1211B390}" type="slidenum">
              <a:rPr lang="en-US"/>
              <a:pPr/>
              <a:t>21</a:t>
            </a:fld>
            <a:endParaRPr lang="en-US"/>
          </a:p>
        </p:txBody>
      </p:sp>
      <p:sp>
        <p:nvSpPr>
          <p:cNvPr id="287746" name="Rectangle 2"/>
          <p:cNvSpPr>
            <a:spLocks noGrp="1" noRot="1" noChangeAspect="1" noChangeArrowheads="1" noTextEdit="1"/>
          </p:cNvSpPr>
          <p:nvPr>
            <p:ph type="sldImg"/>
          </p:nvPr>
        </p:nvSpPr>
        <p:spPr>
          <a:xfrm>
            <a:off x="1257300" y="722313"/>
            <a:ext cx="4800600" cy="3600450"/>
          </a:xfrm>
          <a:ln/>
        </p:spPr>
      </p:sp>
      <p:sp>
        <p:nvSpPr>
          <p:cNvPr id="287747" name="Rectangle 3"/>
          <p:cNvSpPr>
            <a:spLocks noGrp="1" noChangeArrowheads="1"/>
          </p:cNvSpPr>
          <p:nvPr>
            <p:ph type="body" idx="1"/>
          </p:nvPr>
        </p:nvSpPr>
        <p:spPr>
          <a:xfrm>
            <a:off x="976028" y="4560241"/>
            <a:ext cx="5363148" cy="4319881"/>
          </a:xfrm>
        </p:spPr>
        <p:txBody>
          <a:bodyPr/>
          <a:lstStyle/>
          <a:p>
            <a:r>
              <a:rPr lang="en-US" sz="1000" dirty="0"/>
              <a:t>We’ve discussed the three major investment categories: cash alternatives, bonds, and stocks. Many mutual funds limit themselves to just one of these categories. Commonly named and classified according to their investment style or objective,  &lt;CLICK&gt; funds that invest solely in cash alternatives are generally called money market mutual funds. &lt;CLICK&gt; Funds that invest solely in bonds are called bond funds, and--not surprisingly-- &lt;CLICK&gt; funds that invest in stocks are called stock funds. Stock mutual funds can also be classified based on the size of the companies in which the fund invests--large cap, mid</a:t>
            </a:r>
            <a:r>
              <a:rPr lang="en-US" sz="1000" baseline="0" dirty="0"/>
              <a:t> </a:t>
            </a:r>
            <a:r>
              <a:rPr lang="en-US" sz="1000" dirty="0"/>
              <a:t>cap, and small</a:t>
            </a:r>
            <a:r>
              <a:rPr lang="en-US" sz="1000" baseline="0" dirty="0"/>
              <a:t> </a:t>
            </a:r>
            <a:r>
              <a:rPr lang="en-US" sz="1000" dirty="0"/>
              <a:t>cap.</a:t>
            </a:r>
          </a:p>
          <a:p>
            <a:endParaRPr lang="en-US" sz="1000" dirty="0"/>
          </a:p>
          <a:p>
            <a:r>
              <a:rPr lang="en-US" sz="1000" dirty="0"/>
              <a:t>Of course, there are many other types of mutual funds. &lt;CLICK&gt; For example, funds that invest in both bonds and stock are often called balanced funds. In fact, there are mutual funds that fit all along the risk-return spectrum. &lt;CLICK&gt; International funds, which seek investment opportunities outside the United States, are one example.</a:t>
            </a:r>
          </a:p>
          <a:p>
            <a:endParaRPr lang="en-US" sz="1000" dirty="0"/>
          </a:p>
          <a:p>
            <a:r>
              <a:rPr lang="en-US" sz="1000" dirty="0"/>
              <a:t>&lt;CLICK&gt; An actively managed fund is one where the fund manager uses his or her knowledge and research to actively buy and sell securities in an attempt to beat a benchmark. A passively managed account, called an index fund, typically buys and holds most or all of the securities represented in a specific index (for example, the S&amp;P 500 index). The objective of an index fund is to obtain the same rate of return as the index it mimics.  </a:t>
            </a:r>
          </a:p>
          <a:p>
            <a:endParaRPr lang="en-US" sz="1000" dirty="0"/>
          </a:p>
          <a:p>
            <a:r>
              <a:rPr lang="en-US" sz="1000" dirty="0"/>
              <a:t>Although the name of a mutual fund sometimes offers insight into its investment style and objective, don’t rely on the name alone to determine whether a particular fund is what you want. You should read a fund’s prospectus before you consider investing. &lt;CLICK&gt;</a:t>
            </a:r>
          </a:p>
        </p:txBody>
      </p:sp>
    </p:spTree>
    <p:extLst>
      <p:ext uri="{BB962C8B-B14F-4D97-AF65-F5344CB8AC3E}">
        <p14:creationId xmlns:p14="http://schemas.microsoft.com/office/powerpoint/2010/main" val="275370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BBA392-EBAF-4889-88EB-74CE0985C71C}" type="slidenum">
              <a:rPr lang="en-US"/>
              <a:pPr/>
              <a:t>22</a:t>
            </a:fld>
            <a:endParaRPr lang="en-US"/>
          </a:p>
        </p:txBody>
      </p:sp>
      <p:sp>
        <p:nvSpPr>
          <p:cNvPr id="289794" name="Rectangle 2"/>
          <p:cNvSpPr>
            <a:spLocks noGrp="1" noRot="1" noChangeAspect="1" noChangeArrowheads="1" noTextEdit="1"/>
          </p:cNvSpPr>
          <p:nvPr>
            <p:ph type="sldImg"/>
          </p:nvPr>
        </p:nvSpPr>
        <p:spPr>
          <a:xfrm>
            <a:off x="1257300" y="722313"/>
            <a:ext cx="4800600" cy="3600450"/>
          </a:xfrm>
          <a:ln/>
        </p:spPr>
      </p:sp>
      <p:sp>
        <p:nvSpPr>
          <p:cNvPr id="289795" name="Rectangle 3"/>
          <p:cNvSpPr>
            <a:spLocks noGrp="1" noChangeArrowheads="1"/>
          </p:cNvSpPr>
          <p:nvPr>
            <p:ph type="body" idx="1"/>
          </p:nvPr>
        </p:nvSpPr>
        <p:spPr>
          <a:xfrm>
            <a:off x="976028" y="4560241"/>
            <a:ext cx="5363148" cy="4319881"/>
          </a:xfrm>
        </p:spPr>
        <p:txBody>
          <a:bodyPr/>
          <a:lstStyle/>
          <a:p>
            <a:pPr>
              <a:lnSpc>
                <a:spcPct val="80000"/>
              </a:lnSpc>
            </a:pPr>
            <a:r>
              <a:rPr lang="en-US" sz="800" dirty="0"/>
              <a:t>Mutual funds offer several advantages:</a:t>
            </a:r>
          </a:p>
          <a:p>
            <a:pPr>
              <a:lnSpc>
                <a:spcPct val="80000"/>
              </a:lnSpc>
            </a:pPr>
            <a:endParaRPr lang="en-US" sz="800" dirty="0"/>
          </a:p>
          <a:p>
            <a:pPr>
              <a:lnSpc>
                <a:spcPct val="80000"/>
              </a:lnSpc>
            </a:pPr>
            <a:r>
              <a:rPr lang="en-US" sz="800" dirty="0"/>
              <a:t>Diversification: Most mutual funds own dozens or even hundreds of securities. Managers often spread fund assets over more than one industry, or even more than one type of investment. Though diversification alone can’t guarantee a profit or ensure against a loss, holding many different securities reduces the impact of problems with a single individual security. If some of the fund's holdings perform poorly, they may be offset by others doing well.</a:t>
            </a:r>
          </a:p>
          <a:p>
            <a:pPr>
              <a:lnSpc>
                <a:spcPct val="80000"/>
              </a:lnSpc>
            </a:pPr>
            <a:endParaRPr lang="en-US" sz="800" dirty="0"/>
          </a:p>
          <a:p>
            <a:pPr>
              <a:lnSpc>
                <a:spcPct val="80000"/>
              </a:lnSpc>
            </a:pPr>
            <a:r>
              <a:rPr lang="en-US" sz="800" dirty="0"/>
              <a:t>Professional money management: Full-time expertise is part of what you pay for in buying shares of an actively managed mutual fund. The fund's manager analyzes hundreds of securities (both current and contemplated holdings) and makes decisions on what and when to buy and sell.</a:t>
            </a:r>
          </a:p>
          <a:p>
            <a:pPr>
              <a:lnSpc>
                <a:spcPct val="80000"/>
              </a:lnSpc>
            </a:pPr>
            <a:endParaRPr lang="en-US" sz="800" dirty="0"/>
          </a:p>
          <a:p>
            <a:pPr>
              <a:lnSpc>
                <a:spcPct val="80000"/>
              </a:lnSpc>
            </a:pPr>
            <a:r>
              <a:rPr lang="en-US" sz="800" dirty="0"/>
              <a:t>Small investment amounts: Depending on fund rules, you can open an account and make subsequent contributions with as little as $50. You can even set up automatic investments through a transfer of funds from your bank account.</a:t>
            </a:r>
          </a:p>
          <a:p>
            <a:pPr>
              <a:lnSpc>
                <a:spcPct val="80000"/>
              </a:lnSpc>
            </a:pPr>
            <a:endParaRPr lang="en-US" sz="800" dirty="0"/>
          </a:p>
          <a:p>
            <a:pPr>
              <a:lnSpc>
                <a:spcPct val="80000"/>
              </a:lnSpc>
            </a:pPr>
            <a:r>
              <a:rPr lang="en-US" sz="800" dirty="0"/>
              <a:t>Liquidity: You can convert your mutual fund investment into cash (i.e., redeem your shares) by making a request to the fund company in writing, over the phone, or on the Internet on any business day.</a:t>
            </a:r>
          </a:p>
          <a:p>
            <a:pPr>
              <a:lnSpc>
                <a:spcPct val="80000"/>
              </a:lnSpc>
            </a:pPr>
            <a:endParaRPr lang="en-US" sz="800" dirty="0"/>
          </a:p>
          <a:p>
            <a:pPr>
              <a:lnSpc>
                <a:spcPct val="80000"/>
              </a:lnSpc>
            </a:pPr>
            <a:r>
              <a:rPr lang="en-US" sz="800" dirty="0"/>
              <a:t>On the other hand, mutual funds are not guaranteed investments. The price of mutual fund shares can change daily, and you’ll receive the current value of your shares when you sell--which may be more or less than what you paid. </a:t>
            </a:r>
          </a:p>
          <a:p>
            <a:pPr>
              <a:lnSpc>
                <a:spcPct val="80000"/>
              </a:lnSpc>
            </a:pPr>
            <a:endParaRPr lang="en-US" sz="800" dirty="0"/>
          </a:p>
          <a:p>
            <a:pPr>
              <a:lnSpc>
                <a:spcPct val="80000"/>
              </a:lnSpc>
            </a:pPr>
            <a:r>
              <a:rPr lang="en-US" sz="800" dirty="0"/>
              <a:t>In addition, because investors in a mutual fund can withdraw their funds at any time, mutual funds tend to keep an amount of portfolio dollars in cash alternatives (to accommodate day to day withdrawals). These funds could be invested in investment options more suited to the fund’s investment strategy.</a:t>
            </a:r>
          </a:p>
          <a:p>
            <a:pPr>
              <a:lnSpc>
                <a:spcPct val="80000"/>
              </a:lnSpc>
            </a:pPr>
            <a:endParaRPr lang="en-US" sz="800" dirty="0"/>
          </a:p>
          <a:p>
            <a:pPr>
              <a:lnSpc>
                <a:spcPct val="80000"/>
              </a:lnSpc>
            </a:pPr>
            <a:r>
              <a:rPr lang="en-US" sz="800" dirty="0"/>
              <a:t>Also, fund managers don’t take into account your individual financial circumstances. This can lead to some inefficiency, particularly when it comes to taxes. For example, any short- or long-term gain the mutual fund realizes from the sale of securities is passed through to investors even if the investors don’t receive any distributions from the fund. You can’t control the timing.</a:t>
            </a:r>
          </a:p>
          <a:p>
            <a:pPr>
              <a:lnSpc>
                <a:spcPct val="80000"/>
              </a:lnSpc>
            </a:pPr>
            <a:endParaRPr lang="en-US" sz="800" dirty="0"/>
          </a:p>
          <a:p>
            <a:pPr>
              <a:lnSpc>
                <a:spcPct val="80000"/>
              </a:lnSpc>
            </a:pPr>
            <a:r>
              <a:rPr lang="en-US" sz="800" dirty="0"/>
              <a:t>Finally, all mutual funds have expenses that investors must pay for. These include sales charges and the annual operating expenses of running the fund. You can find out about these fees, usually calculated as an expense ratio, in the mutual fund’s prospectus. Read the prospectus carefully, as fees and expenses affect a fund’s return. The higher the expense ratio, the more likely the fund’s return will be lower than a similar fund with lower expenses. &lt;CLICK&gt;</a:t>
            </a:r>
            <a:endParaRPr lang="en-US" sz="800" dirty="0">
              <a:solidFill>
                <a:srgbClr val="D60093"/>
              </a:solidFill>
            </a:endParaRPr>
          </a:p>
          <a:p>
            <a:pPr>
              <a:lnSpc>
                <a:spcPct val="80000"/>
              </a:lnSpc>
            </a:pPr>
            <a:endParaRPr lang="en-US" sz="800" dirty="0"/>
          </a:p>
        </p:txBody>
      </p:sp>
    </p:spTree>
    <p:extLst>
      <p:ext uri="{BB962C8B-B14F-4D97-AF65-F5344CB8AC3E}">
        <p14:creationId xmlns:p14="http://schemas.microsoft.com/office/powerpoint/2010/main" val="4235262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AC88BA-9BCB-423A-B6B0-36838CFD0475}" type="slidenum">
              <a:rPr lang="en-US"/>
              <a:pPr/>
              <a:t>23</a:t>
            </a:fld>
            <a:endParaRPr lang="en-US"/>
          </a:p>
        </p:txBody>
      </p:sp>
      <p:sp>
        <p:nvSpPr>
          <p:cNvPr id="285698" name="Rectangle 2"/>
          <p:cNvSpPr>
            <a:spLocks noGrp="1" noRot="1" noChangeAspect="1" noChangeArrowheads="1" noTextEdit="1"/>
          </p:cNvSpPr>
          <p:nvPr>
            <p:ph type="sldImg"/>
          </p:nvPr>
        </p:nvSpPr>
        <p:spPr>
          <a:xfrm>
            <a:off x="1257300" y="722313"/>
            <a:ext cx="4800600" cy="3600450"/>
          </a:xfrm>
          <a:ln/>
        </p:spPr>
      </p:sp>
      <p:sp>
        <p:nvSpPr>
          <p:cNvPr id="285699" name="Rectangle 3"/>
          <p:cNvSpPr>
            <a:spLocks noGrp="1" noChangeArrowheads="1"/>
          </p:cNvSpPr>
          <p:nvPr>
            <p:ph type="body" idx="1"/>
          </p:nvPr>
        </p:nvSpPr>
        <p:spPr>
          <a:xfrm>
            <a:off x="976028" y="4560241"/>
            <a:ext cx="5363148" cy="4319881"/>
          </a:xfrm>
        </p:spPr>
        <p:txBody>
          <a:bodyPr/>
          <a:lstStyle/>
          <a:p>
            <a:r>
              <a:rPr lang="en-US" sz="1000" dirty="0"/>
              <a:t>Like a mutual fund, an exchange-traded fund pools your money with the money of other investors and invests in a collection of securities. However, there are some key differences you need to understand. </a:t>
            </a:r>
          </a:p>
          <a:p>
            <a:r>
              <a:rPr lang="en-US" sz="1000" dirty="0"/>
              <a:t> </a:t>
            </a:r>
          </a:p>
          <a:p>
            <a:r>
              <a:rPr lang="en-US" sz="1000" dirty="0"/>
              <a:t>&lt;CLICK&gt;Unlike actively managed mutual funds, exchange-traded funds typically select investments according to a specific index--for example, the S&amp;P 500. The fund’s investment choices typically don’t change unless the index itself changes. &lt;CLICK&gt;That passive management style and relatively infrequent trading can help reduce the fund’s costs for such things as management fees, research into individual securities, and trading fees for buying and selling individual securities. In this way, they are a bit like an index mutual fund.</a:t>
            </a:r>
          </a:p>
          <a:p>
            <a:endParaRPr lang="en-US" sz="1000" dirty="0"/>
          </a:p>
          <a:p>
            <a:r>
              <a:rPr lang="en-US" sz="1000" dirty="0"/>
              <a:t>&lt;CLICK&gt;Even if ETFs may have a passive management style, they can be useful to investors who want to trade actively. For example, an ETF can be traded throughout the day, and its price may fluctuate as a result of that activity, just as a stock’s does. This is different from a mutual fund, which is priced only once a day, after the market closes. Also, an ETF can be bought on margin, sold short, or traded using stop orders or limit orders, just as a stock can. ETFs are one way to invest in an individual market segment or industry without limiting yourself to a single stock or bond.</a:t>
            </a:r>
          </a:p>
          <a:p>
            <a:endParaRPr lang="en-US" sz="1000" dirty="0"/>
          </a:p>
          <a:p>
            <a:r>
              <a:rPr lang="en-US" sz="1000" dirty="0"/>
              <a:t>&lt;CLICK&gt;Finally, because they trade relatively infrequently, ETFs may offer tax efficiencies. For example, they may make lower taxable annual distributions to shareholders. Like a mutual fund, each ETF publishes a prospectus; get a copy before investing and carefully review the information it contains. Even if two ETFs invest in the same market segment, they may use indexes that are structured differently. &lt;CLICK&gt;</a:t>
            </a:r>
          </a:p>
          <a:p>
            <a:endParaRPr lang="en-US" sz="1000" dirty="0"/>
          </a:p>
          <a:p>
            <a:endParaRPr lang="en-US" sz="1000" dirty="0"/>
          </a:p>
        </p:txBody>
      </p:sp>
    </p:spTree>
    <p:extLst>
      <p:ext uri="{BB962C8B-B14F-4D97-AF65-F5344CB8AC3E}">
        <p14:creationId xmlns:p14="http://schemas.microsoft.com/office/powerpoint/2010/main" val="1936152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AC88BA-9BCB-423A-B6B0-36838CFD0475}" type="slidenum">
              <a:rPr lang="en-US"/>
              <a:pPr/>
              <a:t>24</a:t>
            </a:fld>
            <a:endParaRPr lang="en-US"/>
          </a:p>
        </p:txBody>
      </p:sp>
      <p:sp>
        <p:nvSpPr>
          <p:cNvPr id="285698" name="Rectangle 2"/>
          <p:cNvSpPr>
            <a:spLocks noGrp="1" noRot="1" noChangeAspect="1" noChangeArrowheads="1" noTextEdit="1"/>
          </p:cNvSpPr>
          <p:nvPr>
            <p:ph type="sldImg"/>
          </p:nvPr>
        </p:nvSpPr>
        <p:spPr>
          <a:xfrm>
            <a:off x="1257300" y="722313"/>
            <a:ext cx="4800600" cy="3600450"/>
          </a:xfrm>
          <a:ln/>
        </p:spPr>
      </p:sp>
      <p:sp>
        <p:nvSpPr>
          <p:cNvPr id="285699" name="Rectangle 3"/>
          <p:cNvSpPr>
            <a:spLocks noGrp="1" noChangeArrowheads="1"/>
          </p:cNvSpPr>
          <p:nvPr>
            <p:ph type="body" idx="1"/>
          </p:nvPr>
        </p:nvSpPr>
        <p:spPr>
          <a:xfrm>
            <a:off x="976028" y="4560241"/>
            <a:ext cx="5363148" cy="4319881"/>
          </a:xfrm>
        </p:spPr>
        <p:txBody>
          <a:bodyPr/>
          <a:lstStyle/>
          <a:p>
            <a:r>
              <a:rPr lang="en-US" sz="1000" dirty="0"/>
              <a:t>As with a mutual fund, before investing in an ETF, get a copy of the prospectus available from the fund and carefully review the information it contains, such as the fund’s investment objective, risks, fees, and expenses. Carefully consider those factors as well as others before investing. &lt;CLICK&gt;</a:t>
            </a:r>
          </a:p>
          <a:p>
            <a:endParaRPr lang="en-US" sz="1000" dirty="0"/>
          </a:p>
        </p:txBody>
      </p:sp>
    </p:spTree>
    <p:extLst>
      <p:ext uri="{BB962C8B-B14F-4D97-AF65-F5344CB8AC3E}">
        <p14:creationId xmlns:p14="http://schemas.microsoft.com/office/powerpoint/2010/main" val="458831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DFDA2-C262-4A16-8336-BF98912644E7}" type="slidenum">
              <a:rPr lang="en-US"/>
              <a:pPr/>
              <a:t>25</a:t>
            </a:fld>
            <a:endParaRPr lang="en-US"/>
          </a:p>
        </p:txBody>
      </p:sp>
      <p:sp>
        <p:nvSpPr>
          <p:cNvPr id="291842" name="Rectangle 2"/>
          <p:cNvSpPr>
            <a:spLocks noGrp="1" noRot="1" noChangeAspect="1" noChangeArrowheads="1" noTextEdit="1"/>
          </p:cNvSpPr>
          <p:nvPr>
            <p:ph type="sldImg"/>
          </p:nvPr>
        </p:nvSpPr>
        <p:spPr>
          <a:xfrm>
            <a:off x="1257300" y="722313"/>
            <a:ext cx="4800600" cy="3600450"/>
          </a:xfrm>
          <a:ln/>
        </p:spPr>
      </p:sp>
      <p:sp>
        <p:nvSpPr>
          <p:cNvPr id="291843" name="Rectangle 3"/>
          <p:cNvSpPr>
            <a:spLocks noGrp="1" noChangeArrowheads="1"/>
          </p:cNvSpPr>
          <p:nvPr>
            <p:ph type="body" idx="1"/>
          </p:nvPr>
        </p:nvSpPr>
        <p:spPr>
          <a:xfrm>
            <a:off x="976028" y="4560241"/>
            <a:ext cx="5363148" cy="4319881"/>
          </a:xfrm>
        </p:spPr>
        <p:txBody>
          <a:bodyPr/>
          <a:lstStyle/>
          <a:p>
            <a:pPr>
              <a:lnSpc>
                <a:spcPct val="90000"/>
              </a:lnSpc>
            </a:pPr>
            <a:r>
              <a:rPr lang="en-US" dirty="0"/>
              <a:t>Many investors utilize an investment strategy called dollar cost averaging.</a:t>
            </a:r>
          </a:p>
          <a:p>
            <a:pPr>
              <a:lnSpc>
                <a:spcPct val="90000"/>
              </a:lnSpc>
            </a:pPr>
            <a:endParaRPr lang="en-US" dirty="0"/>
          </a:p>
          <a:p>
            <a:pPr>
              <a:lnSpc>
                <a:spcPct val="90000"/>
              </a:lnSpc>
            </a:pPr>
            <a:r>
              <a:rPr lang="en-US" dirty="0"/>
              <a:t>With dollar cost averaging, rather than investing a single lump sum you invest smaller amounts of money at regular intervals, no matter how the market is performing. Your goal is to reduce the overall volatility of your portfolio by purchasing more shares when the price is low and fewer shares when the price is high. </a:t>
            </a:r>
          </a:p>
          <a:p>
            <a:pPr>
              <a:lnSpc>
                <a:spcPct val="90000"/>
              </a:lnSpc>
            </a:pPr>
            <a:endParaRPr lang="en-US" dirty="0"/>
          </a:p>
          <a:p>
            <a:pPr>
              <a:lnSpc>
                <a:spcPct val="90000"/>
              </a:lnSpc>
            </a:pPr>
            <a:r>
              <a:rPr lang="en-US" dirty="0"/>
              <a:t>Although dollar cost averaging can't guarantee you a profit or avoid a loss, a regular fixed dollar investment may result in a lower average price per share over time, assuming you continue to invest through all types of markets. You should consider your financial ability to make ongoing purchases, regardless of price fluctuations, however.</a:t>
            </a:r>
          </a:p>
          <a:p>
            <a:pPr>
              <a:lnSpc>
                <a:spcPct val="90000"/>
              </a:lnSpc>
            </a:pPr>
            <a:endParaRPr lang="en-US" dirty="0"/>
          </a:p>
          <a:p>
            <a:pPr>
              <a:lnSpc>
                <a:spcPct val="90000"/>
              </a:lnSpc>
            </a:pPr>
            <a:r>
              <a:rPr lang="en-US" dirty="0"/>
              <a:t>For example, let’s say that you decide to invest $300 each month toward your child's college education. Because you invest the same amount each month, you automatically buy more shares when prices are low and fewer shares when prices are high. Over time, you’ll find that your average cost per share is actually less than the average market price per share over the time that you invested.</a:t>
            </a:r>
          </a:p>
          <a:p>
            <a:pPr>
              <a:lnSpc>
                <a:spcPct val="90000"/>
              </a:lnSpc>
            </a:pPr>
            <a:endParaRPr lang="en-US" dirty="0"/>
          </a:p>
          <a:p>
            <a:pPr>
              <a:lnSpc>
                <a:spcPct val="90000"/>
              </a:lnSpc>
            </a:pPr>
            <a:r>
              <a:rPr lang="en-US" dirty="0"/>
              <a:t>If you’re currently contributing automatically to a 401(k) plan at work, you’re actually already practicing dollar cost averaging. &lt;CLICK&gt;</a:t>
            </a:r>
          </a:p>
          <a:p>
            <a:pPr>
              <a:lnSpc>
                <a:spcPct val="90000"/>
              </a:lnSpc>
            </a:pPr>
            <a:endParaRPr lang="en-US" dirty="0"/>
          </a:p>
        </p:txBody>
      </p:sp>
    </p:spTree>
    <p:extLst>
      <p:ext uri="{BB962C8B-B14F-4D97-AF65-F5344CB8AC3E}">
        <p14:creationId xmlns:p14="http://schemas.microsoft.com/office/powerpoint/2010/main" val="1584097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5CE528-282B-44F6-AB7F-BE04747CAAA1}" type="slidenum">
              <a:rPr lang="en-US"/>
              <a:pPr/>
              <a:t>26</a:t>
            </a:fld>
            <a:endParaRPr lang="en-US"/>
          </a:p>
        </p:txBody>
      </p:sp>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p:txBody>
          <a:bodyPr/>
          <a:lstStyle/>
          <a:p>
            <a:pPr>
              <a:lnSpc>
                <a:spcPct val="90000"/>
              </a:lnSpc>
            </a:pPr>
            <a:r>
              <a:rPr lang="en-US" sz="900" dirty="0"/>
              <a:t>It is an almost universally accepted concept that any portfolio should include a mix of investments. That is, a portfolio should contain investments with varying levels of risk to help minimize exposure. </a:t>
            </a:r>
          </a:p>
          <a:p>
            <a:pPr>
              <a:lnSpc>
                <a:spcPct val="90000"/>
              </a:lnSpc>
            </a:pPr>
            <a:endParaRPr lang="en-US" sz="900" dirty="0"/>
          </a:p>
          <a:p>
            <a:pPr>
              <a:lnSpc>
                <a:spcPct val="90000"/>
              </a:lnSpc>
            </a:pPr>
            <a:r>
              <a:rPr lang="en-US" sz="900" dirty="0"/>
              <a:t>Many investors make the mistake of putting all their eggs in one basket. For example, if you invest in one stock, and that stock goes through the roof, a fortune can be made. On the other hand, that stock can lose all its value, resulting in a total loss of your investment. Diversifying your investment over several asset classes will help reduce your risk of losing your entire investment. Keep in mind, though, that diversification cannot ensure a profit or guarantee against a loss.</a:t>
            </a:r>
          </a:p>
          <a:p>
            <a:pPr>
              <a:lnSpc>
                <a:spcPct val="90000"/>
              </a:lnSpc>
            </a:pPr>
            <a:endParaRPr lang="en-US" sz="900" dirty="0"/>
          </a:p>
          <a:p>
            <a:pPr>
              <a:lnSpc>
                <a:spcPct val="90000"/>
              </a:lnSpc>
            </a:pPr>
            <a:r>
              <a:rPr lang="en-US" sz="900" dirty="0"/>
              <a:t>Asset allocation is one of the first steps in creating a diversified investment portfolio. Asset allocation is the concept of deciding how your investment dollars should be allocated among broad investment classes, such as stocks, bonds, and cash equivalents. The underlying principle is that different classes of investments have shown different rates of return and levels of price volatility over time. Also, since different asset classes respond differently to the same news, your stocks may go down while your bonds go up, or vice versa. Diversifying your investments over different asset classes may help you lower the overall volatility of your portfolio.</a:t>
            </a:r>
          </a:p>
          <a:p>
            <a:pPr>
              <a:lnSpc>
                <a:spcPct val="90000"/>
              </a:lnSpc>
            </a:pPr>
            <a:endParaRPr lang="en-US" sz="900" dirty="0"/>
          </a:p>
          <a:p>
            <a:pPr>
              <a:lnSpc>
                <a:spcPct val="90000"/>
              </a:lnSpc>
            </a:pPr>
            <a:r>
              <a:rPr lang="en-US" sz="900" dirty="0"/>
              <a:t>So, how do you choose the mix that's right for you? A number of resources are available, including interactive tools and sample allocation models. Most of these take a number of variables--some objective (e.g., your age, the financial resources available to you, your time frames, your need for liquidity), some subjective (e.g., your tolerance for risk, your outlook on the economy)--and suggest a possible allocation mix. You'll want to choose a mix of investments that has the potential to provide the return you want at the level of risk you feel comfortable with.</a:t>
            </a:r>
          </a:p>
          <a:p>
            <a:pPr>
              <a:lnSpc>
                <a:spcPct val="90000"/>
              </a:lnSpc>
            </a:pPr>
            <a:endParaRPr lang="en-US" sz="900" dirty="0"/>
          </a:p>
          <a:p>
            <a:pPr>
              <a:lnSpc>
                <a:spcPct val="90000"/>
              </a:lnSpc>
            </a:pPr>
            <a:r>
              <a:rPr lang="en-US" sz="900" dirty="0"/>
              <a:t>For that reason, it often makes sense to work with a financial professional to gauge your risk tolerance, then tailor a portfolio to your risk profile and financial situation. &lt;CLICK&gt;</a:t>
            </a:r>
          </a:p>
          <a:p>
            <a:pPr>
              <a:lnSpc>
                <a:spcPct val="90000"/>
              </a:lnSpc>
            </a:pPr>
            <a:br>
              <a:rPr lang="en-US" sz="900" dirty="0"/>
            </a:br>
            <a:endParaRPr lang="en-US" sz="900" dirty="0"/>
          </a:p>
        </p:txBody>
      </p:sp>
    </p:spTree>
    <p:extLst>
      <p:ext uri="{BB962C8B-B14F-4D97-AF65-F5344CB8AC3E}">
        <p14:creationId xmlns:p14="http://schemas.microsoft.com/office/powerpoint/2010/main" val="3808042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6F83F3-6E3B-4805-A0CD-B1545D7D7C2F}" type="slidenum">
              <a:rPr lang="en-US"/>
              <a:pPr/>
              <a:t>27</a:t>
            </a:fld>
            <a:endParaRPr lang="en-US"/>
          </a:p>
        </p:txBody>
      </p:sp>
      <p:sp>
        <p:nvSpPr>
          <p:cNvPr id="300034" name="Rectangle 2"/>
          <p:cNvSpPr>
            <a:spLocks noGrp="1" noRot="1" noChangeAspect="1" noChangeArrowheads="1" noTextEdit="1"/>
          </p:cNvSpPr>
          <p:nvPr>
            <p:ph type="sldImg"/>
          </p:nvPr>
        </p:nvSpPr>
        <p:spPr>
          <a:xfrm>
            <a:off x="1257300" y="722313"/>
            <a:ext cx="4800600" cy="3600450"/>
          </a:xfrm>
          <a:ln/>
        </p:spPr>
      </p:sp>
      <p:sp>
        <p:nvSpPr>
          <p:cNvPr id="300035" name="Rectangle 3"/>
          <p:cNvSpPr>
            <a:spLocks noGrp="1" noChangeArrowheads="1"/>
          </p:cNvSpPr>
          <p:nvPr>
            <p:ph type="body" idx="1"/>
          </p:nvPr>
        </p:nvSpPr>
        <p:spPr>
          <a:xfrm>
            <a:off x="976028" y="4560241"/>
            <a:ext cx="5363148" cy="4319881"/>
          </a:xfrm>
        </p:spPr>
        <p:txBody>
          <a:bodyPr/>
          <a:lstStyle/>
          <a:p>
            <a:r>
              <a:rPr lang="en-US" sz="1000" dirty="0"/>
              <a:t>Every individual’s situation is unique. Nevertheless, in general, conservative asset allocation models will invest heavily in bonds and cash alternatives, with the primary goal of preserving principal. &lt;CLICK&gt;</a:t>
            </a:r>
          </a:p>
        </p:txBody>
      </p:sp>
    </p:spTree>
    <p:extLst>
      <p:ext uri="{BB962C8B-B14F-4D97-AF65-F5344CB8AC3E}">
        <p14:creationId xmlns:p14="http://schemas.microsoft.com/office/powerpoint/2010/main" val="3080688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AE4643-5C11-4B19-8411-4A38B65D8CC4}" type="slidenum">
              <a:rPr lang="en-US"/>
              <a:pPr/>
              <a:t>28</a:t>
            </a:fld>
            <a:endParaRPr lang="en-US"/>
          </a:p>
        </p:txBody>
      </p:sp>
      <p:sp>
        <p:nvSpPr>
          <p:cNvPr id="402434" name="Rectangle 2"/>
          <p:cNvSpPr>
            <a:spLocks noGrp="1" noRot="1" noChangeAspect="1" noChangeArrowheads="1" noTextEdit="1"/>
          </p:cNvSpPr>
          <p:nvPr>
            <p:ph type="sldImg"/>
          </p:nvPr>
        </p:nvSpPr>
        <p:spPr>
          <a:xfrm>
            <a:off x="1257300" y="722313"/>
            <a:ext cx="4800600" cy="3600450"/>
          </a:xfrm>
          <a:ln/>
        </p:spPr>
      </p:sp>
      <p:sp>
        <p:nvSpPr>
          <p:cNvPr id="402435" name="Rectangle 3"/>
          <p:cNvSpPr>
            <a:spLocks noGrp="1" noChangeArrowheads="1"/>
          </p:cNvSpPr>
          <p:nvPr>
            <p:ph type="body" idx="1"/>
          </p:nvPr>
        </p:nvSpPr>
        <p:spPr>
          <a:xfrm>
            <a:off x="939384" y="4563534"/>
            <a:ext cx="5363148" cy="4319881"/>
          </a:xfrm>
        </p:spPr>
        <p:txBody>
          <a:bodyPr/>
          <a:lstStyle/>
          <a:p>
            <a:r>
              <a:rPr lang="en-US" sz="1000" dirty="0"/>
              <a:t>In comparison, a moderate asset allocation model will attempt to balance income and growth by allocating significant investment dollars to both stocks and bonds. &lt;CLICK&gt;</a:t>
            </a:r>
          </a:p>
        </p:txBody>
      </p:sp>
    </p:spTree>
    <p:extLst>
      <p:ext uri="{BB962C8B-B14F-4D97-AF65-F5344CB8AC3E}">
        <p14:creationId xmlns:p14="http://schemas.microsoft.com/office/powerpoint/2010/main" val="216100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48CD66-D630-4126-909E-8AFF45F02215}" type="slidenum">
              <a:rPr lang="en-US"/>
              <a:pPr/>
              <a:t>29</a:t>
            </a:fld>
            <a:endParaRPr lang="en-US"/>
          </a:p>
        </p:txBody>
      </p:sp>
      <p:sp>
        <p:nvSpPr>
          <p:cNvPr id="404482" name="Rectangle 2"/>
          <p:cNvSpPr>
            <a:spLocks noGrp="1" noRot="1" noChangeAspect="1" noChangeArrowheads="1" noTextEdit="1"/>
          </p:cNvSpPr>
          <p:nvPr>
            <p:ph type="sldImg"/>
          </p:nvPr>
        </p:nvSpPr>
        <p:spPr>
          <a:xfrm>
            <a:off x="1257300" y="722313"/>
            <a:ext cx="4800600" cy="3600450"/>
          </a:xfrm>
          <a:ln/>
        </p:spPr>
      </p:sp>
      <p:sp>
        <p:nvSpPr>
          <p:cNvPr id="404483" name="Rectangle 3"/>
          <p:cNvSpPr>
            <a:spLocks noGrp="1" noChangeArrowheads="1"/>
          </p:cNvSpPr>
          <p:nvPr>
            <p:ph type="body" idx="1"/>
          </p:nvPr>
        </p:nvSpPr>
        <p:spPr>
          <a:xfrm>
            <a:off x="976028" y="4560241"/>
            <a:ext cx="5363148" cy="4319881"/>
          </a:xfrm>
        </p:spPr>
        <p:txBody>
          <a:bodyPr/>
          <a:lstStyle/>
          <a:p>
            <a:r>
              <a:rPr lang="en-US" sz="1000" dirty="0"/>
              <a:t>Finally, an aggressive asset allocation model will tend to concentrate heavily in stocks, focusing on potential growth. &lt;CLICK&gt;</a:t>
            </a:r>
          </a:p>
        </p:txBody>
      </p:sp>
    </p:spTree>
    <p:extLst>
      <p:ext uri="{BB962C8B-B14F-4D97-AF65-F5344CB8AC3E}">
        <p14:creationId xmlns:p14="http://schemas.microsoft.com/office/powerpoint/2010/main" val="4128887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E577A6-7C25-4EB4-97C5-331C5DC09ED7}" type="slidenum">
              <a:rPr lang="en-US"/>
              <a:pPr/>
              <a:t>3</a:t>
            </a:fld>
            <a:endParaRPr lang="en-US"/>
          </a:p>
        </p:txBody>
      </p:sp>
      <p:sp>
        <p:nvSpPr>
          <p:cNvPr id="244738" name="Rectangle 2"/>
          <p:cNvSpPr>
            <a:spLocks noGrp="1" noRot="1" noChangeAspect="1" noChangeArrowheads="1" noTextEdit="1"/>
          </p:cNvSpPr>
          <p:nvPr>
            <p:ph type="sldImg"/>
          </p:nvPr>
        </p:nvSpPr>
        <p:spPr>
          <a:xfrm>
            <a:off x="1257300" y="722313"/>
            <a:ext cx="4800600" cy="3600450"/>
          </a:xfrm>
          <a:ln/>
        </p:spPr>
      </p:sp>
      <p:sp>
        <p:nvSpPr>
          <p:cNvPr id="244739" name="Rectangle 3"/>
          <p:cNvSpPr>
            <a:spLocks noGrp="1" noChangeArrowheads="1"/>
          </p:cNvSpPr>
          <p:nvPr>
            <p:ph type="body" idx="1"/>
          </p:nvPr>
        </p:nvSpPr>
        <p:spPr>
          <a:xfrm>
            <a:off x="976028" y="4560241"/>
            <a:ext cx="5363148" cy="4319881"/>
          </a:xfrm>
        </p:spPr>
        <p:txBody>
          <a:bodyPr/>
          <a:lstStyle/>
          <a:p>
            <a:r>
              <a:rPr lang="en-US" sz="1000" dirty="0">
                <a:cs typeface="Times New Roman" pitchFamily="18" charset="0"/>
              </a:rPr>
              <a:t>An important concept to understand when it comes to investing is the impact of inflation. Inflation has the effect of reducing the purchasing power of your dollars over time. According to the U.S. Department of Labor, the average annual rate of inflation since 1914 has been approximately 3%. At 3% annual inflation, something that costs $100 today would cost $181 in 20 years.</a:t>
            </a:r>
          </a:p>
          <a:p>
            <a:endParaRPr lang="en-US" sz="1000" dirty="0">
              <a:cs typeface="Times New Roman" pitchFamily="18" charset="0"/>
            </a:endParaRPr>
          </a:p>
          <a:p>
            <a:r>
              <a:rPr lang="en-US" sz="1000" dirty="0">
                <a:cs typeface="Times New Roman" pitchFamily="18" charset="0"/>
              </a:rPr>
              <a:t>Let's say you have $200,000 stashed in your mattress. Assuming a 3%</a:t>
            </a:r>
            <a:r>
              <a:rPr lang="en-US" sz="1000" baseline="0" dirty="0">
                <a:cs typeface="Times New Roman" pitchFamily="18" charset="0"/>
              </a:rPr>
              <a:t> </a:t>
            </a:r>
            <a:r>
              <a:rPr lang="en-US" sz="1000" dirty="0">
                <a:cs typeface="Times New Roman" pitchFamily="18" charset="0"/>
              </a:rPr>
              <a:t>annual inflation rate, that $200,000 will buy you &lt;CLICK&gt; just over $108,000 worth of goods and services in 20 years, &lt;CLICK&gt; and less than $60,000 in purchasing power in 40 years. </a:t>
            </a:r>
          </a:p>
          <a:p>
            <a:endParaRPr lang="en-US" sz="1000" dirty="0">
              <a:cs typeface="Times New Roman" pitchFamily="18" charset="0"/>
            </a:endParaRPr>
          </a:p>
          <a:p>
            <a:r>
              <a:rPr lang="en-US" sz="1000" dirty="0">
                <a:cs typeface="Times New Roman" pitchFamily="18" charset="0"/>
              </a:rPr>
              <a:t>This means that if your investments aren’t keeping pace with inflation, you’re actually losing purchasing power each year. It also means that the real rate of return on your investments may actually be less than you think--something you’ll need to take into account. &lt;CLICK&gt;</a:t>
            </a:r>
          </a:p>
          <a:p>
            <a:r>
              <a:rPr lang="en-US" sz="1000" dirty="0">
                <a:cs typeface="Times New Roman" pitchFamily="18" charset="0"/>
              </a:rPr>
              <a:t> </a:t>
            </a:r>
          </a:p>
          <a:p>
            <a:endParaRPr lang="en-US" sz="1000" dirty="0"/>
          </a:p>
          <a:p>
            <a:endParaRPr lang="en-US" dirty="0"/>
          </a:p>
        </p:txBody>
      </p:sp>
    </p:spTree>
    <p:extLst>
      <p:ext uri="{BB962C8B-B14F-4D97-AF65-F5344CB8AC3E}">
        <p14:creationId xmlns:p14="http://schemas.microsoft.com/office/powerpoint/2010/main" val="8781359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397335-B46B-4BE3-9B8C-F3156E03CDDD}" type="slidenum">
              <a:rPr lang="en-US"/>
              <a:pPr/>
              <a:t>30</a:t>
            </a:fld>
            <a:endParaRPr lang="en-US"/>
          </a:p>
        </p:txBody>
      </p:sp>
      <p:sp>
        <p:nvSpPr>
          <p:cNvPr id="308226" name="Rectangle 2"/>
          <p:cNvSpPr>
            <a:spLocks noGrp="1" noRot="1" noChangeAspect="1" noChangeArrowheads="1" noTextEdit="1"/>
          </p:cNvSpPr>
          <p:nvPr>
            <p:ph type="sldImg"/>
          </p:nvPr>
        </p:nvSpPr>
        <p:spPr>
          <a:xfrm>
            <a:off x="1257300" y="722313"/>
            <a:ext cx="4800600" cy="3600450"/>
          </a:xfrm>
          <a:ln/>
        </p:spPr>
      </p:sp>
      <p:sp>
        <p:nvSpPr>
          <p:cNvPr id="308227" name="Rectangle 3"/>
          <p:cNvSpPr>
            <a:spLocks noGrp="1" noChangeArrowheads="1"/>
          </p:cNvSpPr>
          <p:nvPr>
            <p:ph type="body" idx="1"/>
          </p:nvPr>
        </p:nvSpPr>
        <p:spPr>
          <a:xfrm>
            <a:off x="976028" y="4560241"/>
            <a:ext cx="5363148" cy="4319881"/>
          </a:xfrm>
        </p:spPr>
        <p:txBody>
          <a:bodyPr/>
          <a:lstStyle/>
          <a:p>
            <a:r>
              <a:rPr lang="en-US" sz="1000" dirty="0"/>
              <a:t>As you’ve seen, there’s a lot to consider when it comes to investing. If you don’t have the time, confidence, or inclination to put together an investment plan, you may benefit from the help and advice of a financial professional. A financial professional can help you:</a:t>
            </a:r>
          </a:p>
          <a:p>
            <a:endParaRPr lang="en-US" sz="1000" dirty="0"/>
          </a:p>
          <a:p>
            <a:pPr>
              <a:buFontTx/>
              <a:buChar char="•"/>
            </a:pPr>
            <a:r>
              <a:rPr lang="en-US" sz="1000" dirty="0"/>
              <a:t>Determine your investment goals, timelines, and risk tolerance</a:t>
            </a:r>
          </a:p>
          <a:p>
            <a:pPr>
              <a:buFontTx/>
              <a:buChar char="•"/>
            </a:pPr>
            <a:r>
              <a:rPr lang="en-US" sz="1000" dirty="0"/>
              <a:t>Evaluate markets and investments</a:t>
            </a:r>
          </a:p>
          <a:p>
            <a:pPr>
              <a:buFontTx/>
              <a:buChar char="•"/>
            </a:pPr>
            <a:r>
              <a:rPr lang="en-US" sz="1000" dirty="0"/>
              <a:t>Create an asset allocation model</a:t>
            </a:r>
          </a:p>
          <a:p>
            <a:pPr>
              <a:buFontTx/>
              <a:buChar char="•"/>
            </a:pPr>
            <a:r>
              <a:rPr lang="en-US" sz="1000" dirty="0"/>
              <a:t>Select specific investments</a:t>
            </a:r>
          </a:p>
          <a:p>
            <a:pPr>
              <a:buFontTx/>
              <a:buChar char="•"/>
            </a:pPr>
            <a:r>
              <a:rPr lang="en-US" sz="1000" dirty="0"/>
              <a:t>Manage and monitor your portfolio</a:t>
            </a:r>
          </a:p>
          <a:p>
            <a:pPr>
              <a:buFontTx/>
              <a:buChar char="•"/>
            </a:pPr>
            <a:r>
              <a:rPr lang="en-US" sz="1000" dirty="0"/>
              <a:t>Modify your portfolio when necessary &lt;CLICK&gt;</a:t>
            </a:r>
          </a:p>
        </p:txBody>
      </p:sp>
    </p:spTree>
    <p:extLst>
      <p:ext uri="{BB962C8B-B14F-4D97-AF65-F5344CB8AC3E}">
        <p14:creationId xmlns:p14="http://schemas.microsoft.com/office/powerpoint/2010/main" val="112472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A2443B-1F0E-4830-A1AC-1FE8B9E24AD5}" type="slidenum">
              <a:rPr lang="en-US"/>
              <a:pPr/>
              <a:t>31</a:t>
            </a:fld>
            <a:endParaRPr lang="en-US"/>
          </a:p>
        </p:txBody>
      </p:sp>
      <p:sp>
        <p:nvSpPr>
          <p:cNvPr id="310274" name="Rectangle 2"/>
          <p:cNvSpPr>
            <a:spLocks noGrp="1" noRot="1" noChangeAspect="1" noChangeArrowheads="1" noTextEdit="1"/>
          </p:cNvSpPr>
          <p:nvPr>
            <p:ph type="sldImg"/>
          </p:nvPr>
        </p:nvSpPr>
        <p:spPr>
          <a:xfrm>
            <a:off x="1257300" y="722313"/>
            <a:ext cx="4800600" cy="3600450"/>
          </a:xfrm>
          <a:ln/>
        </p:spPr>
      </p:sp>
      <p:sp>
        <p:nvSpPr>
          <p:cNvPr id="310275" name="Rectangle 3"/>
          <p:cNvSpPr>
            <a:spLocks noGrp="1" noChangeArrowheads="1"/>
          </p:cNvSpPr>
          <p:nvPr>
            <p:ph type="body" idx="1"/>
          </p:nvPr>
        </p:nvSpPr>
        <p:spPr>
          <a:xfrm>
            <a:off x="976028" y="4560241"/>
            <a:ext cx="5363148" cy="4319881"/>
          </a:xfrm>
        </p:spPr>
        <p:txBody>
          <a:bodyPr/>
          <a:lstStyle/>
          <a:p>
            <a:r>
              <a:rPr lang="en-US" sz="1000" kern="1200" dirty="0">
                <a:solidFill>
                  <a:schemeClr val="tx1"/>
                </a:solidFill>
                <a:effectLst/>
                <a:latin typeface="+mn-lt"/>
                <a:ea typeface="+mn-ea"/>
                <a:cs typeface="+mn-cs"/>
              </a:rPr>
              <a:t>Small steps can enhance your financial life one day at a time. Questions are always welcome.</a:t>
            </a:r>
            <a:endParaRPr lang="en-US" sz="1000" dirty="0"/>
          </a:p>
        </p:txBody>
      </p:sp>
    </p:spTree>
    <p:extLst>
      <p:ext uri="{BB962C8B-B14F-4D97-AF65-F5344CB8AC3E}">
        <p14:creationId xmlns:p14="http://schemas.microsoft.com/office/powerpoint/2010/main" val="312562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500F01-FF84-4621-9763-5D06C5A47214}" type="slidenum">
              <a:rPr lang="en-US"/>
              <a:pPr/>
              <a:t>4</a:t>
            </a:fld>
            <a:endParaRPr lang="en-US"/>
          </a:p>
        </p:txBody>
      </p:sp>
      <p:sp>
        <p:nvSpPr>
          <p:cNvPr id="246786" name="Rectangle 2"/>
          <p:cNvSpPr>
            <a:spLocks noGrp="1" noRot="1" noChangeAspect="1" noChangeArrowheads="1" noTextEdit="1"/>
          </p:cNvSpPr>
          <p:nvPr>
            <p:ph type="sldImg"/>
          </p:nvPr>
        </p:nvSpPr>
        <p:spPr>
          <a:xfrm>
            <a:off x="1257300" y="722313"/>
            <a:ext cx="4800600" cy="3600450"/>
          </a:xfrm>
          <a:ln/>
        </p:spPr>
      </p:sp>
      <p:sp>
        <p:nvSpPr>
          <p:cNvPr id="246787" name="Rectangle 3"/>
          <p:cNvSpPr>
            <a:spLocks noGrp="1" noChangeArrowheads="1"/>
          </p:cNvSpPr>
          <p:nvPr>
            <p:ph type="body" idx="1"/>
          </p:nvPr>
        </p:nvSpPr>
        <p:spPr>
          <a:xfrm>
            <a:off x="976028" y="4560241"/>
            <a:ext cx="5363148" cy="4319881"/>
          </a:xfrm>
        </p:spPr>
        <p:txBody>
          <a:bodyPr/>
          <a:lstStyle/>
          <a:p>
            <a:r>
              <a:rPr lang="en-US" sz="1000" dirty="0"/>
              <a:t>Inflation has the general effect of reducing the real value of your investments over time. Compounding has exactly the opposite effect. Anyone who has a savings account understands the basics of compounding: the funds in your savings account earn interest and that interest is added to your account balance. The next time interest is calculated, it’s based on the increased value of your account. In effect, you earn interest on your interest. Many people, however, don’t fully appreciate the impact that compounded earnings can have, especially over a long period of time.</a:t>
            </a:r>
          </a:p>
          <a:p>
            <a:endParaRPr lang="en-US" sz="1000" dirty="0"/>
          </a:p>
          <a:p>
            <a:r>
              <a:rPr lang="en-US" sz="1000" dirty="0"/>
              <a:t>Let’s say you invest $5,000 a year for 30 years. After 30 years, you will have invested a total of $150,000. &lt;CLICK&gt; Yet, assuming your funds grow at exactly 6% each year, because of compounding, after 30 years you will have over $395,000. </a:t>
            </a:r>
          </a:p>
          <a:p>
            <a:endParaRPr lang="en-US" sz="1000" dirty="0"/>
          </a:p>
          <a:p>
            <a:r>
              <a:rPr lang="en-US" sz="1000" dirty="0"/>
              <a:t>&lt;CLICK&gt; “The rule of 72”  is a quick way to help you estimate how long it will take for an investment to double in value through compounding. Divide the number 72 by the rate at which the investment will increase in value. The result is the number of years that it will take the investment to double. For example, if the expected annual return on an investment is 3%, it should take about 24 years for the investment to double in value. You can also use the rule of 72 to estimate the rate of interest you’d need to double your investment in a given number of years--just divide 72 by the number of years. For example, in order for an investment to double in value in 4 years, you would need an annual return of 18%. &lt;CLICK&gt;</a:t>
            </a:r>
            <a:endParaRPr lang="en-US" sz="1000" dirty="0">
              <a:solidFill>
                <a:srgbClr val="D60093"/>
              </a:solidFill>
            </a:endParaRPr>
          </a:p>
        </p:txBody>
      </p:sp>
    </p:spTree>
    <p:extLst>
      <p:ext uri="{BB962C8B-B14F-4D97-AF65-F5344CB8AC3E}">
        <p14:creationId xmlns:p14="http://schemas.microsoft.com/office/powerpoint/2010/main" val="4181097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1DB6E1-B519-47A8-B649-C9641C5FFE9F}" type="slidenum">
              <a:rPr lang="en-US"/>
              <a:pPr/>
              <a:t>5</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pPr>
              <a:lnSpc>
                <a:spcPct val="90000"/>
              </a:lnSpc>
            </a:pPr>
            <a:r>
              <a:rPr lang="en-US" dirty="0"/>
              <a:t>The sooner you start investing, the more time your investments have for potential growth. Waiting too long can make it very difficult to catch up.</a:t>
            </a:r>
          </a:p>
          <a:p>
            <a:pPr>
              <a:lnSpc>
                <a:spcPct val="90000"/>
              </a:lnSpc>
            </a:pPr>
            <a:endParaRPr lang="en-US" dirty="0"/>
          </a:p>
          <a:p>
            <a:pPr>
              <a:lnSpc>
                <a:spcPct val="90000"/>
              </a:lnSpc>
            </a:pPr>
            <a:r>
              <a:rPr lang="en-US" dirty="0"/>
              <a:t>&lt;CLICK&gt; For example, invest $3,000 at the end of each year starting when you’re 20 years old and you will have accumulated &lt;CLICK&gt; almost $680,000 (assuming a 6% annual growth rate and no tax) by age 66. If you wait until age 35 and start investing $3,000 annually, you’ll accumulate only about &lt;CLICK&gt; $254,000. And, if you wait until age 45 to start investing, you’ll accumulate &lt;CLICK&gt; only about $120,000 by the time you’re 66 years old.</a:t>
            </a:r>
          </a:p>
          <a:p>
            <a:pPr>
              <a:lnSpc>
                <a:spcPct val="90000"/>
              </a:lnSpc>
            </a:pPr>
            <a:endParaRPr lang="en-US" dirty="0"/>
          </a:p>
          <a:p>
            <a:pPr>
              <a:lnSpc>
                <a:spcPct val="90000"/>
              </a:lnSpc>
            </a:pPr>
            <a:r>
              <a:rPr lang="en-US" dirty="0"/>
              <a:t>It’s never too late, so don’t be discouraged. I’m simply trying to illustrate the importance of acting sooner rather than later. &lt;CLICK&gt;</a:t>
            </a:r>
          </a:p>
        </p:txBody>
      </p:sp>
    </p:spTree>
    <p:extLst>
      <p:ext uri="{BB962C8B-B14F-4D97-AF65-F5344CB8AC3E}">
        <p14:creationId xmlns:p14="http://schemas.microsoft.com/office/powerpoint/2010/main" val="1656371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0CA0A4-F000-43F6-969E-969164B882F6}" type="slidenum">
              <a:rPr lang="en-US"/>
              <a:pPr/>
              <a:t>6</a:t>
            </a:fld>
            <a:endParaRPr lang="en-US"/>
          </a:p>
        </p:txBody>
      </p:sp>
      <p:sp>
        <p:nvSpPr>
          <p:cNvPr id="250882" name="Rectangle 1026"/>
          <p:cNvSpPr>
            <a:spLocks noGrp="1" noRot="1" noChangeAspect="1" noChangeArrowheads="1" noTextEdit="1"/>
          </p:cNvSpPr>
          <p:nvPr>
            <p:ph type="sldImg"/>
          </p:nvPr>
        </p:nvSpPr>
        <p:spPr>
          <a:xfrm>
            <a:off x="1257300" y="722313"/>
            <a:ext cx="4800600" cy="3600450"/>
          </a:xfrm>
          <a:ln/>
        </p:spPr>
      </p:sp>
      <p:sp>
        <p:nvSpPr>
          <p:cNvPr id="250883" name="Rectangle 1027"/>
          <p:cNvSpPr>
            <a:spLocks noGrp="1" noChangeArrowheads="1"/>
          </p:cNvSpPr>
          <p:nvPr>
            <p:ph type="body" idx="1"/>
          </p:nvPr>
        </p:nvSpPr>
        <p:spPr>
          <a:xfrm>
            <a:off x="976028" y="4560241"/>
            <a:ext cx="5363148" cy="4319881"/>
          </a:xfrm>
          <a:ln/>
        </p:spPr>
        <p:txBody>
          <a:bodyPr lIns="96637" tIns="48317" rIns="96637" bIns="48317"/>
          <a:lstStyle/>
          <a:p>
            <a:r>
              <a:rPr lang="en-US" dirty="0">
                <a:cs typeface="Times New Roman" pitchFamily="18" charset="0"/>
              </a:rPr>
              <a:t>The first step in any investment plan is to identify your goals. What are you investing </a:t>
            </a:r>
            <a:r>
              <a:rPr lang="en-US" i="1" dirty="0">
                <a:cs typeface="Times New Roman" pitchFamily="18" charset="0"/>
              </a:rPr>
              <a:t>for</a:t>
            </a:r>
            <a:r>
              <a:rPr lang="en-US" dirty="0">
                <a:cs typeface="Times New Roman" pitchFamily="18" charset="0"/>
              </a:rPr>
              <a:t>? </a:t>
            </a:r>
          </a:p>
          <a:p>
            <a:endParaRPr lang="en-US" dirty="0">
              <a:cs typeface="Times New Roman" pitchFamily="18" charset="0"/>
            </a:endParaRPr>
          </a:p>
          <a:p>
            <a:r>
              <a:rPr lang="en-US" dirty="0">
                <a:cs typeface="Times New Roman" pitchFamily="18" charset="0"/>
              </a:rPr>
              <a:t>Many of us invest to accumulate funds for retirement, or for a child’s education. Others invest for shorter-term goals—perhaps a down payment on a home, or a new car. Still others invest to build a fund that they can access for unanticipated financial needs--illness, accident, or job loss for example. Of course, you may have all of these things as investment goals, or something that I haven’t even mentioned.  If you do have multiple goals, think about how you might prioritize them. </a:t>
            </a:r>
          </a:p>
          <a:p>
            <a:endParaRPr lang="en-US" dirty="0">
              <a:cs typeface="Times New Roman" pitchFamily="18" charset="0"/>
            </a:endParaRPr>
          </a:p>
          <a:p>
            <a:r>
              <a:rPr lang="en-US" dirty="0">
                <a:cs typeface="Times New Roman" pitchFamily="18" charset="0"/>
              </a:rPr>
              <a:t>Once </a:t>
            </a:r>
            <a:r>
              <a:rPr lang="en-US" dirty="0">
                <a:solidFill>
                  <a:srgbClr val="000000"/>
                </a:solidFill>
                <a:cs typeface="Arial" charset="0"/>
              </a:rPr>
              <a:t>you’ve identified and prioritized your investment goals, consider the time horizon associated with each goal. Generally speaking, all else being equal, the longer your time horizon the more aggressively you may be willing to invest. That is, investments that carry more risk (because they offer a greater potential for return) will tend to be more appropriate for those with long-term investment horizons than those with short-term investment horizons. Why? The longer the investment horizon, the more time you’ll have to recover from any investment losses. &lt;CLICK&gt;</a:t>
            </a:r>
          </a:p>
          <a:p>
            <a:endParaRPr lang="en-US" dirty="0">
              <a:solidFill>
                <a:srgbClr val="D60093"/>
              </a:solidFill>
              <a:cs typeface="Arial" charset="0"/>
            </a:endParaRPr>
          </a:p>
        </p:txBody>
      </p:sp>
    </p:spTree>
    <p:extLst>
      <p:ext uri="{BB962C8B-B14F-4D97-AF65-F5344CB8AC3E}">
        <p14:creationId xmlns:p14="http://schemas.microsoft.com/office/powerpoint/2010/main" val="1187232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7F8C5B-1000-46D8-8A30-A5BD952BDDAC}" type="slidenum">
              <a:rPr lang="en-US"/>
              <a:pPr/>
              <a:t>7</a:t>
            </a:fld>
            <a:endParaRPr lang="en-US"/>
          </a:p>
        </p:txBody>
      </p:sp>
      <p:sp>
        <p:nvSpPr>
          <p:cNvPr id="254978" name="Rectangle 2"/>
          <p:cNvSpPr>
            <a:spLocks noGrp="1" noRot="1" noChangeAspect="1" noChangeArrowheads="1" noTextEdit="1"/>
          </p:cNvSpPr>
          <p:nvPr>
            <p:ph type="sldImg"/>
          </p:nvPr>
        </p:nvSpPr>
        <p:spPr>
          <a:xfrm>
            <a:off x="1257300" y="722313"/>
            <a:ext cx="4800600" cy="3600450"/>
          </a:xfrm>
          <a:ln/>
        </p:spPr>
      </p:sp>
      <p:sp>
        <p:nvSpPr>
          <p:cNvPr id="254979" name="Rectangle 3"/>
          <p:cNvSpPr>
            <a:spLocks noGrp="1" noChangeArrowheads="1"/>
          </p:cNvSpPr>
          <p:nvPr>
            <p:ph type="body" idx="1"/>
          </p:nvPr>
        </p:nvSpPr>
        <p:spPr>
          <a:xfrm>
            <a:off x="976028" y="4560241"/>
            <a:ext cx="5363148" cy="4319881"/>
          </a:xfrm>
          <a:ln/>
        </p:spPr>
        <p:txBody>
          <a:bodyPr lIns="96637" tIns="48317" rIns="96637" bIns="48317"/>
          <a:lstStyle/>
          <a:p>
            <a:r>
              <a:rPr lang="en-US" sz="1000" dirty="0">
                <a:solidFill>
                  <a:srgbClr val="000000"/>
                </a:solidFill>
                <a:cs typeface="Arial" charset="0"/>
              </a:rPr>
              <a:t>The world of investing is very subjective--the investment plan that’s right for you depends largely upon the level of comfort that you have when it comes to risk. You can’t completely avoid risk when it comes to investing, but it is possible for you to manage it. </a:t>
            </a:r>
          </a:p>
          <a:p>
            <a:endParaRPr lang="en-US" sz="1000" dirty="0">
              <a:solidFill>
                <a:srgbClr val="000000"/>
              </a:solidFill>
              <a:cs typeface="Arial" charset="0"/>
            </a:endParaRPr>
          </a:p>
          <a:p>
            <a:r>
              <a:rPr lang="en-US" sz="1000" dirty="0">
                <a:solidFill>
                  <a:srgbClr val="000000"/>
                </a:solidFill>
                <a:cs typeface="Arial" charset="0"/>
              </a:rPr>
              <a:t>There are two aspects of risk tolerance to consider: &lt;CLICK&gt; (1) the capacity of your investment plan itself to absorb losses, and &lt;CLICK&gt; (2) how comfortable you are personally with risk.  The first aspect can be quantified--the more flexibility your investment plan has when it comes to potential loss, the more risk your plan can tolerate. For example, as we’ve discussed, a long investment time horizon may allow you to take on more risk than a short time horizon.</a:t>
            </a:r>
          </a:p>
          <a:p>
            <a:r>
              <a:rPr lang="en-US" sz="1000" dirty="0">
                <a:solidFill>
                  <a:srgbClr val="000000"/>
                </a:solidFill>
                <a:cs typeface="Arial" charset="0"/>
              </a:rPr>
              <a:t> </a:t>
            </a:r>
          </a:p>
          <a:p>
            <a:r>
              <a:rPr lang="en-US" sz="1000" dirty="0">
                <a:solidFill>
                  <a:srgbClr val="000000"/>
                </a:solidFill>
                <a:cs typeface="Arial" charset="0"/>
              </a:rPr>
              <a:t>The second aspect, how comfortable you are personally with risk, is more of an emotional measure, and depends on many factors, including your objectives, life stage, personality, and investment experience.  Some investors are comfortable with a high degree of risk, while others can tolerate only minimal risk. Your individual risk tolerance is an important factor in deciding which individual investments are appropriate for you, as well as how your investment dollars should be allocated among different investment classes.</a:t>
            </a:r>
          </a:p>
          <a:p>
            <a:endParaRPr lang="en-US" sz="1000" dirty="0">
              <a:solidFill>
                <a:srgbClr val="D60093"/>
              </a:solidFill>
              <a:cs typeface="Arial" charset="0"/>
            </a:endParaRPr>
          </a:p>
          <a:p>
            <a:r>
              <a:rPr lang="en-US" sz="1000" dirty="0">
                <a:solidFill>
                  <a:srgbClr val="000000"/>
                </a:solidFill>
                <a:cs typeface="Arial" charset="0"/>
              </a:rPr>
              <a:t>&lt;CLICK&gt; Investors are typically grouped into three categories for purposes of discussing risk tolerance: aggressive (those who have a high degree of risk tolerance); moderate (those willing to accept some degree of risk), and conservative (those who are risk averse). &lt;CLICK&gt;</a:t>
            </a:r>
          </a:p>
        </p:txBody>
      </p:sp>
    </p:spTree>
    <p:extLst>
      <p:ext uri="{BB962C8B-B14F-4D97-AF65-F5344CB8AC3E}">
        <p14:creationId xmlns:p14="http://schemas.microsoft.com/office/powerpoint/2010/main" val="513902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0D3691-4905-4617-8648-5DF4CA1DBFD6}" type="slidenum">
              <a:rPr lang="en-US"/>
              <a:pPr/>
              <a:t>8</a:t>
            </a:fld>
            <a:endParaRPr lang="en-US"/>
          </a:p>
        </p:txBody>
      </p:sp>
      <p:sp>
        <p:nvSpPr>
          <p:cNvPr id="257026" name="Rectangle 2"/>
          <p:cNvSpPr>
            <a:spLocks noGrp="1" noRot="1" noChangeAspect="1" noChangeArrowheads="1" noTextEdit="1"/>
          </p:cNvSpPr>
          <p:nvPr>
            <p:ph type="sldImg"/>
          </p:nvPr>
        </p:nvSpPr>
        <p:spPr>
          <a:xfrm>
            <a:off x="1257300" y="722313"/>
            <a:ext cx="4800600" cy="3600450"/>
          </a:xfrm>
          <a:ln/>
        </p:spPr>
      </p:sp>
      <p:sp>
        <p:nvSpPr>
          <p:cNvPr id="257027" name="Rectangle 3"/>
          <p:cNvSpPr>
            <a:spLocks noGrp="1" noChangeArrowheads="1"/>
          </p:cNvSpPr>
          <p:nvPr>
            <p:ph type="body" idx="1"/>
          </p:nvPr>
        </p:nvSpPr>
        <p:spPr>
          <a:xfrm>
            <a:off x="1014336" y="4594814"/>
            <a:ext cx="5363148" cy="4319881"/>
          </a:xfrm>
          <a:ln/>
        </p:spPr>
        <p:txBody>
          <a:bodyPr lIns="96637" tIns="48317" rIns="96637" bIns="48317"/>
          <a:lstStyle/>
          <a:p>
            <a:r>
              <a:rPr lang="en-US" sz="1000" dirty="0">
                <a:cs typeface="Arial" charset="0"/>
              </a:rPr>
              <a:t>When it comes to investing, there’s a direct relationship between risk and return. That is, in general, as the potential for return increases, so does the level of risk. Or stated another way, the less risk an investment has, the lower the potential for return. So, for example, putting your money into a bank CD may have little risk, but it also offers less potential for return than purchasing common stock. </a:t>
            </a:r>
          </a:p>
          <a:p>
            <a:endParaRPr lang="en-US" sz="1000" dirty="0">
              <a:cs typeface="Arial" charset="0"/>
            </a:endParaRPr>
          </a:p>
          <a:p>
            <a:r>
              <a:rPr lang="en-US" sz="1000" dirty="0">
                <a:cs typeface="Arial" charset="0"/>
              </a:rPr>
              <a:t>This is true for investment portfolios as well as for individual investments. The more aggressive you are as an investor, the more risk you may be willing to take--more risk means a greater potential return, but also a greater chance of loss. Conversely, the more conservative you are as an investor, the less risk you’re generally comfortable with--less risk means lower potential returns, but less likelihood of loss as well. This is known as the risk-return tradeoff. &lt;CLICK&gt;</a:t>
            </a:r>
          </a:p>
          <a:p>
            <a:endParaRPr lang="en-US" sz="1000" dirty="0">
              <a:cs typeface="Arial" charset="0"/>
            </a:endParaRPr>
          </a:p>
          <a:p>
            <a:r>
              <a:rPr lang="en-US" sz="1000" dirty="0">
                <a:cs typeface="Arial" charset="0"/>
              </a:rPr>
              <a:t>As much as we would like it, we can’t have it all. There is a relationship between growth, income, and the stability of our investments, and when we move closer to one, we automatically move away from another. This is a dilemma that all investors face. The key </a:t>
            </a:r>
            <a:r>
              <a:rPr lang="en-US" sz="1000" dirty="0"/>
              <a:t>is to try to maximize returns at a level of risk that you’re comfortable with.  &lt;CLICK&gt;</a:t>
            </a:r>
          </a:p>
          <a:p>
            <a:endParaRPr lang="en-US" sz="1000" dirty="0"/>
          </a:p>
          <a:p>
            <a:endParaRPr lang="en-US" sz="1000" i="1" dirty="0"/>
          </a:p>
          <a:p>
            <a:endParaRPr lang="en-US" sz="1000" i="1" dirty="0"/>
          </a:p>
        </p:txBody>
      </p:sp>
    </p:spTree>
    <p:extLst>
      <p:ext uri="{BB962C8B-B14F-4D97-AF65-F5344CB8AC3E}">
        <p14:creationId xmlns:p14="http://schemas.microsoft.com/office/powerpoint/2010/main" val="3044753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83D3D1-C0F3-480B-B10E-9D1F7979916E}" type="slidenum">
              <a:rPr lang="en-US"/>
              <a:pPr/>
              <a:t>9</a:t>
            </a:fld>
            <a:endParaRPr lang="en-US"/>
          </a:p>
        </p:txBody>
      </p:sp>
      <p:sp>
        <p:nvSpPr>
          <p:cNvPr id="263170" name="Rectangle 2"/>
          <p:cNvSpPr>
            <a:spLocks noGrp="1" noRot="1" noChangeAspect="1" noChangeArrowheads="1" noTextEdit="1"/>
          </p:cNvSpPr>
          <p:nvPr>
            <p:ph type="sldImg"/>
          </p:nvPr>
        </p:nvSpPr>
        <p:spPr>
          <a:xfrm>
            <a:off x="1257300" y="722313"/>
            <a:ext cx="4800600" cy="3600450"/>
          </a:xfrm>
          <a:ln/>
        </p:spPr>
      </p:sp>
      <p:sp>
        <p:nvSpPr>
          <p:cNvPr id="263171" name="Rectangle 3"/>
          <p:cNvSpPr>
            <a:spLocks noGrp="1" noChangeArrowheads="1"/>
          </p:cNvSpPr>
          <p:nvPr>
            <p:ph type="body" idx="1"/>
          </p:nvPr>
        </p:nvSpPr>
        <p:spPr>
          <a:xfrm>
            <a:off x="976028" y="4560241"/>
            <a:ext cx="5363148" cy="4319881"/>
          </a:xfrm>
        </p:spPr>
        <p:txBody>
          <a:bodyPr/>
          <a:lstStyle/>
          <a:p>
            <a:r>
              <a:rPr lang="en-US" sz="1000" dirty="0">
                <a:cs typeface="Times New Roman" pitchFamily="18" charset="0"/>
              </a:rPr>
              <a:t>There are several general categories of investments to choose from, and countless specific investment options within each category. We're going to discuss: </a:t>
            </a:r>
          </a:p>
          <a:p>
            <a:pPr>
              <a:buFont typeface="Arial" pitchFamily="34" charset="0"/>
              <a:buChar char="•"/>
            </a:pPr>
            <a:r>
              <a:rPr lang="en-US" sz="1000" dirty="0">
                <a:cs typeface="Times New Roman" pitchFamily="18" charset="0"/>
              </a:rPr>
              <a:t>Cash alternatives&lt;CLICK&gt;</a:t>
            </a:r>
          </a:p>
          <a:p>
            <a:pPr>
              <a:buFont typeface="Arial" pitchFamily="34" charset="0"/>
              <a:buChar char="•"/>
            </a:pPr>
            <a:r>
              <a:rPr lang="en-US" sz="1000" dirty="0">
                <a:cs typeface="Times New Roman" pitchFamily="18" charset="0"/>
              </a:rPr>
              <a:t>Bonds &lt;CLICK&gt; </a:t>
            </a:r>
          </a:p>
          <a:p>
            <a:pPr>
              <a:buFont typeface="Arial" pitchFamily="34" charset="0"/>
              <a:buChar char="•"/>
            </a:pPr>
            <a:r>
              <a:rPr lang="en-US" sz="1000" dirty="0">
                <a:cs typeface="Times New Roman" pitchFamily="18" charset="0"/>
              </a:rPr>
              <a:t>Stocks &lt;CLICK&gt; 	</a:t>
            </a:r>
          </a:p>
          <a:p>
            <a:pPr>
              <a:buFont typeface="Arial" pitchFamily="34" charset="0"/>
              <a:buChar char="•"/>
            </a:pPr>
            <a:r>
              <a:rPr lang="en-US" sz="1000" dirty="0">
                <a:cs typeface="Times New Roman" pitchFamily="18" charset="0"/>
              </a:rPr>
              <a:t>Other investments, and &lt;CLICK&gt; 				 </a:t>
            </a:r>
          </a:p>
          <a:p>
            <a:pPr>
              <a:buFont typeface="Arial" pitchFamily="34" charset="0"/>
              <a:buChar char="•"/>
            </a:pPr>
            <a:r>
              <a:rPr lang="en-US" sz="1000" dirty="0">
                <a:cs typeface="Times New Roman" pitchFamily="18" charset="0"/>
              </a:rPr>
              <a:t>Funds that pool your money with that of other investors, such as mutual funds and exchange-traded funds.</a:t>
            </a:r>
          </a:p>
          <a:p>
            <a:endParaRPr lang="en-US" sz="1000" dirty="0">
              <a:cs typeface="Times New Roman" pitchFamily="18" charset="0"/>
            </a:endParaRPr>
          </a:p>
          <a:p>
            <a:r>
              <a:rPr lang="en-US" sz="1000" dirty="0">
                <a:cs typeface="Times New Roman" pitchFamily="18" charset="0"/>
              </a:rPr>
              <a:t>Before we start talking about investment options, however, let’s take a moment to clear up a common misconception. Some of you may think of your 401(k) plan at work as an investment. It’s not.  &lt;CLICK&gt; A 401(k) plan is a tax-advantaged vehicle that holds individual investments. The same goes for IRAs, 529 plans, and Coverdell ESAs. Think of these tax-advantaged vehicles as “buckets” that can be filled with individual investments. Investments that are held in these vehicles get different tax treatment than investments that are held outside these vehicles. </a:t>
            </a:r>
          </a:p>
          <a:p>
            <a:endParaRPr lang="en-US" sz="1000" dirty="0">
              <a:cs typeface="Times New Roman" pitchFamily="18" charset="0"/>
            </a:endParaRPr>
          </a:p>
          <a:p>
            <a:r>
              <a:rPr lang="en-US" sz="1000" dirty="0">
                <a:cs typeface="Times New Roman" pitchFamily="18" charset="0"/>
              </a:rPr>
              <a:t>We’re not going to discuss the tax treatment of investments at all today, however. It’s an important subject, especially since the tax treatment of long-term capital gain and qualifying dividends is typically more favorable than that</a:t>
            </a:r>
            <a:r>
              <a:rPr lang="en-US" sz="1000" baseline="0" dirty="0">
                <a:cs typeface="Times New Roman" pitchFamily="18" charset="0"/>
              </a:rPr>
              <a:t> for ordinary income</a:t>
            </a:r>
            <a:r>
              <a:rPr lang="en-US" sz="1000" dirty="0">
                <a:cs typeface="Times New Roman" pitchFamily="18" charset="0"/>
              </a:rPr>
              <a:t>. Since you’ll need to understand how different investment options are taxed to make good decisions, you should discuss this issue with a financial or tax professional. &lt;CLICK&gt;</a:t>
            </a:r>
          </a:p>
          <a:p>
            <a:endParaRPr lang="en-US" sz="1000" dirty="0"/>
          </a:p>
        </p:txBody>
      </p:sp>
    </p:spTree>
    <p:extLst>
      <p:ext uri="{BB962C8B-B14F-4D97-AF65-F5344CB8AC3E}">
        <p14:creationId xmlns:p14="http://schemas.microsoft.com/office/powerpoint/2010/main" val="1667718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1573" y="1914765"/>
            <a:ext cx="7772400" cy="1470025"/>
          </a:xfrm>
        </p:spPr>
        <p:txBody>
          <a:bodyPr/>
          <a:lstStyle/>
          <a:p>
            <a:r>
              <a:rPr lang="en-US"/>
              <a:t>Click to edit Master title style</a:t>
            </a:r>
          </a:p>
        </p:txBody>
      </p:sp>
      <p:sp>
        <p:nvSpPr>
          <p:cNvPr id="3" name="Subtitle 2"/>
          <p:cNvSpPr>
            <a:spLocks noGrp="1"/>
          </p:cNvSpPr>
          <p:nvPr>
            <p:ph type="subTitle" idx="1"/>
          </p:nvPr>
        </p:nvSpPr>
        <p:spPr>
          <a:xfrm>
            <a:off x="2277373" y="367054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630391" y="1600200"/>
            <a:ext cx="343331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3486" y="1600200"/>
            <a:ext cx="343331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587260" y="530352"/>
            <a:ext cx="6715492" cy="610385"/>
          </a:xfrm>
        </p:spPr>
        <p:txBody>
          <a:bodyPr/>
          <a:lstStyle>
            <a:lvl1pPr>
              <a:defRPr sz="4000"/>
            </a:lvl1pPr>
          </a:lstStyle>
          <a:p>
            <a:r>
              <a:rPr lang="en-US" dirty="0"/>
              <a:t>Click to edit Master title style</a:t>
            </a:r>
          </a:p>
        </p:txBody>
      </p:sp>
      <p:sp>
        <p:nvSpPr>
          <p:cNvPr id="3" name="Content Placeholder 2"/>
          <p:cNvSpPr>
            <a:spLocks noGrp="1"/>
          </p:cNvSpPr>
          <p:nvPr>
            <p:ph sz="half" idx="1"/>
          </p:nvPr>
        </p:nvSpPr>
        <p:spPr>
          <a:xfrm>
            <a:off x="1587260" y="1600200"/>
            <a:ext cx="709954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87260" y="3941763"/>
            <a:ext cx="7099540" cy="21891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52754" y="530352"/>
            <a:ext cx="6749997" cy="628492"/>
          </a:xfrm>
        </p:spPr>
        <p:txBody>
          <a:bodyPr/>
          <a:lstStyle/>
          <a:p>
            <a:r>
              <a:rPr lang="en-US" dirty="0"/>
              <a:t>Click to edit Master title style</a:t>
            </a:r>
          </a:p>
        </p:txBody>
      </p:sp>
      <p:sp>
        <p:nvSpPr>
          <p:cNvPr id="3" name="Content Placeholder 2"/>
          <p:cNvSpPr>
            <a:spLocks noGrp="1"/>
          </p:cNvSpPr>
          <p:nvPr>
            <p:ph sz="half" idx="1"/>
          </p:nvPr>
        </p:nvSpPr>
        <p:spPr>
          <a:xfrm>
            <a:off x="1552754" y="1600200"/>
            <a:ext cx="3597216" cy="45307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359879" y="1600199"/>
            <a:ext cx="3597216" cy="45307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95886" y="530352"/>
            <a:ext cx="6719721" cy="672801"/>
          </a:xfrm>
        </p:spPr>
        <p:txBody>
          <a:bodyPr/>
          <a:lstStyle/>
          <a:p>
            <a:r>
              <a:rPr lang="en-US" dirty="0"/>
              <a:t>Click to edit Master title style</a:t>
            </a:r>
          </a:p>
        </p:txBody>
      </p:sp>
      <p:sp>
        <p:nvSpPr>
          <p:cNvPr id="3" name="ClipArt Placeholder 2"/>
          <p:cNvSpPr>
            <a:spLocks noGrp="1"/>
          </p:cNvSpPr>
          <p:nvPr>
            <p:ph type="clipArt" sz="half" idx="1"/>
          </p:nvPr>
        </p:nvSpPr>
        <p:spPr>
          <a:xfrm>
            <a:off x="1595886" y="1488057"/>
            <a:ext cx="3588589" cy="4530725"/>
          </a:xfrm>
        </p:spPr>
        <p:txBody>
          <a:bodyPr/>
          <a:lstStyle/>
          <a:p>
            <a:endParaRPr lang="en-US"/>
          </a:p>
        </p:txBody>
      </p:sp>
      <p:sp>
        <p:nvSpPr>
          <p:cNvPr id="4" name="Text Placeholder 3"/>
          <p:cNvSpPr>
            <a:spLocks noGrp="1"/>
          </p:cNvSpPr>
          <p:nvPr>
            <p:ph type="body" sz="half" idx="2"/>
          </p:nvPr>
        </p:nvSpPr>
        <p:spPr>
          <a:xfrm>
            <a:off x="5334000" y="1488057"/>
            <a:ext cx="3588589"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30392" y="530352"/>
            <a:ext cx="6672360" cy="637545"/>
          </a:xfrm>
        </p:spPr>
        <p:txBody>
          <a:bodyPr/>
          <a:lstStyle/>
          <a:p>
            <a:r>
              <a:rPr lang="en-US" dirty="0"/>
              <a:t>Click to edit Master title style</a:t>
            </a:r>
          </a:p>
        </p:txBody>
      </p:sp>
      <p:sp>
        <p:nvSpPr>
          <p:cNvPr id="3" name="Content Placeholder 2"/>
          <p:cNvSpPr>
            <a:spLocks noGrp="1"/>
          </p:cNvSpPr>
          <p:nvPr>
            <p:ph sz="quarter" idx="1"/>
          </p:nvPr>
        </p:nvSpPr>
        <p:spPr>
          <a:xfrm>
            <a:off x="1630392" y="1384540"/>
            <a:ext cx="38100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630392" y="3726103"/>
            <a:ext cx="3810000" cy="21891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half" idx="3"/>
          </p:nvPr>
        </p:nvSpPr>
        <p:spPr>
          <a:xfrm>
            <a:off x="5592792" y="1384540"/>
            <a:ext cx="3352800" cy="45307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line head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srcRect/>
          <a:stretch/>
        </p:blipFill>
        <p:spPr bwMode="auto">
          <a:xfrm>
            <a:off x="1588" y="1191"/>
            <a:ext cx="9140825" cy="685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546100" y="533400"/>
            <a:ext cx="7302500"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546100" y="2187575"/>
            <a:ext cx="6400800" cy="3298825"/>
          </a:xfrm>
          <a:prstGeom prst="rect">
            <a:avLst/>
          </a:prstGeom>
        </p:spPr>
        <p:txBody>
          <a:bodyPr>
            <a:noAutofit/>
          </a:bodyPr>
          <a:lstStyle>
            <a:lvl1pPr marL="282575" indent="-282575">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9144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12573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17145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1717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9193893"/>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11"/>
          <a:src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userDrawn="1">
            <p:ph type="title"/>
          </p:nvPr>
        </p:nvSpPr>
        <p:spPr>
          <a:xfrm>
            <a:off x="1630392" y="530353"/>
            <a:ext cx="6341909" cy="59227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userDrawn="1">
            <p:ph type="body" idx="1"/>
          </p:nvPr>
        </p:nvSpPr>
        <p:spPr>
          <a:xfrm>
            <a:off x="1630392" y="1828800"/>
            <a:ext cx="6341909" cy="297632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60" r:id="rId5"/>
    <p:sldLayoutId id="2147483661" r:id="rId6"/>
    <p:sldLayoutId id="2147483662" r:id="rId7"/>
    <p:sldLayoutId id="2147483663" r:id="rId8"/>
    <p:sldLayoutId id="2147483664" r:id="rId9"/>
  </p:sldLayoutIdLst>
  <p:transition spd="slow">
    <p:wipe dir="r"/>
  </p:transition>
  <p:hf sldNum="0" hdr="0" dt="0"/>
  <p:txStyles>
    <p:title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p:titleStyle>
    <p:bodyStyle>
      <a:lvl1pPr marL="227013" indent="-227013"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2.wmf"/><Relationship Id="rId2" Type="http://schemas.openxmlformats.org/officeDocument/2006/relationships/slideLayout" Target="../slideLayouts/slideLayout9.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5.w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6D6A4844-7575-4F82-A286-CCD45AF3E354}"/>
              </a:ext>
            </a:extLst>
          </p:cNvPr>
          <p:cNvPicPr>
            <a:picLocks noChangeAspect="1"/>
          </p:cNvPicPr>
          <p:nvPr/>
        </p:nvPicPr>
        <p:blipFill>
          <a:blip r:embed="rId3"/>
          <a:stretch>
            <a:fillRect/>
          </a:stretch>
        </p:blipFill>
        <p:spPr>
          <a:xfrm>
            <a:off x="0" y="0"/>
            <a:ext cx="9144000" cy="685800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47710" t="44016"/>
          <a:stretch/>
        </p:blipFill>
        <p:spPr>
          <a:xfrm>
            <a:off x="1476260" y="2148290"/>
            <a:ext cx="4779291" cy="3839378"/>
          </a:xfrm>
          <a:prstGeom prst="rect">
            <a:avLst/>
          </a:prstGeom>
        </p:spPr>
      </p:pic>
      <p:sp>
        <p:nvSpPr>
          <p:cNvPr id="12" name="Title 1"/>
          <p:cNvSpPr txBox="1">
            <a:spLocks/>
          </p:cNvSpPr>
          <p:nvPr/>
        </p:nvSpPr>
        <p:spPr>
          <a:xfrm>
            <a:off x="296139" y="1056490"/>
            <a:ext cx="7360584" cy="855571"/>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sz="4400" dirty="0"/>
              <a:t>Investment Basics</a:t>
            </a:r>
          </a:p>
        </p:txBody>
      </p:sp>
      <p:sp>
        <p:nvSpPr>
          <p:cNvPr id="15" name="Subtitle 2"/>
          <p:cNvSpPr txBox="1">
            <a:spLocks/>
          </p:cNvSpPr>
          <p:nvPr/>
        </p:nvSpPr>
        <p:spPr>
          <a:xfrm>
            <a:off x="296139" y="1811394"/>
            <a:ext cx="5916682" cy="995936"/>
          </a:xfrm>
          <a:prstGeom prst="rect">
            <a:avLst/>
          </a:prstGeom>
        </p:spPr>
        <p:txBody>
          <a:bodyPr vert="horz" lIns="91440" tIns="45720" rIns="91440" bIns="45720" rtlCol="0">
            <a:noAutofit/>
          </a:bodyPr>
          <a:lstStyle>
            <a:lvl1pPr marL="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1pPr>
            <a:lvl2pPr marL="4572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2pPr>
            <a:lvl3pPr marL="9144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3pPr>
            <a:lvl4pPr marL="13716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4pPr>
            <a:lvl5pPr marL="18288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600" dirty="0">
                <a:solidFill>
                  <a:srgbClr val="5D5D5D"/>
                </a:solidFill>
              </a:rPr>
              <a:t>A Guide to Your Investment Options</a:t>
            </a: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1699590" y="533400"/>
            <a:ext cx="6149009" cy="1219200"/>
          </a:xfrm>
        </p:spPr>
        <p:txBody>
          <a:bodyPr>
            <a:noAutofit/>
          </a:bodyPr>
          <a:lstStyle/>
          <a:p>
            <a:r>
              <a:rPr lang="en-US" dirty="0"/>
              <a:t>Investment Options </a:t>
            </a:r>
            <a:r>
              <a:rPr lang="en-US" sz="3600" dirty="0"/>
              <a:t>—</a:t>
            </a:r>
            <a:br>
              <a:rPr lang="en-US" sz="3800" dirty="0"/>
            </a:br>
            <a:r>
              <a:rPr lang="en-US" sz="3400" b="0" dirty="0"/>
              <a:t>Cash Alternatives</a:t>
            </a:r>
          </a:p>
        </p:txBody>
      </p:sp>
      <p:sp>
        <p:nvSpPr>
          <p:cNvPr id="266247" name="Rectangle 7"/>
          <p:cNvSpPr>
            <a:spLocks noGrp="1" noChangeArrowheads="1"/>
          </p:cNvSpPr>
          <p:nvPr>
            <p:ph idx="1"/>
          </p:nvPr>
        </p:nvSpPr>
        <p:spPr>
          <a:xfrm>
            <a:off x="1570396" y="2085975"/>
            <a:ext cx="3616638" cy="4098925"/>
          </a:xfrm>
        </p:spPr>
        <p:txBody>
          <a:bodyPr/>
          <a:lstStyle/>
          <a:p>
            <a:r>
              <a:rPr lang="en-US" sz="1800" dirty="0"/>
              <a:t>Low risk, short-term, </a:t>
            </a:r>
            <a:br>
              <a:rPr lang="en-US" sz="1800" dirty="0"/>
            </a:br>
            <a:r>
              <a:rPr lang="en-US" sz="1800" dirty="0"/>
              <a:t>relatively liquid  </a:t>
            </a:r>
          </a:p>
          <a:p>
            <a:r>
              <a:rPr lang="en-US" sz="1800" dirty="0"/>
              <a:t>Examples of cash </a:t>
            </a:r>
            <a:br>
              <a:rPr lang="en-US" sz="1800" dirty="0"/>
            </a:br>
            <a:r>
              <a:rPr lang="en-US" sz="1800" dirty="0"/>
              <a:t>alternatives include:</a:t>
            </a:r>
          </a:p>
          <a:p>
            <a:pPr marL="628650" lvl="1" indent="-285750"/>
            <a:r>
              <a:rPr lang="en-US" sz="1800" dirty="0"/>
              <a:t>Certificates of deposit (CDs)</a:t>
            </a:r>
          </a:p>
          <a:p>
            <a:pPr marL="628650" lvl="1" indent="-285750"/>
            <a:r>
              <a:rPr lang="en-US" sz="1800" dirty="0"/>
              <a:t>Money market deposit accounts</a:t>
            </a:r>
          </a:p>
          <a:p>
            <a:pPr marL="628650" lvl="1" indent="-285750"/>
            <a:r>
              <a:rPr lang="en-US" sz="1800" dirty="0"/>
              <a:t>Money market mutual funds</a:t>
            </a:r>
          </a:p>
          <a:p>
            <a:pPr marL="628650" lvl="1" indent="-285750"/>
            <a:r>
              <a:rPr lang="en-US" sz="1800" dirty="0"/>
              <a:t>U.S. Treasury bills (T-bills)</a:t>
            </a:r>
          </a:p>
        </p:txBody>
      </p:sp>
      <p:grpSp>
        <p:nvGrpSpPr>
          <p:cNvPr id="2" name="Group 31"/>
          <p:cNvGrpSpPr>
            <a:grpSpLocks/>
          </p:cNvGrpSpPr>
          <p:nvPr/>
        </p:nvGrpSpPr>
        <p:grpSpPr bwMode="auto">
          <a:xfrm>
            <a:off x="5186387" y="2273182"/>
            <a:ext cx="3437379" cy="3527519"/>
            <a:chOff x="421" y="1248"/>
            <a:chExt cx="2651" cy="2599"/>
          </a:xfrm>
        </p:grpSpPr>
        <p:graphicFrame>
          <p:nvGraphicFramePr>
            <p:cNvPr id="417792" name="Object 1024"/>
            <p:cNvGraphicFramePr>
              <a:graphicFrameLocks noChangeAspect="1"/>
            </p:cNvGraphicFramePr>
            <p:nvPr/>
          </p:nvGraphicFramePr>
          <p:xfrm>
            <a:off x="672" y="1613"/>
            <a:ext cx="2400" cy="1643"/>
          </p:xfrm>
          <a:graphic>
            <a:graphicData uri="http://schemas.openxmlformats.org/presentationml/2006/ole">
              <mc:AlternateContent xmlns:mc="http://schemas.openxmlformats.org/markup-compatibility/2006">
                <mc:Choice xmlns:v="urn:schemas-microsoft-com:vml" Requires="v">
                  <p:oleObj spid="_x0000_s34950" name="Document" r:id="rId4" imgW="3505320" imgH="2400480" progId="Word.Document.8">
                    <p:embed/>
                  </p:oleObj>
                </mc:Choice>
                <mc:Fallback>
                  <p:oleObj name="Document" r:id="rId4" imgW="3505320" imgH="240048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1613"/>
                          <a:ext cx="2400" cy="16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250" name="Line 10"/>
            <p:cNvSpPr>
              <a:spLocks noChangeShapeType="1"/>
            </p:cNvSpPr>
            <p:nvPr/>
          </p:nvSpPr>
          <p:spPr bwMode="auto">
            <a:xfrm>
              <a:off x="816" y="3504"/>
              <a:ext cx="2208" cy="0"/>
            </a:xfrm>
            <a:prstGeom prst="line">
              <a:avLst/>
            </a:prstGeom>
            <a:noFill/>
            <a:ln w="38100">
              <a:solidFill>
                <a:schemeClr val="accent4"/>
              </a:solidFill>
              <a:round/>
              <a:headEnd/>
              <a:tailEnd type="triangle" w="med" len="med"/>
            </a:ln>
            <a:effectLst/>
          </p:spPr>
          <p:txBody>
            <a:bodyPr/>
            <a:lstStyle/>
            <a:p>
              <a:endParaRPr lang="en-US"/>
            </a:p>
          </p:txBody>
        </p:sp>
        <p:sp>
          <p:nvSpPr>
            <p:cNvPr id="266251" name="Line 11"/>
            <p:cNvSpPr>
              <a:spLocks noChangeShapeType="1"/>
            </p:cNvSpPr>
            <p:nvPr/>
          </p:nvSpPr>
          <p:spPr bwMode="auto">
            <a:xfrm flipV="1">
              <a:off x="816" y="1248"/>
              <a:ext cx="0" cy="2256"/>
            </a:xfrm>
            <a:prstGeom prst="line">
              <a:avLst/>
            </a:prstGeom>
            <a:noFill/>
            <a:ln w="38100">
              <a:solidFill>
                <a:schemeClr val="accent4"/>
              </a:solidFill>
              <a:round/>
              <a:headEnd/>
              <a:tailEnd type="triangle" w="med" len="med"/>
            </a:ln>
            <a:effectLst/>
          </p:spPr>
          <p:txBody>
            <a:bodyPr/>
            <a:lstStyle/>
            <a:p>
              <a:endParaRPr lang="en-US"/>
            </a:p>
          </p:txBody>
        </p:sp>
        <p:sp>
          <p:nvSpPr>
            <p:cNvPr id="266252" name="Text Box 12"/>
            <p:cNvSpPr txBox="1">
              <a:spLocks noChangeArrowheads="1"/>
            </p:cNvSpPr>
            <p:nvPr/>
          </p:nvSpPr>
          <p:spPr bwMode="auto">
            <a:xfrm rot="16200000">
              <a:off x="-528" y="2246"/>
              <a:ext cx="2208" cy="309"/>
            </a:xfrm>
            <a:prstGeom prst="rect">
              <a:avLst/>
            </a:prstGeom>
            <a:noFill/>
            <a:ln w="9525">
              <a:noFill/>
              <a:miter lim="800000"/>
              <a:headEnd/>
              <a:tailEnd/>
            </a:ln>
            <a:effectLst/>
          </p:spPr>
          <p:txBody>
            <a:bodyPr wrap="square">
              <a:spAutoFit/>
            </a:bodyPr>
            <a:lstStyle/>
            <a:p>
              <a:pPr algn="ctr">
                <a:spcBef>
                  <a:spcPct val="50000"/>
                </a:spcBef>
              </a:pPr>
              <a:r>
                <a:rPr lang="en-US" sz="2000" dirty="0">
                  <a:solidFill>
                    <a:srgbClr val="5D5D5D"/>
                  </a:solidFill>
                </a:rPr>
                <a:t>Potential Return</a:t>
              </a:r>
            </a:p>
          </p:txBody>
        </p:sp>
        <p:sp>
          <p:nvSpPr>
            <p:cNvPr id="266253" name="Line 13"/>
            <p:cNvSpPr>
              <a:spLocks noChangeShapeType="1"/>
            </p:cNvSpPr>
            <p:nvPr/>
          </p:nvSpPr>
          <p:spPr bwMode="auto">
            <a:xfrm flipV="1">
              <a:off x="816" y="1296"/>
              <a:ext cx="2112" cy="2208"/>
            </a:xfrm>
            <a:prstGeom prst="line">
              <a:avLst/>
            </a:prstGeom>
            <a:noFill/>
            <a:ln w="38100">
              <a:solidFill>
                <a:schemeClr val="accent4"/>
              </a:solidFill>
              <a:round/>
              <a:headEnd/>
              <a:tailEnd type="triangle" w="med" len="med"/>
            </a:ln>
            <a:effectLst/>
          </p:spPr>
          <p:txBody>
            <a:bodyPr/>
            <a:lstStyle/>
            <a:p>
              <a:endParaRPr lang="en-US"/>
            </a:p>
          </p:txBody>
        </p:sp>
        <p:sp>
          <p:nvSpPr>
            <p:cNvPr id="266254" name="Oval 14"/>
            <p:cNvSpPr>
              <a:spLocks noChangeArrowheads="1"/>
            </p:cNvSpPr>
            <p:nvPr/>
          </p:nvSpPr>
          <p:spPr bwMode="auto">
            <a:xfrm>
              <a:off x="912" y="3216"/>
              <a:ext cx="162" cy="155"/>
            </a:xfrm>
            <a:prstGeom prst="ellipse">
              <a:avLst/>
            </a:prstGeom>
            <a:solidFill>
              <a:schemeClr val="accent2"/>
            </a:solidFill>
            <a:ln w="9525">
              <a:noFill/>
              <a:round/>
              <a:headEnd/>
              <a:tailEnd/>
            </a:ln>
            <a:effectLst/>
          </p:spPr>
          <p:txBody>
            <a:bodyPr wrap="none" anchor="ctr"/>
            <a:lstStyle/>
            <a:p>
              <a:endParaRPr lang="en-US"/>
            </a:p>
          </p:txBody>
        </p:sp>
        <p:sp>
          <p:nvSpPr>
            <p:cNvPr id="266265" name="Text Box 25"/>
            <p:cNvSpPr txBox="1">
              <a:spLocks noChangeArrowheads="1"/>
            </p:cNvSpPr>
            <p:nvPr/>
          </p:nvSpPr>
          <p:spPr bwMode="auto">
            <a:xfrm>
              <a:off x="1152" y="3168"/>
              <a:ext cx="1872" cy="295"/>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5D5D5D"/>
                  </a:solidFill>
                </a:rPr>
                <a:t>Cash alternatives</a:t>
              </a:r>
            </a:p>
          </p:txBody>
        </p:sp>
        <p:sp>
          <p:nvSpPr>
            <p:cNvPr id="266268" name="Text Box 28"/>
            <p:cNvSpPr txBox="1">
              <a:spLocks noChangeArrowheads="1"/>
            </p:cNvSpPr>
            <p:nvPr/>
          </p:nvSpPr>
          <p:spPr bwMode="auto">
            <a:xfrm>
              <a:off x="816" y="3552"/>
              <a:ext cx="2112" cy="295"/>
            </a:xfrm>
            <a:prstGeom prst="rect">
              <a:avLst/>
            </a:prstGeom>
            <a:noFill/>
            <a:ln w="9525">
              <a:noFill/>
              <a:miter lim="800000"/>
              <a:headEnd/>
              <a:tailEnd/>
            </a:ln>
            <a:effectLst/>
          </p:spPr>
          <p:txBody>
            <a:bodyPr wrap="square">
              <a:spAutoFit/>
            </a:bodyPr>
            <a:lstStyle/>
            <a:p>
              <a:pPr algn="ctr">
                <a:spcBef>
                  <a:spcPct val="50000"/>
                </a:spcBef>
              </a:pPr>
              <a:r>
                <a:rPr lang="en-US" sz="2000" dirty="0">
                  <a:solidFill>
                    <a:srgbClr val="5D5D5D"/>
                  </a:solidFill>
                </a:rPr>
                <a:t>Risk</a:t>
              </a:r>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47">
                                            <p:txEl>
                                              <p:pRg st="0" end="0"/>
                                            </p:txEl>
                                          </p:spTgt>
                                        </p:tgtEl>
                                        <p:attrNameLst>
                                          <p:attrName>style.visibility</p:attrName>
                                        </p:attrNameLst>
                                      </p:cBhvr>
                                      <p:to>
                                        <p:strVal val="visible"/>
                                      </p:to>
                                    </p:set>
                                    <p:animEffect transition="in" filter="fade">
                                      <p:cBhvr>
                                        <p:cTn id="7" dur="500"/>
                                        <p:tgtEl>
                                          <p:spTgt spid="2662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47">
                                            <p:txEl>
                                              <p:pRg st="1" end="1"/>
                                            </p:txEl>
                                          </p:spTgt>
                                        </p:tgtEl>
                                        <p:attrNameLst>
                                          <p:attrName>style.visibility</p:attrName>
                                        </p:attrNameLst>
                                      </p:cBhvr>
                                      <p:to>
                                        <p:strVal val="visible"/>
                                      </p:to>
                                    </p:set>
                                    <p:animEffect transition="in" filter="fade">
                                      <p:cBhvr>
                                        <p:cTn id="12" dur="500"/>
                                        <p:tgtEl>
                                          <p:spTgt spid="26624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6247">
                                            <p:txEl>
                                              <p:pRg st="2" end="2"/>
                                            </p:txEl>
                                          </p:spTgt>
                                        </p:tgtEl>
                                        <p:attrNameLst>
                                          <p:attrName>style.visibility</p:attrName>
                                        </p:attrNameLst>
                                      </p:cBhvr>
                                      <p:to>
                                        <p:strVal val="visible"/>
                                      </p:to>
                                    </p:set>
                                    <p:animEffect transition="in" filter="fade">
                                      <p:cBhvr>
                                        <p:cTn id="15" dur="500"/>
                                        <p:tgtEl>
                                          <p:spTgt spid="26624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6247">
                                            <p:txEl>
                                              <p:pRg st="3" end="3"/>
                                            </p:txEl>
                                          </p:spTgt>
                                        </p:tgtEl>
                                        <p:attrNameLst>
                                          <p:attrName>style.visibility</p:attrName>
                                        </p:attrNameLst>
                                      </p:cBhvr>
                                      <p:to>
                                        <p:strVal val="visible"/>
                                      </p:to>
                                    </p:set>
                                    <p:animEffect transition="in" filter="fade">
                                      <p:cBhvr>
                                        <p:cTn id="18" dur="500"/>
                                        <p:tgtEl>
                                          <p:spTgt spid="26624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6247">
                                            <p:txEl>
                                              <p:pRg st="4" end="4"/>
                                            </p:txEl>
                                          </p:spTgt>
                                        </p:tgtEl>
                                        <p:attrNameLst>
                                          <p:attrName>style.visibility</p:attrName>
                                        </p:attrNameLst>
                                      </p:cBhvr>
                                      <p:to>
                                        <p:strVal val="visible"/>
                                      </p:to>
                                    </p:set>
                                    <p:animEffect transition="in" filter="fade">
                                      <p:cBhvr>
                                        <p:cTn id="21" dur="500"/>
                                        <p:tgtEl>
                                          <p:spTgt spid="266247">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6247">
                                            <p:txEl>
                                              <p:pRg st="5" end="5"/>
                                            </p:txEl>
                                          </p:spTgt>
                                        </p:tgtEl>
                                        <p:attrNameLst>
                                          <p:attrName>style.visibility</p:attrName>
                                        </p:attrNameLst>
                                      </p:cBhvr>
                                      <p:to>
                                        <p:strVal val="visible"/>
                                      </p:to>
                                    </p:set>
                                    <p:animEffect transition="in" filter="fade">
                                      <p:cBhvr>
                                        <p:cTn id="24" dur="500"/>
                                        <p:tgtEl>
                                          <p:spTgt spid="2662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451112" y="2544417"/>
            <a:ext cx="5145159" cy="3430106"/>
          </a:xfrm>
          <a:prstGeom prst="rect">
            <a:avLst/>
          </a:prstGeom>
        </p:spPr>
      </p:pic>
      <p:sp>
        <p:nvSpPr>
          <p:cNvPr id="268292" name="Rectangle 4"/>
          <p:cNvSpPr>
            <a:spLocks noGrp="1" noChangeArrowheads="1"/>
          </p:cNvSpPr>
          <p:nvPr>
            <p:ph idx="1"/>
          </p:nvPr>
        </p:nvSpPr>
        <p:spPr>
          <a:xfrm>
            <a:off x="5638800" y="2008948"/>
            <a:ext cx="3381375" cy="2118519"/>
          </a:xfrm>
        </p:spPr>
        <p:txBody>
          <a:bodyPr/>
          <a:lstStyle/>
          <a:p>
            <a:pPr>
              <a:buFont typeface="Wingdings" pitchFamily="2" charset="2"/>
              <a:buNone/>
            </a:pPr>
            <a:r>
              <a:rPr lang="en-US" sz="2000" b="1" dirty="0">
                <a:solidFill>
                  <a:schemeClr val="accent6"/>
                </a:solidFill>
              </a:rPr>
              <a:t>Disadvantages</a:t>
            </a:r>
          </a:p>
          <a:p>
            <a:r>
              <a:rPr lang="en-US" sz="2000" dirty="0"/>
              <a:t>Relatively low returns</a:t>
            </a:r>
          </a:p>
          <a:p>
            <a:r>
              <a:rPr lang="en-US" sz="2000" dirty="0"/>
              <a:t>May not keep up with inflation</a:t>
            </a:r>
          </a:p>
          <a:p>
            <a:pPr>
              <a:buFont typeface="Wingdings" pitchFamily="2" charset="2"/>
              <a:buNone/>
            </a:pPr>
            <a:endParaRPr lang="en-US" sz="2000" dirty="0"/>
          </a:p>
        </p:txBody>
      </p:sp>
      <p:sp>
        <p:nvSpPr>
          <p:cNvPr id="268293" name="Rectangle 5"/>
          <p:cNvSpPr>
            <a:spLocks noChangeArrowheads="1"/>
          </p:cNvSpPr>
          <p:nvPr/>
        </p:nvSpPr>
        <p:spPr bwMode="auto">
          <a:xfrm>
            <a:off x="1639956" y="2008948"/>
            <a:ext cx="3810000" cy="1993900"/>
          </a:xfrm>
          <a:prstGeom prst="rect">
            <a:avLst/>
          </a:prstGeom>
          <a:noFill/>
          <a:ln w="9525">
            <a:noFill/>
            <a:miter lim="800000"/>
            <a:headEnd/>
            <a:tailEnd/>
          </a:ln>
          <a:effectLst/>
        </p:spPr>
        <p:txBody>
          <a:bodyPr/>
          <a:lstStyle/>
          <a:p>
            <a:pPr marL="342900" indent="-342900">
              <a:spcBef>
                <a:spcPct val="20000"/>
              </a:spcBef>
              <a:buClr>
                <a:schemeClr val="folHlink"/>
              </a:buClr>
              <a:buSzPct val="90000"/>
              <a:buFont typeface="Wingdings" pitchFamily="2" charset="2"/>
              <a:buNone/>
            </a:pPr>
            <a:r>
              <a:rPr lang="en-US" sz="2000" b="1" dirty="0">
                <a:solidFill>
                  <a:schemeClr val="accent6"/>
                </a:solidFill>
                <a:latin typeface="Calibri" panose="020F0502020204030204" pitchFamily="34" charset="0"/>
                <a:cs typeface="Arial"/>
              </a:rPr>
              <a:t>Advantages</a:t>
            </a:r>
            <a:endParaRPr lang="en-US" sz="2000" dirty="0">
              <a:solidFill>
                <a:schemeClr val="accent6"/>
              </a:solidFill>
              <a:latin typeface="Calibri" panose="020F0502020204030204" pitchFamily="34" charset="0"/>
              <a:cs typeface="Arial"/>
            </a:endParaRPr>
          </a:p>
          <a:p>
            <a:pPr marL="342900" indent="-342900">
              <a:spcBef>
                <a:spcPct val="20000"/>
              </a:spcBef>
              <a:buClr>
                <a:srgbClr val="5D5D5D"/>
              </a:buClr>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Predictable earnings</a:t>
            </a:r>
          </a:p>
          <a:p>
            <a:pPr marL="342900" indent="-342900">
              <a:spcBef>
                <a:spcPct val="20000"/>
              </a:spcBef>
              <a:buClr>
                <a:srgbClr val="5D5D5D"/>
              </a:buClr>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Highly liquid </a:t>
            </a:r>
          </a:p>
          <a:p>
            <a:pPr marL="342900" indent="-342900">
              <a:spcBef>
                <a:spcPct val="20000"/>
              </a:spcBef>
              <a:buClr>
                <a:srgbClr val="5D5D5D"/>
              </a:buClr>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Little risk to principal</a:t>
            </a:r>
          </a:p>
          <a:p>
            <a:pPr marL="342900" indent="-342900">
              <a:spcBef>
                <a:spcPct val="20000"/>
              </a:spcBef>
              <a:buClr>
                <a:schemeClr val="tx2"/>
              </a:buClr>
              <a:buSzPct val="90000"/>
              <a:buFont typeface="Wingdings" pitchFamily="2" charset="2"/>
              <a:buChar char="n"/>
            </a:pPr>
            <a:endParaRPr lang="en-US" sz="2000" dirty="0">
              <a:latin typeface="Calibri" panose="020F0502020204030204" pitchFamily="34" charset="0"/>
              <a:cs typeface="Arial"/>
            </a:endParaRPr>
          </a:p>
        </p:txBody>
      </p:sp>
      <p:sp>
        <p:nvSpPr>
          <p:cNvPr id="7" name="Rectangle 2"/>
          <p:cNvSpPr>
            <a:spLocks noGrp="1" noChangeArrowheads="1"/>
          </p:cNvSpPr>
          <p:nvPr>
            <p:ph type="title"/>
          </p:nvPr>
        </p:nvSpPr>
        <p:spPr>
          <a:xfrm>
            <a:off x="1639956" y="533400"/>
            <a:ext cx="6208643" cy="1219200"/>
          </a:xfrm>
        </p:spPr>
        <p:txBody>
          <a:bodyPr>
            <a:noAutofit/>
          </a:bodyPr>
          <a:lstStyle/>
          <a:p>
            <a:r>
              <a:rPr lang="en-US" dirty="0"/>
              <a:t>Investment Options </a:t>
            </a:r>
            <a:r>
              <a:rPr lang="en-US" sz="3600" dirty="0"/>
              <a:t>—</a:t>
            </a:r>
            <a:br>
              <a:rPr lang="en-US" sz="3800" dirty="0"/>
            </a:br>
            <a:r>
              <a:rPr lang="en-US" sz="3400" b="0" dirty="0"/>
              <a:t>Cash Alternatives</a:t>
            </a:r>
          </a:p>
        </p:txBody>
      </p:sp>
      <p:sp>
        <p:nvSpPr>
          <p:cNvPr id="5" name="Line 6"/>
          <p:cNvSpPr>
            <a:spLocks noChangeShapeType="1"/>
          </p:cNvSpPr>
          <p:nvPr/>
        </p:nvSpPr>
        <p:spPr bwMode="auto">
          <a:xfrm>
            <a:off x="5040567" y="2093016"/>
            <a:ext cx="0" cy="157452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Tree>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1679712" y="533400"/>
            <a:ext cx="6168887" cy="1219200"/>
          </a:xfrm>
        </p:spPr>
        <p:txBody>
          <a:bodyPr>
            <a:noAutofit/>
          </a:bodyPr>
          <a:lstStyle/>
          <a:p>
            <a:r>
              <a:rPr lang="en-US" sz="4400" dirty="0"/>
              <a:t>Investment Options </a:t>
            </a:r>
            <a:r>
              <a:rPr lang="en-US" dirty="0"/>
              <a:t>—</a:t>
            </a:r>
            <a:br>
              <a:rPr lang="en-US" sz="3800" dirty="0"/>
            </a:br>
            <a:r>
              <a:rPr lang="en-US" sz="3400" b="0" dirty="0"/>
              <a:t>Bonds</a:t>
            </a:r>
          </a:p>
        </p:txBody>
      </p:sp>
      <p:sp>
        <p:nvSpPr>
          <p:cNvPr id="270339" name="Rectangle 3"/>
          <p:cNvSpPr>
            <a:spLocks noGrp="1" noChangeArrowheads="1"/>
          </p:cNvSpPr>
          <p:nvPr>
            <p:ph idx="1"/>
          </p:nvPr>
        </p:nvSpPr>
        <p:spPr>
          <a:xfrm>
            <a:off x="1665360" y="2084832"/>
            <a:ext cx="2738493" cy="3451226"/>
          </a:xfrm>
        </p:spPr>
        <p:txBody>
          <a:bodyPr/>
          <a:lstStyle/>
          <a:p>
            <a:r>
              <a:rPr lang="en-US" sz="2400" dirty="0"/>
              <a:t>Loans to a government or corporation</a:t>
            </a:r>
          </a:p>
          <a:p>
            <a:r>
              <a:rPr lang="en-US" sz="2400" dirty="0"/>
              <a:t>Interest typically paid at regular intervals </a:t>
            </a:r>
          </a:p>
          <a:p>
            <a:r>
              <a:rPr lang="en-US" sz="2400" dirty="0"/>
              <a:t>Can be traded like other securities</a:t>
            </a:r>
          </a:p>
          <a:p>
            <a:r>
              <a:rPr lang="en-US" sz="2400" dirty="0"/>
              <a:t>Value fluctuates</a:t>
            </a:r>
          </a:p>
          <a:p>
            <a:pPr lvl="1"/>
            <a:endParaRPr lang="en-US" sz="2400" dirty="0"/>
          </a:p>
        </p:txBody>
      </p:sp>
      <p:grpSp>
        <p:nvGrpSpPr>
          <p:cNvPr id="16" name="Group 31"/>
          <p:cNvGrpSpPr>
            <a:grpSpLocks/>
          </p:cNvGrpSpPr>
          <p:nvPr/>
        </p:nvGrpSpPr>
        <p:grpSpPr bwMode="auto">
          <a:xfrm>
            <a:off x="4805387" y="2225557"/>
            <a:ext cx="3437379" cy="3527519"/>
            <a:chOff x="421" y="1248"/>
            <a:chExt cx="2651" cy="2599"/>
          </a:xfrm>
        </p:grpSpPr>
        <p:graphicFrame>
          <p:nvGraphicFramePr>
            <p:cNvPr id="17" name="Object 1024"/>
            <p:cNvGraphicFramePr>
              <a:graphicFrameLocks noChangeAspect="1"/>
            </p:cNvGraphicFramePr>
            <p:nvPr/>
          </p:nvGraphicFramePr>
          <p:xfrm>
            <a:off x="672" y="1613"/>
            <a:ext cx="2400" cy="1643"/>
          </p:xfrm>
          <a:graphic>
            <a:graphicData uri="http://schemas.openxmlformats.org/presentationml/2006/ole">
              <mc:AlternateContent xmlns:mc="http://schemas.openxmlformats.org/markup-compatibility/2006">
                <mc:Choice xmlns:v="urn:schemas-microsoft-com:vml" Requires="v">
                  <p:oleObj spid="_x0000_s39045" name="Document" r:id="rId4" imgW="3505320" imgH="2400480" progId="Word.Document.8">
                    <p:embed/>
                  </p:oleObj>
                </mc:Choice>
                <mc:Fallback>
                  <p:oleObj name="Document" r:id="rId4" imgW="3505320" imgH="240048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1613"/>
                          <a:ext cx="2400" cy="16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Line 10"/>
            <p:cNvSpPr>
              <a:spLocks noChangeShapeType="1"/>
            </p:cNvSpPr>
            <p:nvPr/>
          </p:nvSpPr>
          <p:spPr bwMode="auto">
            <a:xfrm>
              <a:off x="816" y="3504"/>
              <a:ext cx="2208" cy="0"/>
            </a:xfrm>
            <a:prstGeom prst="line">
              <a:avLst/>
            </a:prstGeom>
            <a:noFill/>
            <a:ln w="38100">
              <a:solidFill>
                <a:schemeClr val="accent4"/>
              </a:solidFill>
              <a:round/>
              <a:headEnd/>
              <a:tailEnd type="triangle" w="med" len="med"/>
            </a:ln>
            <a:effectLst/>
          </p:spPr>
          <p:txBody>
            <a:bodyPr/>
            <a:lstStyle/>
            <a:p>
              <a:endParaRPr lang="en-US"/>
            </a:p>
          </p:txBody>
        </p:sp>
        <p:sp>
          <p:nvSpPr>
            <p:cNvPr id="19" name="Line 11"/>
            <p:cNvSpPr>
              <a:spLocks noChangeShapeType="1"/>
            </p:cNvSpPr>
            <p:nvPr/>
          </p:nvSpPr>
          <p:spPr bwMode="auto">
            <a:xfrm flipV="1">
              <a:off x="816" y="1248"/>
              <a:ext cx="0" cy="2256"/>
            </a:xfrm>
            <a:prstGeom prst="line">
              <a:avLst/>
            </a:prstGeom>
            <a:noFill/>
            <a:ln w="38100">
              <a:solidFill>
                <a:schemeClr val="accent4"/>
              </a:solidFill>
              <a:round/>
              <a:headEnd/>
              <a:tailEnd type="triangle" w="med" len="med"/>
            </a:ln>
            <a:effectLst/>
          </p:spPr>
          <p:txBody>
            <a:bodyPr/>
            <a:lstStyle/>
            <a:p>
              <a:endParaRPr lang="en-US"/>
            </a:p>
          </p:txBody>
        </p:sp>
        <p:sp>
          <p:nvSpPr>
            <p:cNvPr id="20" name="Text Box 12"/>
            <p:cNvSpPr txBox="1">
              <a:spLocks noChangeArrowheads="1"/>
            </p:cNvSpPr>
            <p:nvPr/>
          </p:nvSpPr>
          <p:spPr bwMode="auto">
            <a:xfrm rot="16200000">
              <a:off x="-528" y="2246"/>
              <a:ext cx="2208" cy="309"/>
            </a:xfrm>
            <a:prstGeom prst="rect">
              <a:avLst/>
            </a:prstGeom>
            <a:noFill/>
            <a:ln w="9525">
              <a:noFill/>
              <a:miter lim="800000"/>
              <a:headEnd/>
              <a:tailEnd/>
            </a:ln>
            <a:effectLst/>
          </p:spPr>
          <p:txBody>
            <a:bodyPr wrap="square">
              <a:spAutoFit/>
            </a:bodyPr>
            <a:lstStyle/>
            <a:p>
              <a:pPr algn="ctr">
                <a:spcBef>
                  <a:spcPct val="50000"/>
                </a:spcBef>
              </a:pPr>
              <a:r>
                <a:rPr lang="en-US" sz="2000" dirty="0">
                  <a:solidFill>
                    <a:srgbClr val="5D5D5D"/>
                  </a:solidFill>
                </a:rPr>
                <a:t>Potential Return</a:t>
              </a:r>
            </a:p>
          </p:txBody>
        </p:sp>
        <p:sp>
          <p:nvSpPr>
            <p:cNvPr id="21" name="Line 13"/>
            <p:cNvSpPr>
              <a:spLocks noChangeShapeType="1"/>
            </p:cNvSpPr>
            <p:nvPr/>
          </p:nvSpPr>
          <p:spPr bwMode="auto">
            <a:xfrm flipV="1">
              <a:off x="816" y="1296"/>
              <a:ext cx="2112" cy="2208"/>
            </a:xfrm>
            <a:prstGeom prst="line">
              <a:avLst/>
            </a:prstGeom>
            <a:noFill/>
            <a:ln w="38100">
              <a:solidFill>
                <a:schemeClr val="accent4"/>
              </a:solidFill>
              <a:round/>
              <a:headEnd/>
              <a:tailEnd type="triangle" w="med" len="med"/>
            </a:ln>
            <a:effectLst/>
          </p:spPr>
          <p:txBody>
            <a:bodyPr/>
            <a:lstStyle/>
            <a:p>
              <a:endParaRPr lang="en-US"/>
            </a:p>
          </p:txBody>
        </p:sp>
        <p:sp>
          <p:nvSpPr>
            <p:cNvPr id="22" name="Oval 14"/>
            <p:cNvSpPr>
              <a:spLocks noChangeArrowheads="1"/>
            </p:cNvSpPr>
            <p:nvPr/>
          </p:nvSpPr>
          <p:spPr bwMode="auto">
            <a:xfrm>
              <a:off x="926" y="3223"/>
              <a:ext cx="162" cy="155"/>
            </a:xfrm>
            <a:prstGeom prst="ellipse">
              <a:avLst/>
            </a:prstGeom>
            <a:solidFill>
              <a:schemeClr val="accent4"/>
            </a:solidFill>
            <a:ln w="9525">
              <a:noFill/>
              <a:round/>
              <a:headEnd/>
              <a:tailEnd/>
            </a:ln>
            <a:effectLst/>
          </p:spPr>
          <p:txBody>
            <a:bodyPr wrap="none" anchor="ctr"/>
            <a:lstStyle/>
            <a:p>
              <a:endParaRPr lang="en-US"/>
            </a:p>
          </p:txBody>
        </p:sp>
        <p:sp>
          <p:nvSpPr>
            <p:cNvPr id="23" name="Text Box 25"/>
            <p:cNvSpPr txBox="1">
              <a:spLocks noChangeArrowheads="1"/>
            </p:cNvSpPr>
            <p:nvPr/>
          </p:nvSpPr>
          <p:spPr bwMode="auto">
            <a:xfrm>
              <a:off x="1152" y="3168"/>
              <a:ext cx="1872" cy="295"/>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5D5D5D"/>
                  </a:solidFill>
                </a:rPr>
                <a:t>Cash alternatives</a:t>
              </a:r>
            </a:p>
          </p:txBody>
        </p:sp>
        <p:sp>
          <p:nvSpPr>
            <p:cNvPr id="24" name="Text Box 28"/>
            <p:cNvSpPr txBox="1">
              <a:spLocks noChangeArrowheads="1"/>
            </p:cNvSpPr>
            <p:nvPr/>
          </p:nvSpPr>
          <p:spPr bwMode="auto">
            <a:xfrm>
              <a:off x="816" y="3552"/>
              <a:ext cx="2112" cy="295"/>
            </a:xfrm>
            <a:prstGeom prst="rect">
              <a:avLst/>
            </a:prstGeom>
            <a:noFill/>
            <a:ln w="9525">
              <a:noFill/>
              <a:miter lim="800000"/>
              <a:headEnd/>
              <a:tailEnd/>
            </a:ln>
            <a:effectLst/>
          </p:spPr>
          <p:txBody>
            <a:bodyPr wrap="square">
              <a:spAutoFit/>
            </a:bodyPr>
            <a:lstStyle/>
            <a:p>
              <a:pPr algn="ctr">
                <a:spcBef>
                  <a:spcPct val="50000"/>
                </a:spcBef>
              </a:pPr>
              <a:r>
                <a:rPr lang="en-US" sz="2000" dirty="0">
                  <a:solidFill>
                    <a:srgbClr val="5D5D5D"/>
                  </a:solidFill>
                </a:rPr>
                <a:t>Risk</a:t>
              </a:r>
            </a:p>
          </p:txBody>
        </p:sp>
      </p:grpSp>
      <p:sp>
        <p:nvSpPr>
          <p:cNvPr id="25" name="Oval 14"/>
          <p:cNvSpPr>
            <a:spLocks noChangeArrowheads="1"/>
          </p:cNvSpPr>
          <p:nvPr/>
        </p:nvSpPr>
        <p:spPr bwMode="auto">
          <a:xfrm>
            <a:off x="5961999" y="4333876"/>
            <a:ext cx="210312" cy="210312"/>
          </a:xfrm>
          <a:prstGeom prst="ellipse">
            <a:avLst/>
          </a:prstGeom>
          <a:solidFill>
            <a:schemeClr val="accent2"/>
          </a:solidFill>
          <a:ln w="9525">
            <a:noFill/>
            <a:round/>
            <a:headEnd/>
            <a:tailEnd/>
          </a:ln>
          <a:effectLst/>
        </p:spPr>
        <p:txBody>
          <a:bodyPr wrap="none" anchor="ctr"/>
          <a:lstStyle/>
          <a:p>
            <a:endParaRPr lang="en-US"/>
          </a:p>
        </p:txBody>
      </p:sp>
      <p:sp>
        <p:nvSpPr>
          <p:cNvPr id="26" name="Text Box 25"/>
          <p:cNvSpPr txBox="1">
            <a:spLocks noChangeArrowheads="1"/>
          </p:cNvSpPr>
          <p:nvPr/>
        </p:nvSpPr>
        <p:spPr bwMode="auto">
          <a:xfrm>
            <a:off x="6210953" y="4263977"/>
            <a:ext cx="2427300" cy="400392"/>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5D5D5D"/>
                </a:solidFill>
              </a:rPr>
              <a:t>Bonds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0339">
                                            <p:txEl>
                                              <p:pRg st="0" end="0"/>
                                            </p:txEl>
                                          </p:spTgt>
                                        </p:tgtEl>
                                        <p:attrNameLst>
                                          <p:attrName>style.visibility</p:attrName>
                                        </p:attrNameLst>
                                      </p:cBhvr>
                                      <p:to>
                                        <p:strVal val="visible"/>
                                      </p:to>
                                    </p:set>
                                    <p:animEffect transition="in" filter="fade">
                                      <p:cBhvr>
                                        <p:cTn id="7" dur="500"/>
                                        <p:tgtEl>
                                          <p:spTgt spid="270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0339">
                                            <p:txEl>
                                              <p:pRg st="1" end="1"/>
                                            </p:txEl>
                                          </p:spTgt>
                                        </p:tgtEl>
                                        <p:attrNameLst>
                                          <p:attrName>style.visibility</p:attrName>
                                        </p:attrNameLst>
                                      </p:cBhvr>
                                      <p:to>
                                        <p:strVal val="visible"/>
                                      </p:to>
                                    </p:set>
                                    <p:animEffect transition="in" filter="fade">
                                      <p:cBhvr>
                                        <p:cTn id="12" dur="500"/>
                                        <p:tgtEl>
                                          <p:spTgt spid="270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0339">
                                            <p:txEl>
                                              <p:pRg st="2" end="2"/>
                                            </p:txEl>
                                          </p:spTgt>
                                        </p:tgtEl>
                                        <p:attrNameLst>
                                          <p:attrName>style.visibility</p:attrName>
                                        </p:attrNameLst>
                                      </p:cBhvr>
                                      <p:to>
                                        <p:strVal val="visible"/>
                                      </p:to>
                                    </p:set>
                                    <p:animEffect transition="in" filter="fade">
                                      <p:cBhvr>
                                        <p:cTn id="17" dur="500"/>
                                        <p:tgtEl>
                                          <p:spTgt spid="270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0339">
                                            <p:txEl>
                                              <p:pRg st="3" end="3"/>
                                            </p:txEl>
                                          </p:spTgt>
                                        </p:tgtEl>
                                        <p:attrNameLst>
                                          <p:attrName>style.visibility</p:attrName>
                                        </p:attrNameLst>
                                      </p:cBhvr>
                                      <p:to>
                                        <p:strVal val="visible"/>
                                      </p:to>
                                    </p:set>
                                    <p:animEffect transition="in" filter="fade">
                                      <p:cBhvr>
                                        <p:cTn id="22" dur="500"/>
                                        <p:tgtEl>
                                          <p:spTgt spid="270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3687" y="1654325"/>
            <a:ext cx="6480313" cy="4319091"/>
          </a:xfrm>
          <a:prstGeom prst="rect">
            <a:avLst/>
          </a:prstGeom>
        </p:spPr>
      </p:pic>
      <p:sp>
        <p:nvSpPr>
          <p:cNvPr id="272387" name="Rectangle 3"/>
          <p:cNvSpPr>
            <a:spLocks noGrp="1" noChangeArrowheads="1"/>
          </p:cNvSpPr>
          <p:nvPr>
            <p:ph idx="1"/>
          </p:nvPr>
        </p:nvSpPr>
        <p:spPr>
          <a:xfrm>
            <a:off x="1791804" y="2341218"/>
            <a:ext cx="4359275" cy="3289300"/>
          </a:xfrm>
        </p:spPr>
        <p:txBody>
          <a:bodyPr/>
          <a:lstStyle/>
          <a:p>
            <a:pPr>
              <a:buFont typeface="Wingdings" pitchFamily="2" charset="2"/>
              <a:buNone/>
            </a:pPr>
            <a:r>
              <a:rPr lang="en-US" sz="2400" b="1" dirty="0">
                <a:solidFill>
                  <a:schemeClr val="accent6"/>
                </a:solidFill>
              </a:rPr>
              <a:t>Types of bonds include:</a:t>
            </a:r>
            <a:endParaRPr lang="en-US" sz="2400" b="1" dirty="0"/>
          </a:p>
          <a:p>
            <a:r>
              <a:rPr lang="en-US" dirty="0"/>
              <a:t>U.S. government securities</a:t>
            </a:r>
          </a:p>
          <a:p>
            <a:r>
              <a:rPr lang="en-US" dirty="0"/>
              <a:t>Agency/GSE bonds</a:t>
            </a:r>
          </a:p>
          <a:p>
            <a:r>
              <a:rPr lang="en-US" dirty="0"/>
              <a:t>Municipal bonds</a:t>
            </a:r>
          </a:p>
          <a:p>
            <a:r>
              <a:rPr lang="en-US" dirty="0"/>
              <a:t>Corporate bonds</a:t>
            </a:r>
          </a:p>
        </p:txBody>
      </p:sp>
      <p:sp>
        <p:nvSpPr>
          <p:cNvPr id="6" name="Rectangle 2"/>
          <p:cNvSpPr>
            <a:spLocks noGrp="1" noChangeArrowheads="1"/>
          </p:cNvSpPr>
          <p:nvPr>
            <p:ph type="title"/>
          </p:nvPr>
        </p:nvSpPr>
        <p:spPr>
          <a:xfrm>
            <a:off x="1639404" y="563217"/>
            <a:ext cx="7302500" cy="1219200"/>
          </a:xfrm>
        </p:spPr>
        <p:txBody>
          <a:bodyPr>
            <a:noAutofit/>
          </a:bodyPr>
          <a:lstStyle/>
          <a:p>
            <a:r>
              <a:rPr lang="en-US" sz="4400" dirty="0"/>
              <a:t>Investment Options </a:t>
            </a:r>
            <a:r>
              <a:rPr lang="en-US" dirty="0"/>
              <a:t>—</a:t>
            </a:r>
            <a:br>
              <a:rPr lang="en-US" sz="3800" dirty="0"/>
            </a:br>
            <a:r>
              <a:rPr lang="en-US" sz="3400" b="0" dirty="0"/>
              <a:t>Bonds</a:t>
            </a:r>
          </a:p>
        </p:txBody>
      </p:sp>
    </p:spTree>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6" name="Rectangle 4"/>
          <p:cNvSpPr>
            <a:spLocks noChangeArrowheads="1"/>
          </p:cNvSpPr>
          <p:nvPr/>
        </p:nvSpPr>
        <p:spPr bwMode="auto">
          <a:xfrm>
            <a:off x="914400" y="277813"/>
            <a:ext cx="7772400" cy="1143000"/>
          </a:xfrm>
          <a:prstGeom prst="rect">
            <a:avLst/>
          </a:prstGeom>
          <a:noFill/>
          <a:ln w="9525">
            <a:noFill/>
            <a:miter lim="800000"/>
            <a:headEnd/>
            <a:tailEnd/>
          </a:ln>
          <a:effectLst/>
        </p:spPr>
        <p:txBody>
          <a:bodyPr anchor="ctr"/>
          <a:lstStyle/>
          <a:p>
            <a:endParaRPr lang="en-US" sz="4200">
              <a:solidFill>
                <a:schemeClr val="tx2"/>
              </a:solidFill>
              <a:latin typeface="Times New Roman" pitchFamily="18" charset="0"/>
            </a:endParaRPr>
          </a:p>
        </p:txBody>
      </p:sp>
      <p:sp>
        <p:nvSpPr>
          <p:cNvPr id="274442" name="Rectangle 10"/>
          <p:cNvSpPr>
            <a:spLocks noGrp="1" noChangeArrowheads="1"/>
          </p:cNvSpPr>
          <p:nvPr>
            <p:ph idx="1"/>
          </p:nvPr>
        </p:nvSpPr>
        <p:spPr>
          <a:xfrm>
            <a:off x="1649345" y="1868832"/>
            <a:ext cx="3270526" cy="3975100"/>
          </a:xfrm>
          <a:noFill/>
        </p:spPr>
        <p:txBody>
          <a:bodyPr/>
          <a:lstStyle/>
          <a:p>
            <a:pPr>
              <a:buFont typeface="Wingdings" pitchFamily="2" charset="2"/>
              <a:buNone/>
            </a:pPr>
            <a:r>
              <a:rPr lang="en-US" sz="2000" b="1" dirty="0">
                <a:solidFill>
                  <a:schemeClr val="accent6"/>
                </a:solidFill>
              </a:rPr>
              <a:t>Advantages</a:t>
            </a:r>
            <a:endParaRPr lang="en-US" sz="2000" dirty="0">
              <a:solidFill>
                <a:schemeClr val="accent6"/>
              </a:solidFill>
            </a:endParaRPr>
          </a:p>
          <a:p>
            <a:r>
              <a:rPr lang="en-US" sz="2000" dirty="0"/>
              <a:t>Steady and predictable stream of income</a:t>
            </a:r>
          </a:p>
          <a:p>
            <a:r>
              <a:rPr lang="en-US" sz="2000" dirty="0"/>
              <a:t>Income typically higher than cash alternatives</a:t>
            </a:r>
          </a:p>
          <a:p>
            <a:r>
              <a:rPr lang="en-US" sz="2000" dirty="0"/>
              <a:t>Relatively lower-risk (compared to options such as stock)</a:t>
            </a:r>
          </a:p>
          <a:p>
            <a:r>
              <a:rPr lang="en-US" sz="2000" dirty="0"/>
              <a:t>Low correlation to stock market</a:t>
            </a:r>
          </a:p>
          <a:p>
            <a:pPr>
              <a:buNone/>
            </a:pPr>
            <a:endParaRPr lang="en-US" sz="2000" dirty="0"/>
          </a:p>
        </p:txBody>
      </p:sp>
      <p:sp>
        <p:nvSpPr>
          <p:cNvPr id="274443" name="Rectangle 11"/>
          <p:cNvSpPr>
            <a:spLocks noGrp="1" noChangeArrowheads="1"/>
          </p:cNvSpPr>
          <p:nvPr>
            <p:ph type="body" sz="half" idx="4294967295"/>
          </p:nvPr>
        </p:nvSpPr>
        <p:spPr>
          <a:xfrm>
            <a:off x="5481628" y="1868832"/>
            <a:ext cx="3205172" cy="3416300"/>
          </a:xfrm>
          <a:noFill/>
        </p:spPr>
        <p:txBody>
          <a:bodyPr/>
          <a:lstStyle/>
          <a:p>
            <a:pPr>
              <a:buFont typeface="Wingdings" pitchFamily="2" charset="2"/>
              <a:buNone/>
            </a:pPr>
            <a:r>
              <a:rPr lang="en-US" sz="2000" b="1" dirty="0">
                <a:solidFill>
                  <a:schemeClr val="accent6"/>
                </a:solidFill>
              </a:rPr>
              <a:t>Disadvantages</a:t>
            </a:r>
            <a:endParaRPr lang="en-US" sz="2000" dirty="0"/>
          </a:p>
          <a:p>
            <a:r>
              <a:rPr lang="en-US" sz="2000" dirty="0"/>
              <a:t>Risk of default</a:t>
            </a:r>
          </a:p>
          <a:p>
            <a:r>
              <a:rPr lang="en-US" sz="2000" dirty="0"/>
              <a:t>Value of bond will fluctuate with interest rates</a:t>
            </a:r>
          </a:p>
          <a:p>
            <a:r>
              <a:rPr lang="en-US" sz="2000" dirty="0"/>
              <a:t>Lower risk means lower potential returns (than stock, for example)</a:t>
            </a:r>
          </a:p>
          <a:p>
            <a:endParaRPr lang="en-US" sz="2000" dirty="0"/>
          </a:p>
        </p:txBody>
      </p:sp>
      <p:sp>
        <p:nvSpPr>
          <p:cNvPr id="7" name="Rectangle 2"/>
          <p:cNvSpPr>
            <a:spLocks noGrp="1" noChangeArrowheads="1"/>
          </p:cNvSpPr>
          <p:nvPr>
            <p:ph type="title"/>
          </p:nvPr>
        </p:nvSpPr>
        <p:spPr>
          <a:xfrm>
            <a:off x="1798982" y="533400"/>
            <a:ext cx="6049617" cy="1219200"/>
          </a:xfrm>
        </p:spPr>
        <p:txBody>
          <a:bodyPr>
            <a:noAutofit/>
          </a:bodyPr>
          <a:lstStyle/>
          <a:p>
            <a:r>
              <a:rPr lang="en-US" dirty="0"/>
              <a:t>Investment Options —</a:t>
            </a:r>
            <a:br>
              <a:rPr lang="en-US" sz="3800" dirty="0"/>
            </a:br>
            <a:r>
              <a:rPr lang="en-US" sz="3400" b="0" dirty="0"/>
              <a:t>Bonds</a:t>
            </a:r>
          </a:p>
        </p:txBody>
      </p:sp>
      <p:sp>
        <p:nvSpPr>
          <p:cNvPr id="8" name="Line 6"/>
          <p:cNvSpPr>
            <a:spLocks noChangeShapeType="1"/>
          </p:cNvSpPr>
          <p:nvPr/>
        </p:nvSpPr>
        <p:spPr bwMode="auto">
          <a:xfrm>
            <a:off x="5152383" y="2008187"/>
            <a:ext cx="0" cy="3707868"/>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74442">
                                            <p:txEl>
                                              <p:pRg st="0" end="0"/>
                                            </p:txEl>
                                          </p:spTgt>
                                        </p:tgtEl>
                                        <p:attrNameLst>
                                          <p:attrName>style.visibility</p:attrName>
                                        </p:attrNameLst>
                                      </p:cBhvr>
                                      <p:to>
                                        <p:strVal val="visible"/>
                                      </p:to>
                                    </p:set>
                                    <p:animEffect transition="in" filter="fade">
                                      <p:cBhvr>
                                        <p:cTn id="7" dur="500"/>
                                        <p:tgtEl>
                                          <p:spTgt spid="274442">
                                            <p:txEl>
                                              <p:pRg st="0" end="0"/>
                                            </p:txEl>
                                          </p:spTgt>
                                        </p:tgtEl>
                                      </p:cBhvr>
                                    </p:animEffect>
                                    <p:anim calcmode="lin" valueType="num">
                                      <p:cBhvr>
                                        <p:cTn id="8" dur="500" fill="hold"/>
                                        <p:tgtEl>
                                          <p:spTgt spid="27444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7444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74442">
                                            <p:txEl>
                                              <p:pRg st="1" end="1"/>
                                            </p:txEl>
                                          </p:spTgt>
                                        </p:tgtEl>
                                        <p:attrNameLst>
                                          <p:attrName>style.visibility</p:attrName>
                                        </p:attrNameLst>
                                      </p:cBhvr>
                                      <p:to>
                                        <p:strVal val="visible"/>
                                      </p:to>
                                    </p:set>
                                    <p:animEffect transition="in" filter="fade">
                                      <p:cBhvr>
                                        <p:cTn id="12" dur="500"/>
                                        <p:tgtEl>
                                          <p:spTgt spid="274442">
                                            <p:txEl>
                                              <p:pRg st="1" end="1"/>
                                            </p:txEl>
                                          </p:spTgt>
                                        </p:tgtEl>
                                      </p:cBhvr>
                                    </p:animEffect>
                                    <p:anim calcmode="lin" valueType="num">
                                      <p:cBhvr>
                                        <p:cTn id="13" dur="500" fill="hold"/>
                                        <p:tgtEl>
                                          <p:spTgt spid="274442">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7444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74442">
                                            <p:txEl>
                                              <p:pRg st="2" end="2"/>
                                            </p:txEl>
                                          </p:spTgt>
                                        </p:tgtEl>
                                        <p:attrNameLst>
                                          <p:attrName>style.visibility</p:attrName>
                                        </p:attrNameLst>
                                      </p:cBhvr>
                                      <p:to>
                                        <p:strVal val="visible"/>
                                      </p:to>
                                    </p:set>
                                    <p:animEffect transition="in" filter="fade">
                                      <p:cBhvr>
                                        <p:cTn id="19" dur="500"/>
                                        <p:tgtEl>
                                          <p:spTgt spid="274442">
                                            <p:txEl>
                                              <p:pRg st="2" end="2"/>
                                            </p:txEl>
                                          </p:spTgt>
                                        </p:tgtEl>
                                      </p:cBhvr>
                                    </p:animEffect>
                                    <p:anim calcmode="lin" valueType="num">
                                      <p:cBhvr>
                                        <p:cTn id="20" dur="500" fill="hold"/>
                                        <p:tgtEl>
                                          <p:spTgt spid="274442">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27444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274442">
                                            <p:txEl>
                                              <p:pRg st="3" end="3"/>
                                            </p:txEl>
                                          </p:spTgt>
                                        </p:tgtEl>
                                        <p:attrNameLst>
                                          <p:attrName>style.visibility</p:attrName>
                                        </p:attrNameLst>
                                      </p:cBhvr>
                                      <p:to>
                                        <p:strVal val="visible"/>
                                      </p:to>
                                    </p:set>
                                    <p:animEffect transition="in" filter="fade">
                                      <p:cBhvr>
                                        <p:cTn id="26" dur="500"/>
                                        <p:tgtEl>
                                          <p:spTgt spid="274442">
                                            <p:txEl>
                                              <p:pRg st="3" end="3"/>
                                            </p:txEl>
                                          </p:spTgt>
                                        </p:tgtEl>
                                      </p:cBhvr>
                                    </p:animEffect>
                                    <p:anim calcmode="lin" valueType="num">
                                      <p:cBhvr>
                                        <p:cTn id="27" dur="500" fill="hold"/>
                                        <p:tgtEl>
                                          <p:spTgt spid="27444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7444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274442">
                                            <p:txEl>
                                              <p:pRg st="4" end="4"/>
                                            </p:txEl>
                                          </p:spTgt>
                                        </p:tgtEl>
                                        <p:attrNameLst>
                                          <p:attrName>style.visibility</p:attrName>
                                        </p:attrNameLst>
                                      </p:cBhvr>
                                      <p:to>
                                        <p:strVal val="visible"/>
                                      </p:to>
                                    </p:set>
                                    <p:animEffect transition="in" filter="fade">
                                      <p:cBhvr>
                                        <p:cTn id="33" dur="500"/>
                                        <p:tgtEl>
                                          <p:spTgt spid="274442">
                                            <p:txEl>
                                              <p:pRg st="4" end="4"/>
                                            </p:txEl>
                                          </p:spTgt>
                                        </p:tgtEl>
                                      </p:cBhvr>
                                    </p:animEffect>
                                    <p:anim calcmode="lin" valueType="num">
                                      <p:cBhvr>
                                        <p:cTn id="34" dur="500" fill="hold"/>
                                        <p:tgtEl>
                                          <p:spTgt spid="274442">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27444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274443">
                                            <p:txEl>
                                              <p:pRg st="0" end="0"/>
                                            </p:txEl>
                                          </p:spTgt>
                                        </p:tgtEl>
                                        <p:attrNameLst>
                                          <p:attrName>style.visibility</p:attrName>
                                        </p:attrNameLst>
                                      </p:cBhvr>
                                      <p:to>
                                        <p:strVal val="visible"/>
                                      </p:to>
                                    </p:set>
                                    <p:animEffect transition="in" filter="fade">
                                      <p:cBhvr>
                                        <p:cTn id="40" dur="500"/>
                                        <p:tgtEl>
                                          <p:spTgt spid="274443">
                                            <p:txEl>
                                              <p:pRg st="0" end="0"/>
                                            </p:txEl>
                                          </p:spTgt>
                                        </p:tgtEl>
                                      </p:cBhvr>
                                    </p:animEffect>
                                    <p:anim calcmode="lin" valueType="num">
                                      <p:cBhvr>
                                        <p:cTn id="41" dur="500" fill="hold"/>
                                        <p:tgtEl>
                                          <p:spTgt spid="274443">
                                            <p:txEl>
                                              <p:pRg st="0" end="0"/>
                                            </p:txEl>
                                          </p:spTgt>
                                        </p:tgtEl>
                                        <p:attrNameLst>
                                          <p:attrName>ppt_x</p:attrName>
                                        </p:attrNameLst>
                                      </p:cBhvr>
                                      <p:tavLst>
                                        <p:tav tm="0">
                                          <p:val>
                                            <p:strVal val="#ppt_x"/>
                                          </p:val>
                                        </p:tav>
                                        <p:tav tm="100000">
                                          <p:val>
                                            <p:strVal val="#ppt_x"/>
                                          </p:val>
                                        </p:tav>
                                      </p:tavLst>
                                    </p:anim>
                                    <p:anim calcmode="lin" valueType="num">
                                      <p:cBhvr>
                                        <p:cTn id="42" dur="500" fill="hold"/>
                                        <p:tgtEl>
                                          <p:spTgt spid="274443">
                                            <p:txEl>
                                              <p:pRg st="0" end="0"/>
                                            </p:txEl>
                                          </p:spTgt>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74443">
                                            <p:txEl>
                                              <p:pRg st="1" end="1"/>
                                            </p:txEl>
                                          </p:spTgt>
                                        </p:tgtEl>
                                        <p:attrNameLst>
                                          <p:attrName>style.visibility</p:attrName>
                                        </p:attrNameLst>
                                      </p:cBhvr>
                                      <p:to>
                                        <p:strVal val="visible"/>
                                      </p:to>
                                    </p:set>
                                    <p:animEffect transition="in" filter="fade">
                                      <p:cBhvr>
                                        <p:cTn id="45" dur="500"/>
                                        <p:tgtEl>
                                          <p:spTgt spid="274443">
                                            <p:txEl>
                                              <p:pRg st="1" end="1"/>
                                            </p:txEl>
                                          </p:spTgt>
                                        </p:tgtEl>
                                      </p:cBhvr>
                                    </p:animEffect>
                                    <p:anim calcmode="lin" valueType="num">
                                      <p:cBhvr>
                                        <p:cTn id="46" dur="500" fill="hold"/>
                                        <p:tgtEl>
                                          <p:spTgt spid="274443">
                                            <p:txEl>
                                              <p:pRg st="1" end="1"/>
                                            </p:txEl>
                                          </p:spTgt>
                                        </p:tgtEl>
                                        <p:attrNameLst>
                                          <p:attrName>ppt_x</p:attrName>
                                        </p:attrNameLst>
                                      </p:cBhvr>
                                      <p:tavLst>
                                        <p:tav tm="0">
                                          <p:val>
                                            <p:strVal val="#ppt_x"/>
                                          </p:val>
                                        </p:tav>
                                        <p:tav tm="100000">
                                          <p:val>
                                            <p:strVal val="#ppt_x"/>
                                          </p:val>
                                        </p:tav>
                                      </p:tavLst>
                                    </p:anim>
                                    <p:anim calcmode="lin" valueType="num">
                                      <p:cBhvr>
                                        <p:cTn id="47" dur="500" fill="hold"/>
                                        <p:tgtEl>
                                          <p:spTgt spid="2744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274443">
                                            <p:txEl>
                                              <p:pRg st="2" end="2"/>
                                            </p:txEl>
                                          </p:spTgt>
                                        </p:tgtEl>
                                        <p:attrNameLst>
                                          <p:attrName>style.visibility</p:attrName>
                                        </p:attrNameLst>
                                      </p:cBhvr>
                                      <p:to>
                                        <p:strVal val="visible"/>
                                      </p:to>
                                    </p:set>
                                    <p:animEffect transition="in" filter="fade">
                                      <p:cBhvr>
                                        <p:cTn id="52" dur="500"/>
                                        <p:tgtEl>
                                          <p:spTgt spid="274443">
                                            <p:txEl>
                                              <p:pRg st="2" end="2"/>
                                            </p:txEl>
                                          </p:spTgt>
                                        </p:tgtEl>
                                      </p:cBhvr>
                                    </p:animEffect>
                                    <p:anim calcmode="lin" valueType="num">
                                      <p:cBhvr>
                                        <p:cTn id="53" dur="500" fill="hold"/>
                                        <p:tgtEl>
                                          <p:spTgt spid="274443">
                                            <p:txEl>
                                              <p:pRg st="2" end="2"/>
                                            </p:txEl>
                                          </p:spTgt>
                                        </p:tgtEl>
                                        <p:attrNameLst>
                                          <p:attrName>ppt_x</p:attrName>
                                        </p:attrNameLst>
                                      </p:cBhvr>
                                      <p:tavLst>
                                        <p:tav tm="0">
                                          <p:val>
                                            <p:strVal val="#ppt_x"/>
                                          </p:val>
                                        </p:tav>
                                        <p:tav tm="100000">
                                          <p:val>
                                            <p:strVal val="#ppt_x"/>
                                          </p:val>
                                        </p:tav>
                                      </p:tavLst>
                                    </p:anim>
                                    <p:anim calcmode="lin" valueType="num">
                                      <p:cBhvr>
                                        <p:cTn id="54" dur="500" fill="hold"/>
                                        <p:tgtEl>
                                          <p:spTgt spid="2744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274443">
                                            <p:txEl>
                                              <p:pRg st="3" end="3"/>
                                            </p:txEl>
                                          </p:spTgt>
                                        </p:tgtEl>
                                        <p:attrNameLst>
                                          <p:attrName>style.visibility</p:attrName>
                                        </p:attrNameLst>
                                      </p:cBhvr>
                                      <p:to>
                                        <p:strVal val="visible"/>
                                      </p:to>
                                    </p:set>
                                    <p:animEffect transition="in" filter="fade">
                                      <p:cBhvr>
                                        <p:cTn id="59" dur="500"/>
                                        <p:tgtEl>
                                          <p:spTgt spid="274443">
                                            <p:txEl>
                                              <p:pRg st="3" end="3"/>
                                            </p:txEl>
                                          </p:spTgt>
                                        </p:tgtEl>
                                      </p:cBhvr>
                                    </p:animEffect>
                                    <p:anim calcmode="lin" valueType="num">
                                      <p:cBhvr>
                                        <p:cTn id="60" dur="500" fill="hold"/>
                                        <p:tgtEl>
                                          <p:spTgt spid="274443">
                                            <p:txEl>
                                              <p:pRg st="3" end="3"/>
                                            </p:txEl>
                                          </p:spTgt>
                                        </p:tgtEl>
                                        <p:attrNameLst>
                                          <p:attrName>ppt_x</p:attrName>
                                        </p:attrNameLst>
                                      </p:cBhvr>
                                      <p:tavLst>
                                        <p:tav tm="0">
                                          <p:val>
                                            <p:strVal val="#ppt_x"/>
                                          </p:val>
                                        </p:tav>
                                        <p:tav tm="100000">
                                          <p:val>
                                            <p:strVal val="#ppt_x"/>
                                          </p:val>
                                        </p:tav>
                                      </p:tavLst>
                                    </p:anim>
                                    <p:anim calcmode="lin" valueType="num">
                                      <p:cBhvr>
                                        <p:cTn id="61" dur="500" fill="hold"/>
                                        <p:tgtEl>
                                          <p:spTgt spid="27444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42" grpId="0" build="p"/>
      <p:bldP spid="27444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1540564" y="533400"/>
            <a:ext cx="6308035" cy="1219200"/>
          </a:xfrm>
        </p:spPr>
        <p:txBody>
          <a:bodyPr>
            <a:noAutofit/>
          </a:bodyPr>
          <a:lstStyle/>
          <a:p>
            <a:r>
              <a:rPr lang="en-US" dirty="0"/>
              <a:t>Investment Options </a:t>
            </a:r>
            <a:r>
              <a:rPr lang="en-US" sz="3600" dirty="0"/>
              <a:t>— </a:t>
            </a:r>
            <a:br>
              <a:rPr lang="en-US" sz="3600" dirty="0"/>
            </a:br>
            <a:r>
              <a:rPr lang="en-US" sz="3400" b="0" dirty="0"/>
              <a:t>Stocks</a:t>
            </a:r>
          </a:p>
        </p:txBody>
      </p:sp>
      <p:graphicFrame>
        <p:nvGraphicFramePr>
          <p:cNvPr id="418816" name="Object 1024"/>
          <p:cNvGraphicFramePr>
            <a:graphicFrameLocks noGrp="1" noChangeAspect="1"/>
          </p:cNvGraphicFramePr>
          <p:nvPr>
            <p:ph idx="1"/>
            <p:extLst>
              <p:ext uri="{D42A27DB-BD31-4B8C-83A1-F6EECF244321}">
                <p14:modId xmlns:p14="http://schemas.microsoft.com/office/powerpoint/2010/main" val="99072978"/>
              </p:ext>
            </p:extLst>
          </p:nvPr>
        </p:nvGraphicFramePr>
        <p:xfrm>
          <a:off x="3975100" y="2565400"/>
          <a:ext cx="3295650" cy="2541588"/>
        </p:xfrm>
        <a:graphic>
          <a:graphicData uri="http://schemas.openxmlformats.org/presentationml/2006/ole">
            <mc:AlternateContent xmlns:mc="http://schemas.openxmlformats.org/markup-compatibility/2006">
              <mc:Choice xmlns:v="urn:schemas-microsoft-com:vml" Requires="v">
                <p:oleObj spid="_x0000_s44300" name="Document" r:id="rId4" imgW="3295800" imgH="2541600" progId="Word.Document.8">
                  <p:embed/>
                </p:oleObj>
              </mc:Choice>
              <mc:Fallback>
                <p:oleObj name="Document" r:id="rId4" imgW="3295800" imgH="25416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5100" y="2565400"/>
                        <a:ext cx="3295650" cy="254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488" name="Rectangle 8"/>
          <p:cNvSpPr>
            <a:spLocks noGrp="1" noChangeArrowheads="1"/>
          </p:cNvSpPr>
          <p:nvPr>
            <p:ph type="body" sz="half" idx="4294967295"/>
          </p:nvPr>
        </p:nvSpPr>
        <p:spPr>
          <a:xfrm>
            <a:off x="1613895" y="1997772"/>
            <a:ext cx="3298474" cy="4201751"/>
          </a:xfrm>
        </p:spPr>
        <p:txBody>
          <a:bodyPr/>
          <a:lstStyle/>
          <a:p>
            <a:r>
              <a:rPr lang="en-US" sz="2000" dirty="0"/>
              <a:t>Shares of stock represent an ownership position in a business</a:t>
            </a:r>
          </a:p>
          <a:p>
            <a:r>
              <a:rPr lang="en-US" sz="2000" dirty="0"/>
              <a:t>Percentage of ownership determines your share of profit / loss</a:t>
            </a:r>
          </a:p>
          <a:p>
            <a:r>
              <a:rPr lang="en-US" sz="2000" dirty="0"/>
              <a:t>Earnings may be distributed as dividends</a:t>
            </a:r>
          </a:p>
          <a:p>
            <a:r>
              <a:rPr lang="en-US" sz="2000" dirty="0"/>
              <a:t>Shares of stock can be sold for gain or loss</a:t>
            </a:r>
          </a:p>
        </p:txBody>
      </p:sp>
      <p:grpSp>
        <p:nvGrpSpPr>
          <p:cNvPr id="19" name="Group 31"/>
          <p:cNvGrpSpPr>
            <a:grpSpLocks/>
          </p:cNvGrpSpPr>
          <p:nvPr/>
        </p:nvGrpSpPr>
        <p:grpSpPr bwMode="auto">
          <a:xfrm>
            <a:off x="5140325" y="1997772"/>
            <a:ext cx="3437379" cy="3527519"/>
            <a:chOff x="421" y="1248"/>
            <a:chExt cx="2651" cy="2599"/>
          </a:xfrm>
        </p:grpSpPr>
        <p:graphicFrame>
          <p:nvGraphicFramePr>
            <p:cNvPr id="20" name="Object 1024"/>
            <p:cNvGraphicFramePr>
              <a:graphicFrameLocks noChangeAspect="1"/>
            </p:cNvGraphicFramePr>
            <p:nvPr/>
          </p:nvGraphicFramePr>
          <p:xfrm>
            <a:off x="672" y="1613"/>
            <a:ext cx="2400" cy="1643"/>
          </p:xfrm>
          <a:graphic>
            <a:graphicData uri="http://schemas.openxmlformats.org/presentationml/2006/ole">
              <mc:AlternateContent xmlns:mc="http://schemas.openxmlformats.org/markup-compatibility/2006">
                <mc:Choice xmlns:v="urn:schemas-microsoft-com:vml" Requires="v">
                  <p:oleObj spid="_x0000_s44301" name="Document" r:id="rId6" imgW="3505320" imgH="2400480" progId="Word.Document.8">
                    <p:embed/>
                  </p:oleObj>
                </mc:Choice>
                <mc:Fallback>
                  <p:oleObj name="Document" r:id="rId6" imgW="3505320" imgH="2400480"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 y="1613"/>
                          <a:ext cx="2400" cy="16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Line 10"/>
            <p:cNvSpPr>
              <a:spLocks noChangeShapeType="1"/>
            </p:cNvSpPr>
            <p:nvPr/>
          </p:nvSpPr>
          <p:spPr bwMode="auto">
            <a:xfrm>
              <a:off x="816" y="3504"/>
              <a:ext cx="2208" cy="0"/>
            </a:xfrm>
            <a:prstGeom prst="line">
              <a:avLst/>
            </a:prstGeom>
            <a:noFill/>
            <a:ln w="38100">
              <a:solidFill>
                <a:schemeClr val="accent4"/>
              </a:solidFill>
              <a:round/>
              <a:headEnd/>
              <a:tailEnd type="triangle" w="med" len="med"/>
            </a:ln>
            <a:effectLst/>
          </p:spPr>
          <p:txBody>
            <a:bodyPr/>
            <a:lstStyle/>
            <a:p>
              <a:endParaRPr lang="en-US"/>
            </a:p>
          </p:txBody>
        </p:sp>
        <p:sp>
          <p:nvSpPr>
            <p:cNvPr id="22" name="Line 11"/>
            <p:cNvSpPr>
              <a:spLocks noChangeShapeType="1"/>
            </p:cNvSpPr>
            <p:nvPr/>
          </p:nvSpPr>
          <p:spPr bwMode="auto">
            <a:xfrm flipV="1">
              <a:off x="816" y="1248"/>
              <a:ext cx="0" cy="2256"/>
            </a:xfrm>
            <a:prstGeom prst="line">
              <a:avLst/>
            </a:prstGeom>
            <a:noFill/>
            <a:ln w="38100">
              <a:solidFill>
                <a:schemeClr val="accent4"/>
              </a:solidFill>
              <a:round/>
              <a:headEnd/>
              <a:tailEnd type="triangle" w="med" len="med"/>
            </a:ln>
            <a:effectLst/>
          </p:spPr>
          <p:txBody>
            <a:bodyPr/>
            <a:lstStyle/>
            <a:p>
              <a:endParaRPr lang="en-US"/>
            </a:p>
          </p:txBody>
        </p:sp>
        <p:sp>
          <p:nvSpPr>
            <p:cNvPr id="23" name="Text Box 12"/>
            <p:cNvSpPr txBox="1">
              <a:spLocks noChangeArrowheads="1"/>
            </p:cNvSpPr>
            <p:nvPr/>
          </p:nvSpPr>
          <p:spPr bwMode="auto">
            <a:xfrm rot="16200000">
              <a:off x="-528" y="2246"/>
              <a:ext cx="2208" cy="309"/>
            </a:xfrm>
            <a:prstGeom prst="rect">
              <a:avLst/>
            </a:prstGeom>
            <a:noFill/>
            <a:ln w="9525">
              <a:noFill/>
              <a:miter lim="800000"/>
              <a:headEnd/>
              <a:tailEnd/>
            </a:ln>
            <a:effectLst/>
          </p:spPr>
          <p:txBody>
            <a:bodyPr wrap="square">
              <a:spAutoFit/>
            </a:bodyPr>
            <a:lstStyle/>
            <a:p>
              <a:pPr algn="ctr">
                <a:spcBef>
                  <a:spcPct val="50000"/>
                </a:spcBef>
              </a:pPr>
              <a:r>
                <a:rPr lang="en-US" sz="2000" dirty="0">
                  <a:solidFill>
                    <a:srgbClr val="5D5D5D"/>
                  </a:solidFill>
                </a:rPr>
                <a:t>Potential Return</a:t>
              </a:r>
            </a:p>
          </p:txBody>
        </p:sp>
        <p:sp>
          <p:nvSpPr>
            <p:cNvPr id="24" name="Line 13"/>
            <p:cNvSpPr>
              <a:spLocks noChangeShapeType="1"/>
            </p:cNvSpPr>
            <p:nvPr/>
          </p:nvSpPr>
          <p:spPr bwMode="auto">
            <a:xfrm flipV="1">
              <a:off x="816" y="1296"/>
              <a:ext cx="2112" cy="2208"/>
            </a:xfrm>
            <a:prstGeom prst="line">
              <a:avLst/>
            </a:prstGeom>
            <a:noFill/>
            <a:ln w="38100">
              <a:solidFill>
                <a:schemeClr val="accent4"/>
              </a:solidFill>
              <a:round/>
              <a:headEnd/>
              <a:tailEnd type="triangle" w="med" len="med"/>
            </a:ln>
            <a:effectLst/>
          </p:spPr>
          <p:txBody>
            <a:bodyPr/>
            <a:lstStyle/>
            <a:p>
              <a:endParaRPr lang="en-US"/>
            </a:p>
          </p:txBody>
        </p:sp>
        <p:sp>
          <p:nvSpPr>
            <p:cNvPr id="25" name="Oval 14"/>
            <p:cNvSpPr>
              <a:spLocks noChangeArrowheads="1"/>
            </p:cNvSpPr>
            <p:nvPr/>
          </p:nvSpPr>
          <p:spPr bwMode="auto">
            <a:xfrm>
              <a:off x="912" y="3216"/>
              <a:ext cx="162" cy="155"/>
            </a:xfrm>
            <a:prstGeom prst="ellipse">
              <a:avLst/>
            </a:prstGeom>
            <a:solidFill>
              <a:schemeClr val="accent4"/>
            </a:solidFill>
            <a:ln w="9525">
              <a:noFill/>
              <a:round/>
              <a:headEnd/>
              <a:tailEnd/>
            </a:ln>
            <a:effectLst/>
          </p:spPr>
          <p:txBody>
            <a:bodyPr wrap="none" anchor="ctr"/>
            <a:lstStyle/>
            <a:p>
              <a:endParaRPr lang="en-US"/>
            </a:p>
          </p:txBody>
        </p:sp>
        <p:sp>
          <p:nvSpPr>
            <p:cNvPr id="26" name="Text Box 25"/>
            <p:cNvSpPr txBox="1">
              <a:spLocks noChangeArrowheads="1"/>
            </p:cNvSpPr>
            <p:nvPr/>
          </p:nvSpPr>
          <p:spPr bwMode="auto">
            <a:xfrm>
              <a:off x="1152" y="3168"/>
              <a:ext cx="1872" cy="295"/>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5D5D5D"/>
                  </a:solidFill>
                </a:rPr>
                <a:t>Cash alternatives</a:t>
              </a:r>
            </a:p>
          </p:txBody>
        </p:sp>
        <p:sp>
          <p:nvSpPr>
            <p:cNvPr id="27" name="Text Box 28"/>
            <p:cNvSpPr txBox="1">
              <a:spLocks noChangeArrowheads="1"/>
            </p:cNvSpPr>
            <p:nvPr/>
          </p:nvSpPr>
          <p:spPr bwMode="auto">
            <a:xfrm>
              <a:off x="816" y="3552"/>
              <a:ext cx="2112" cy="295"/>
            </a:xfrm>
            <a:prstGeom prst="rect">
              <a:avLst/>
            </a:prstGeom>
            <a:noFill/>
            <a:ln w="9525">
              <a:noFill/>
              <a:miter lim="800000"/>
              <a:headEnd/>
              <a:tailEnd/>
            </a:ln>
            <a:effectLst/>
          </p:spPr>
          <p:txBody>
            <a:bodyPr wrap="square">
              <a:spAutoFit/>
            </a:bodyPr>
            <a:lstStyle/>
            <a:p>
              <a:pPr algn="ctr">
                <a:spcBef>
                  <a:spcPct val="50000"/>
                </a:spcBef>
              </a:pPr>
              <a:r>
                <a:rPr lang="en-US" sz="2000" dirty="0">
                  <a:solidFill>
                    <a:srgbClr val="5D5D5D"/>
                  </a:solidFill>
                </a:rPr>
                <a:t>Risk</a:t>
              </a:r>
            </a:p>
          </p:txBody>
        </p:sp>
      </p:grpSp>
      <p:sp>
        <p:nvSpPr>
          <p:cNvPr id="28" name="Oval 14"/>
          <p:cNvSpPr>
            <a:spLocks noChangeArrowheads="1"/>
          </p:cNvSpPr>
          <p:nvPr/>
        </p:nvSpPr>
        <p:spPr bwMode="auto">
          <a:xfrm>
            <a:off x="6296937" y="4106091"/>
            <a:ext cx="210312" cy="210312"/>
          </a:xfrm>
          <a:prstGeom prst="ellipse">
            <a:avLst/>
          </a:prstGeom>
          <a:solidFill>
            <a:schemeClr val="accent4"/>
          </a:solidFill>
          <a:ln w="9525">
            <a:noFill/>
            <a:round/>
            <a:headEnd/>
            <a:tailEnd/>
          </a:ln>
          <a:effectLst/>
        </p:spPr>
        <p:txBody>
          <a:bodyPr wrap="none" anchor="ctr"/>
          <a:lstStyle/>
          <a:p>
            <a:endParaRPr lang="en-US"/>
          </a:p>
        </p:txBody>
      </p:sp>
      <p:sp>
        <p:nvSpPr>
          <p:cNvPr id="29" name="Text Box 25"/>
          <p:cNvSpPr txBox="1">
            <a:spLocks noChangeArrowheads="1"/>
          </p:cNvSpPr>
          <p:nvPr/>
        </p:nvSpPr>
        <p:spPr bwMode="auto">
          <a:xfrm>
            <a:off x="6545891" y="4036192"/>
            <a:ext cx="2427300" cy="400392"/>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5D5D5D"/>
                </a:solidFill>
              </a:rPr>
              <a:t>Bonds</a:t>
            </a:r>
          </a:p>
        </p:txBody>
      </p:sp>
      <p:sp>
        <p:nvSpPr>
          <p:cNvPr id="30" name="Oval 14"/>
          <p:cNvSpPr>
            <a:spLocks noChangeArrowheads="1"/>
          </p:cNvSpPr>
          <p:nvPr/>
        </p:nvSpPr>
        <p:spPr bwMode="auto">
          <a:xfrm>
            <a:off x="6815304" y="3533439"/>
            <a:ext cx="210312" cy="210312"/>
          </a:xfrm>
          <a:prstGeom prst="ellipse">
            <a:avLst/>
          </a:prstGeom>
          <a:solidFill>
            <a:schemeClr val="accent2"/>
          </a:solidFill>
          <a:ln w="9525">
            <a:noFill/>
            <a:round/>
            <a:headEnd/>
            <a:tailEnd/>
          </a:ln>
          <a:effectLst/>
        </p:spPr>
        <p:txBody>
          <a:bodyPr wrap="none" anchor="ctr"/>
          <a:lstStyle/>
          <a:p>
            <a:endParaRPr lang="en-US"/>
          </a:p>
        </p:txBody>
      </p:sp>
      <p:sp>
        <p:nvSpPr>
          <p:cNvPr id="31" name="Text Box 25"/>
          <p:cNvSpPr txBox="1">
            <a:spLocks noChangeArrowheads="1"/>
          </p:cNvSpPr>
          <p:nvPr/>
        </p:nvSpPr>
        <p:spPr bwMode="auto">
          <a:xfrm>
            <a:off x="7021742" y="3493603"/>
            <a:ext cx="2427300" cy="400392"/>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5D5D5D"/>
                </a:solidFill>
              </a:rPr>
              <a:t>Stocks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488">
                                            <p:txEl>
                                              <p:pRg st="0" end="0"/>
                                            </p:txEl>
                                          </p:spTgt>
                                        </p:tgtEl>
                                        <p:attrNameLst>
                                          <p:attrName>style.visibility</p:attrName>
                                        </p:attrNameLst>
                                      </p:cBhvr>
                                      <p:to>
                                        <p:strVal val="visible"/>
                                      </p:to>
                                    </p:set>
                                    <p:animEffect transition="in" filter="fade">
                                      <p:cBhvr>
                                        <p:cTn id="7" dur="500"/>
                                        <p:tgtEl>
                                          <p:spTgt spid="2764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488">
                                            <p:txEl>
                                              <p:pRg st="1" end="1"/>
                                            </p:txEl>
                                          </p:spTgt>
                                        </p:tgtEl>
                                        <p:attrNameLst>
                                          <p:attrName>style.visibility</p:attrName>
                                        </p:attrNameLst>
                                      </p:cBhvr>
                                      <p:to>
                                        <p:strVal val="visible"/>
                                      </p:to>
                                    </p:set>
                                    <p:animEffect transition="in" filter="fade">
                                      <p:cBhvr>
                                        <p:cTn id="12" dur="500"/>
                                        <p:tgtEl>
                                          <p:spTgt spid="2764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488">
                                            <p:txEl>
                                              <p:pRg st="2" end="2"/>
                                            </p:txEl>
                                          </p:spTgt>
                                        </p:tgtEl>
                                        <p:attrNameLst>
                                          <p:attrName>style.visibility</p:attrName>
                                        </p:attrNameLst>
                                      </p:cBhvr>
                                      <p:to>
                                        <p:strVal val="visible"/>
                                      </p:to>
                                    </p:set>
                                    <p:animEffect transition="in" filter="fade">
                                      <p:cBhvr>
                                        <p:cTn id="17" dur="500"/>
                                        <p:tgtEl>
                                          <p:spTgt spid="2764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6488">
                                            <p:txEl>
                                              <p:pRg st="3" end="3"/>
                                            </p:txEl>
                                          </p:spTgt>
                                        </p:tgtEl>
                                        <p:attrNameLst>
                                          <p:attrName>style.visibility</p:attrName>
                                        </p:attrNameLst>
                                      </p:cBhvr>
                                      <p:to>
                                        <p:strVal val="visible"/>
                                      </p:to>
                                    </p:set>
                                    <p:animEffect transition="in" filter="fade">
                                      <p:cBhvr>
                                        <p:cTn id="22" dur="500"/>
                                        <p:tgtEl>
                                          <p:spTgt spid="2764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8"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4541"/>
          <a:stretch/>
        </p:blipFill>
        <p:spPr>
          <a:xfrm>
            <a:off x="3213676" y="1212574"/>
            <a:ext cx="5930324" cy="4750904"/>
          </a:xfrm>
          <a:prstGeom prst="rect">
            <a:avLst/>
          </a:prstGeom>
        </p:spPr>
      </p:pic>
      <p:sp>
        <p:nvSpPr>
          <p:cNvPr id="278530" name="Rectangle 2"/>
          <p:cNvSpPr>
            <a:spLocks noGrp="1" noChangeArrowheads="1"/>
          </p:cNvSpPr>
          <p:nvPr>
            <p:ph type="title"/>
          </p:nvPr>
        </p:nvSpPr>
        <p:spPr>
          <a:xfrm>
            <a:off x="1679712" y="533400"/>
            <a:ext cx="6168887" cy="1219200"/>
          </a:xfrm>
        </p:spPr>
        <p:txBody>
          <a:bodyPr>
            <a:noAutofit/>
          </a:bodyPr>
          <a:lstStyle/>
          <a:p>
            <a:r>
              <a:rPr lang="en-US" dirty="0"/>
              <a:t>Investment Options </a:t>
            </a:r>
            <a:r>
              <a:rPr lang="en-US" sz="3600" dirty="0"/>
              <a:t>— </a:t>
            </a:r>
            <a:br>
              <a:rPr lang="en-US" sz="3600" dirty="0"/>
            </a:br>
            <a:r>
              <a:rPr lang="en-US" sz="3400" b="0" dirty="0"/>
              <a:t>Stocks</a:t>
            </a:r>
          </a:p>
        </p:txBody>
      </p:sp>
      <p:sp>
        <p:nvSpPr>
          <p:cNvPr id="278545" name="Rectangle 17"/>
          <p:cNvSpPr>
            <a:spLocks noGrp="1" noChangeArrowheads="1"/>
          </p:cNvSpPr>
          <p:nvPr>
            <p:ph idx="1"/>
          </p:nvPr>
        </p:nvSpPr>
        <p:spPr>
          <a:xfrm>
            <a:off x="1563755" y="2057400"/>
            <a:ext cx="6400800" cy="3561521"/>
          </a:xfrm>
        </p:spPr>
        <p:txBody>
          <a:bodyPr/>
          <a:lstStyle/>
          <a:p>
            <a:pPr>
              <a:lnSpc>
                <a:spcPct val="90000"/>
              </a:lnSpc>
            </a:pPr>
            <a:r>
              <a:rPr lang="en-US" sz="1900" dirty="0"/>
              <a:t>Common vs. preferred</a:t>
            </a:r>
          </a:p>
          <a:p>
            <a:pPr>
              <a:lnSpc>
                <a:spcPct val="90000"/>
              </a:lnSpc>
            </a:pPr>
            <a:r>
              <a:rPr lang="en-US" sz="1900" dirty="0"/>
              <a:t>Categories:</a:t>
            </a:r>
          </a:p>
          <a:p>
            <a:pPr marL="628650" lvl="1" indent="-285750">
              <a:lnSpc>
                <a:spcPct val="90000"/>
              </a:lnSpc>
            </a:pPr>
            <a:r>
              <a:rPr lang="en-US" sz="1900" dirty="0"/>
              <a:t>Small cap</a:t>
            </a:r>
          </a:p>
          <a:p>
            <a:pPr marL="628650" lvl="1" indent="-285750">
              <a:lnSpc>
                <a:spcPct val="90000"/>
              </a:lnSpc>
            </a:pPr>
            <a:r>
              <a:rPr lang="en-US" sz="1900" dirty="0"/>
              <a:t>Midcap</a:t>
            </a:r>
          </a:p>
          <a:p>
            <a:pPr marL="628650" lvl="1" indent="-285750">
              <a:lnSpc>
                <a:spcPct val="90000"/>
              </a:lnSpc>
            </a:pPr>
            <a:r>
              <a:rPr lang="en-US" sz="1900" dirty="0"/>
              <a:t>Large cap</a:t>
            </a:r>
          </a:p>
          <a:p>
            <a:pPr>
              <a:lnSpc>
                <a:spcPct val="90000"/>
              </a:lnSpc>
            </a:pPr>
            <a:r>
              <a:rPr lang="en-US" sz="1900" dirty="0"/>
              <a:t>Stock terminology:</a:t>
            </a:r>
          </a:p>
          <a:p>
            <a:pPr marL="628650" lvl="1" indent="-285750">
              <a:lnSpc>
                <a:spcPct val="90000"/>
              </a:lnSpc>
            </a:pPr>
            <a:r>
              <a:rPr lang="en-US" sz="1900" dirty="0"/>
              <a:t>Growth stock</a:t>
            </a:r>
          </a:p>
          <a:p>
            <a:pPr marL="628650" lvl="1" indent="-285750">
              <a:lnSpc>
                <a:spcPct val="90000"/>
              </a:lnSpc>
            </a:pPr>
            <a:r>
              <a:rPr lang="en-US" sz="1900" dirty="0"/>
              <a:t>Value stock</a:t>
            </a:r>
          </a:p>
          <a:p>
            <a:pPr marL="628650" lvl="1" indent="-285750">
              <a:lnSpc>
                <a:spcPct val="90000"/>
              </a:lnSpc>
            </a:pPr>
            <a:r>
              <a:rPr lang="en-US" sz="1900" dirty="0"/>
              <a:t>Income stock</a:t>
            </a:r>
          </a:p>
          <a:p>
            <a:pPr marL="628650" lvl="1" indent="-285750">
              <a:lnSpc>
                <a:spcPct val="90000"/>
              </a:lnSpc>
            </a:pPr>
            <a:r>
              <a:rPr lang="en-US" sz="1900" dirty="0"/>
              <a:t>Blue chip stock</a:t>
            </a:r>
          </a:p>
          <a:p>
            <a:pPr marL="628650" lvl="1" indent="-285750">
              <a:lnSpc>
                <a:spcPct val="90000"/>
              </a:lnSpc>
            </a:pPr>
            <a:r>
              <a:rPr lang="en-US" sz="1900" dirty="0"/>
              <a:t>American Depositary Receipts (ADRs)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8545">
                                            <p:txEl>
                                              <p:pRg st="0" end="0"/>
                                            </p:txEl>
                                          </p:spTgt>
                                        </p:tgtEl>
                                        <p:attrNameLst>
                                          <p:attrName>style.visibility</p:attrName>
                                        </p:attrNameLst>
                                      </p:cBhvr>
                                      <p:to>
                                        <p:strVal val="visible"/>
                                      </p:to>
                                    </p:set>
                                    <p:animEffect transition="in" filter="fade">
                                      <p:cBhvr>
                                        <p:cTn id="7" dur="500"/>
                                        <p:tgtEl>
                                          <p:spTgt spid="2785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8545">
                                            <p:txEl>
                                              <p:pRg st="1" end="1"/>
                                            </p:txEl>
                                          </p:spTgt>
                                        </p:tgtEl>
                                        <p:attrNameLst>
                                          <p:attrName>style.visibility</p:attrName>
                                        </p:attrNameLst>
                                      </p:cBhvr>
                                      <p:to>
                                        <p:strVal val="visible"/>
                                      </p:to>
                                    </p:set>
                                    <p:animEffect transition="in" filter="fade">
                                      <p:cBhvr>
                                        <p:cTn id="12" dur="500"/>
                                        <p:tgtEl>
                                          <p:spTgt spid="278545">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78545">
                                            <p:txEl>
                                              <p:pRg st="2" end="2"/>
                                            </p:txEl>
                                          </p:spTgt>
                                        </p:tgtEl>
                                        <p:attrNameLst>
                                          <p:attrName>style.visibility</p:attrName>
                                        </p:attrNameLst>
                                      </p:cBhvr>
                                      <p:to>
                                        <p:strVal val="visible"/>
                                      </p:to>
                                    </p:set>
                                    <p:animEffect transition="in" filter="fade">
                                      <p:cBhvr>
                                        <p:cTn id="16" dur="500"/>
                                        <p:tgtEl>
                                          <p:spTgt spid="278545">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78545">
                                            <p:txEl>
                                              <p:pRg st="3" end="3"/>
                                            </p:txEl>
                                          </p:spTgt>
                                        </p:tgtEl>
                                        <p:attrNameLst>
                                          <p:attrName>style.visibility</p:attrName>
                                        </p:attrNameLst>
                                      </p:cBhvr>
                                      <p:to>
                                        <p:strVal val="visible"/>
                                      </p:to>
                                    </p:set>
                                    <p:animEffect transition="in" filter="fade">
                                      <p:cBhvr>
                                        <p:cTn id="20" dur="500"/>
                                        <p:tgtEl>
                                          <p:spTgt spid="278545">
                                            <p:txEl>
                                              <p:pRg st="3" end="3"/>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78545">
                                            <p:txEl>
                                              <p:pRg st="4" end="4"/>
                                            </p:txEl>
                                          </p:spTgt>
                                        </p:tgtEl>
                                        <p:attrNameLst>
                                          <p:attrName>style.visibility</p:attrName>
                                        </p:attrNameLst>
                                      </p:cBhvr>
                                      <p:to>
                                        <p:strVal val="visible"/>
                                      </p:to>
                                    </p:set>
                                    <p:animEffect transition="in" filter="fade">
                                      <p:cBhvr>
                                        <p:cTn id="24" dur="500"/>
                                        <p:tgtEl>
                                          <p:spTgt spid="27854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78545">
                                            <p:txEl>
                                              <p:pRg st="5" end="5"/>
                                            </p:txEl>
                                          </p:spTgt>
                                        </p:tgtEl>
                                        <p:attrNameLst>
                                          <p:attrName>style.visibility</p:attrName>
                                        </p:attrNameLst>
                                      </p:cBhvr>
                                      <p:to>
                                        <p:strVal val="visible"/>
                                      </p:to>
                                    </p:set>
                                    <p:animEffect transition="in" filter="fade">
                                      <p:cBhvr>
                                        <p:cTn id="29" dur="500"/>
                                        <p:tgtEl>
                                          <p:spTgt spid="278545">
                                            <p:txEl>
                                              <p:pRg st="5" end="5"/>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278545">
                                            <p:txEl>
                                              <p:pRg st="6" end="6"/>
                                            </p:txEl>
                                          </p:spTgt>
                                        </p:tgtEl>
                                        <p:attrNameLst>
                                          <p:attrName>style.visibility</p:attrName>
                                        </p:attrNameLst>
                                      </p:cBhvr>
                                      <p:to>
                                        <p:strVal val="visible"/>
                                      </p:to>
                                    </p:set>
                                    <p:animEffect transition="in" filter="fade">
                                      <p:cBhvr>
                                        <p:cTn id="33" dur="500"/>
                                        <p:tgtEl>
                                          <p:spTgt spid="278545">
                                            <p:txEl>
                                              <p:pRg st="6" end="6"/>
                                            </p:txEl>
                                          </p:spTgt>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278545">
                                            <p:txEl>
                                              <p:pRg st="7" end="7"/>
                                            </p:txEl>
                                          </p:spTgt>
                                        </p:tgtEl>
                                        <p:attrNameLst>
                                          <p:attrName>style.visibility</p:attrName>
                                        </p:attrNameLst>
                                      </p:cBhvr>
                                      <p:to>
                                        <p:strVal val="visible"/>
                                      </p:to>
                                    </p:set>
                                    <p:animEffect transition="in" filter="fade">
                                      <p:cBhvr>
                                        <p:cTn id="37" dur="500"/>
                                        <p:tgtEl>
                                          <p:spTgt spid="278545">
                                            <p:txEl>
                                              <p:pRg st="7" end="7"/>
                                            </p:txEl>
                                          </p:spTgt>
                                        </p:tgtEl>
                                      </p:cBhvr>
                                    </p:animEffect>
                                  </p:childTnLst>
                                </p:cTn>
                              </p:par>
                            </p:childTnLst>
                          </p:cTn>
                        </p:par>
                        <p:par>
                          <p:cTn id="38" fill="hold">
                            <p:stCondLst>
                              <p:cond delay="1500"/>
                            </p:stCondLst>
                            <p:childTnLst>
                              <p:par>
                                <p:cTn id="39" presetID="10" presetClass="entr" presetSubtype="0" fill="hold" nodeType="afterEffect">
                                  <p:stCondLst>
                                    <p:cond delay="0"/>
                                  </p:stCondLst>
                                  <p:childTnLst>
                                    <p:set>
                                      <p:cBhvr>
                                        <p:cTn id="40" dur="1" fill="hold">
                                          <p:stCondLst>
                                            <p:cond delay="0"/>
                                          </p:stCondLst>
                                        </p:cTn>
                                        <p:tgtEl>
                                          <p:spTgt spid="278545">
                                            <p:txEl>
                                              <p:pRg st="8" end="8"/>
                                            </p:txEl>
                                          </p:spTgt>
                                        </p:tgtEl>
                                        <p:attrNameLst>
                                          <p:attrName>style.visibility</p:attrName>
                                        </p:attrNameLst>
                                      </p:cBhvr>
                                      <p:to>
                                        <p:strVal val="visible"/>
                                      </p:to>
                                    </p:set>
                                    <p:animEffect transition="in" filter="fade">
                                      <p:cBhvr>
                                        <p:cTn id="41" dur="500"/>
                                        <p:tgtEl>
                                          <p:spTgt spid="278545">
                                            <p:txEl>
                                              <p:pRg st="8" end="8"/>
                                            </p:txEl>
                                          </p:spTgt>
                                        </p:tgtEl>
                                      </p:cBhvr>
                                    </p:animEffect>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278545">
                                            <p:txEl>
                                              <p:pRg st="9" end="9"/>
                                            </p:txEl>
                                          </p:spTgt>
                                        </p:tgtEl>
                                        <p:attrNameLst>
                                          <p:attrName>style.visibility</p:attrName>
                                        </p:attrNameLst>
                                      </p:cBhvr>
                                      <p:to>
                                        <p:strVal val="visible"/>
                                      </p:to>
                                    </p:set>
                                    <p:animEffect transition="in" filter="fade">
                                      <p:cBhvr>
                                        <p:cTn id="45" dur="500"/>
                                        <p:tgtEl>
                                          <p:spTgt spid="278545">
                                            <p:txEl>
                                              <p:pRg st="9" end="9"/>
                                            </p:txEl>
                                          </p:spTgt>
                                        </p:tgtEl>
                                      </p:cBhvr>
                                    </p:animEffect>
                                  </p:childTnLst>
                                </p:cTn>
                              </p:par>
                            </p:childTnLst>
                          </p:cTn>
                        </p:par>
                        <p:par>
                          <p:cTn id="46" fill="hold">
                            <p:stCondLst>
                              <p:cond delay="2500"/>
                            </p:stCondLst>
                            <p:childTnLst>
                              <p:par>
                                <p:cTn id="47" presetID="10" presetClass="entr" presetSubtype="0" fill="hold" nodeType="afterEffect">
                                  <p:stCondLst>
                                    <p:cond delay="0"/>
                                  </p:stCondLst>
                                  <p:childTnLst>
                                    <p:set>
                                      <p:cBhvr>
                                        <p:cTn id="48" dur="1" fill="hold">
                                          <p:stCondLst>
                                            <p:cond delay="0"/>
                                          </p:stCondLst>
                                        </p:cTn>
                                        <p:tgtEl>
                                          <p:spTgt spid="278545">
                                            <p:txEl>
                                              <p:pRg st="10" end="10"/>
                                            </p:txEl>
                                          </p:spTgt>
                                        </p:tgtEl>
                                        <p:attrNameLst>
                                          <p:attrName>style.visibility</p:attrName>
                                        </p:attrNameLst>
                                      </p:cBhvr>
                                      <p:to>
                                        <p:strVal val="visible"/>
                                      </p:to>
                                    </p:set>
                                    <p:animEffect transition="in" filter="fade">
                                      <p:cBhvr>
                                        <p:cTn id="49" dur="500"/>
                                        <p:tgtEl>
                                          <p:spTgt spid="27854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0579" name="Rectangle 3"/>
          <p:cNvSpPr>
            <a:spLocks noGrp="1" noChangeArrowheads="1"/>
          </p:cNvSpPr>
          <p:nvPr>
            <p:ph type="title"/>
          </p:nvPr>
        </p:nvSpPr>
        <p:spPr>
          <a:xfrm>
            <a:off x="1739348" y="533400"/>
            <a:ext cx="6109252" cy="1219200"/>
          </a:xfrm>
        </p:spPr>
        <p:txBody>
          <a:bodyPr>
            <a:noAutofit/>
          </a:bodyPr>
          <a:lstStyle/>
          <a:p>
            <a:r>
              <a:rPr lang="en-US" dirty="0"/>
              <a:t>Investment Options </a:t>
            </a:r>
            <a:r>
              <a:rPr lang="en-US" sz="3600" dirty="0"/>
              <a:t>— </a:t>
            </a:r>
            <a:br>
              <a:rPr lang="en-US" sz="3600" dirty="0"/>
            </a:br>
            <a:r>
              <a:rPr lang="en-US" sz="3400" b="0" dirty="0"/>
              <a:t>Stocks</a:t>
            </a:r>
          </a:p>
        </p:txBody>
      </p:sp>
      <p:sp>
        <p:nvSpPr>
          <p:cNvPr id="280580" name="Rectangle 4"/>
          <p:cNvSpPr>
            <a:spLocks noGrp="1" noChangeArrowheads="1"/>
          </p:cNvSpPr>
          <p:nvPr>
            <p:ph idx="1"/>
          </p:nvPr>
        </p:nvSpPr>
        <p:spPr>
          <a:xfrm>
            <a:off x="1568039" y="1943100"/>
            <a:ext cx="3328214" cy="3489325"/>
          </a:xfrm>
        </p:spPr>
        <p:txBody>
          <a:bodyPr/>
          <a:lstStyle/>
          <a:p>
            <a:pPr>
              <a:buFont typeface="Wingdings" pitchFamily="2" charset="2"/>
              <a:buNone/>
            </a:pPr>
            <a:r>
              <a:rPr lang="en-US" sz="2000" b="1" dirty="0">
                <a:solidFill>
                  <a:schemeClr val="accent6"/>
                </a:solidFill>
              </a:rPr>
              <a:t>Advantages</a:t>
            </a:r>
            <a:endParaRPr lang="en-US" sz="2000" dirty="0">
              <a:solidFill>
                <a:schemeClr val="accent6"/>
              </a:solidFill>
            </a:endParaRPr>
          </a:p>
          <a:p>
            <a:r>
              <a:rPr lang="en-US" sz="2000" dirty="0"/>
              <a:t>Historically, have provided highest long-term total returns</a:t>
            </a:r>
          </a:p>
          <a:p>
            <a:r>
              <a:rPr lang="en-US" sz="2000" dirty="0"/>
              <a:t>Ownership rights</a:t>
            </a:r>
          </a:p>
          <a:p>
            <a:r>
              <a:rPr lang="en-US" sz="2000" dirty="0"/>
              <a:t>Can provide income through dividends as well as capital appreciation</a:t>
            </a:r>
          </a:p>
          <a:p>
            <a:r>
              <a:rPr lang="en-US" sz="2000" dirty="0"/>
              <a:t>Easy to buy and sell</a:t>
            </a:r>
          </a:p>
        </p:txBody>
      </p:sp>
      <p:sp>
        <p:nvSpPr>
          <p:cNvPr id="280581" name="Rectangle 5"/>
          <p:cNvSpPr>
            <a:spLocks noGrp="1" noChangeArrowheads="1"/>
          </p:cNvSpPr>
          <p:nvPr>
            <p:ph type="body" sz="half" idx="4294967295"/>
          </p:nvPr>
        </p:nvSpPr>
        <p:spPr>
          <a:xfrm>
            <a:off x="5500606" y="1943100"/>
            <a:ext cx="3187436" cy="4530725"/>
          </a:xfrm>
          <a:ln>
            <a:noFill/>
          </a:ln>
        </p:spPr>
        <p:txBody>
          <a:bodyPr/>
          <a:lstStyle/>
          <a:p>
            <a:pPr>
              <a:buClr>
                <a:schemeClr val="tx2"/>
              </a:buClr>
              <a:buFont typeface="Wingdings" pitchFamily="2" charset="2"/>
              <a:buNone/>
            </a:pPr>
            <a:r>
              <a:rPr lang="en-US" sz="2000" b="1" dirty="0">
                <a:solidFill>
                  <a:schemeClr val="accent6"/>
                </a:solidFill>
              </a:rPr>
              <a:t>Disadvantages</a:t>
            </a:r>
          </a:p>
          <a:p>
            <a:r>
              <a:rPr lang="en-US" sz="2000" dirty="0"/>
              <a:t>Poor company performance affects dividends / value of shares</a:t>
            </a:r>
          </a:p>
          <a:p>
            <a:r>
              <a:rPr lang="en-US" sz="2000" dirty="0"/>
              <a:t>Subject to market volatility</a:t>
            </a:r>
          </a:p>
          <a:p>
            <a:r>
              <a:rPr lang="en-US" sz="2000" dirty="0"/>
              <a:t>Greater risk to principal</a:t>
            </a:r>
          </a:p>
          <a:p>
            <a:r>
              <a:rPr lang="en-US" sz="2000" dirty="0"/>
              <a:t>May not be appropriate </a:t>
            </a:r>
            <a:br>
              <a:rPr lang="en-US" sz="2000" dirty="0"/>
            </a:br>
            <a:r>
              <a:rPr lang="en-US" sz="2000" dirty="0"/>
              <a:t>for short term</a:t>
            </a:r>
          </a:p>
        </p:txBody>
      </p:sp>
      <p:sp>
        <p:nvSpPr>
          <p:cNvPr id="5" name="Line 6"/>
          <p:cNvSpPr>
            <a:spLocks noChangeShapeType="1"/>
          </p:cNvSpPr>
          <p:nvPr/>
        </p:nvSpPr>
        <p:spPr bwMode="auto">
          <a:xfrm>
            <a:off x="5162321" y="1999032"/>
            <a:ext cx="0" cy="337746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0580">
                                            <p:txEl>
                                              <p:pRg st="0" end="0"/>
                                            </p:txEl>
                                          </p:spTgt>
                                        </p:tgtEl>
                                        <p:attrNameLst>
                                          <p:attrName>style.visibility</p:attrName>
                                        </p:attrNameLst>
                                      </p:cBhvr>
                                      <p:to>
                                        <p:strVal val="visible"/>
                                      </p:to>
                                    </p:set>
                                    <p:animEffect transition="in" filter="fade">
                                      <p:cBhvr>
                                        <p:cTn id="7" dur="1000"/>
                                        <p:tgtEl>
                                          <p:spTgt spid="2805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80580">
                                            <p:txEl>
                                              <p:pRg st="1" end="1"/>
                                            </p:txEl>
                                          </p:spTgt>
                                        </p:tgtEl>
                                        <p:attrNameLst>
                                          <p:attrName>style.visibility</p:attrName>
                                        </p:attrNameLst>
                                      </p:cBhvr>
                                      <p:to>
                                        <p:strVal val="visible"/>
                                      </p:to>
                                    </p:set>
                                    <p:anim calcmode="lin" valueType="num">
                                      <p:cBhvr additive="base">
                                        <p:cTn id="12" dur="500" fill="hold"/>
                                        <p:tgtEl>
                                          <p:spTgt spid="280580">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8058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80580">
                                            <p:txEl>
                                              <p:pRg st="2" end="2"/>
                                            </p:txEl>
                                          </p:spTgt>
                                        </p:tgtEl>
                                        <p:attrNameLst>
                                          <p:attrName>style.visibility</p:attrName>
                                        </p:attrNameLst>
                                      </p:cBhvr>
                                      <p:to>
                                        <p:strVal val="visible"/>
                                      </p:to>
                                    </p:set>
                                    <p:anim calcmode="lin" valueType="num">
                                      <p:cBhvr additive="base">
                                        <p:cTn id="18" dur="500" fill="hold"/>
                                        <p:tgtEl>
                                          <p:spTgt spid="280580">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8058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80580">
                                            <p:txEl>
                                              <p:pRg st="3" end="3"/>
                                            </p:txEl>
                                          </p:spTgt>
                                        </p:tgtEl>
                                        <p:attrNameLst>
                                          <p:attrName>style.visibility</p:attrName>
                                        </p:attrNameLst>
                                      </p:cBhvr>
                                      <p:to>
                                        <p:strVal val="visible"/>
                                      </p:to>
                                    </p:set>
                                    <p:anim calcmode="lin" valueType="num">
                                      <p:cBhvr additive="base">
                                        <p:cTn id="24" dur="500" fill="hold"/>
                                        <p:tgtEl>
                                          <p:spTgt spid="280580">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8058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80580">
                                            <p:txEl>
                                              <p:pRg st="4" end="4"/>
                                            </p:txEl>
                                          </p:spTgt>
                                        </p:tgtEl>
                                        <p:attrNameLst>
                                          <p:attrName>style.visibility</p:attrName>
                                        </p:attrNameLst>
                                      </p:cBhvr>
                                      <p:to>
                                        <p:strVal val="visible"/>
                                      </p:to>
                                    </p:set>
                                    <p:anim calcmode="lin" valueType="num">
                                      <p:cBhvr additive="base">
                                        <p:cTn id="30" dur="500" fill="hold"/>
                                        <p:tgtEl>
                                          <p:spTgt spid="280580">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80580">
                                            <p:txEl>
                                              <p:pRg st="4" end="4"/>
                                            </p:txEl>
                                          </p:spTgt>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80581">
                                            <p:txEl>
                                              <p:pRg st="0" end="0"/>
                                            </p:txEl>
                                          </p:spTgt>
                                        </p:tgtEl>
                                        <p:attrNameLst>
                                          <p:attrName>style.visibility</p:attrName>
                                        </p:attrNameLst>
                                      </p:cBhvr>
                                      <p:to>
                                        <p:strVal val="visible"/>
                                      </p:to>
                                    </p:set>
                                    <p:animEffect transition="in" filter="fade">
                                      <p:cBhvr>
                                        <p:cTn id="35" dur="1000"/>
                                        <p:tgtEl>
                                          <p:spTgt spid="280581">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280581">
                                            <p:txEl>
                                              <p:pRg st="1" end="1"/>
                                            </p:txEl>
                                          </p:spTgt>
                                        </p:tgtEl>
                                        <p:attrNameLst>
                                          <p:attrName>style.visibility</p:attrName>
                                        </p:attrNameLst>
                                      </p:cBhvr>
                                      <p:to>
                                        <p:strVal val="visible"/>
                                      </p:to>
                                    </p:set>
                                    <p:anim calcmode="lin" valueType="num">
                                      <p:cBhvr additive="base">
                                        <p:cTn id="40" dur="500" fill="hold"/>
                                        <p:tgtEl>
                                          <p:spTgt spid="280581">
                                            <p:txEl>
                                              <p:pRg st="1" end="1"/>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28058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280581">
                                            <p:txEl>
                                              <p:pRg st="2" end="2"/>
                                            </p:txEl>
                                          </p:spTgt>
                                        </p:tgtEl>
                                        <p:attrNameLst>
                                          <p:attrName>style.visibility</p:attrName>
                                        </p:attrNameLst>
                                      </p:cBhvr>
                                      <p:to>
                                        <p:strVal val="visible"/>
                                      </p:to>
                                    </p:set>
                                    <p:anim calcmode="lin" valueType="num">
                                      <p:cBhvr additive="base">
                                        <p:cTn id="46" dur="500" fill="hold"/>
                                        <p:tgtEl>
                                          <p:spTgt spid="280581">
                                            <p:txEl>
                                              <p:pRg st="2" end="2"/>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28058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280581">
                                            <p:txEl>
                                              <p:pRg st="3" end="3"/>
                                            </p:txEl>
                                          </p:spTgt>
                                        </p:tgtEl>
                                        <p:attrNameLst>
                                          <p:attrName>style.visibility</p:attrName>
                                        </p:attrNameLst>
                                      </p:cBhvr>
                                      <p:to>
                                        <p:strVal val="visible"/>
                                      </p:to>
                                    </p:set>
                                    <p:anim calcmode="lin" valueType="num">
                                      <p:cBhvr additive="base">
                                        <p:cTn id="52" dur="500" fill="hold"/>
                                        <p:tgtEl>
                                          <p:spTgt spid="280581">
                                            <p:txEl>
                                              <p:pRg st="3" end="3"/>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28058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280581">
                                            <p:txEl>
                                              <p:pRg st="4" end="4"/>
                                            </p:txEl>
                                          </p:spTgt>
                                        </p:tgtEl>
                                        <p:attrNameLst>
                                          <p:attrName>style.visibility</p:attrName>
                                        </p:attrNameLst>
                                      </p:cBhvr>
                                      <p:to>
                                        <p:strVal val="visible"/>
                                      </p:to>
                                    </p:set>
                                    <p:anim calcmode="lin" valueType="num">
                                      <p:cBhvr additive="base">
                                        <p:cTn id="58" dur="500" fill="hold"/>
                                        <p:tgtEl>
                                          <p:spTgt spid="280581">
                                            <p:txEl>
                                              <p:pRg st="4" end="4"/>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28058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0" grpId="0" build="p"/>
      <p:bldP spid="280581"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9" name="Group 8"/>
          <p:cNvGrpSpPr/>
          <p:nvPr/>
        </p:nvGrpSpPr>
        <p:grpSpPr>
          <a:xfrm>
            <a:off x="2986603" y="2301516"/>
            <a:ext cx="2328919" cy="2254967"/>
            <a:chOff x="2261459" y="2222386"/>
            <a:chExt cx="2328919" cy="2254967"/>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5247"/>
            <a:stretch/>
          </p:blipFill>
          <p:spPr>
            <a:xfrm>
              <a:off x="2638883" y="2222386"/>
              <a:ext cx="1922218" cy="1527289"/>
            </a:xfrm>
            <a:prstGeom prst="rect">
              <a:avLst/>
            </a:prstGeom>
          </p:spPr>
        </p:pic>
        <p:sp>
          <p:nvSpPr>
            <p:cNvPr id="13" name="Rectangle 16"/>
            <p:cNvSpPr txBox="1">
              <a:spLocks noChangeArrowheads="1"/>
            </p:cNvSpPr>
            <p:nvPr/>
          </p:nvSpPr>
          <p:spPr>
            <a:xfrm>
              <a:off x="2261459" y="3749675"/>
              <a:ext cx="2328919" cy="727678"/>
            </a:xfrm>
            <a:prstGeom prst="rect">
              <a:avLst/>
            </a:prstGeom>
          </p:spPr>
          <p:txBody>
            <a:bodyPr vert="horz" lIns="91440" tIns="45720" rIns="91440" bIns="45720" rtlCol="0">
              <a:noAutofit/>
            </a:bodyPr>
            <a:lstStyle>
              <a:lvl1pPr marL="282575" indent="-282575"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t>Stock options</a:t>
              </a:r>
            </a:p>
          </p:txBody>
        </p:sp>
      </p:grpSp>
      <p:sp>
        <p:nvSpPr>
          <p:cNvPr id="282626" name="Rectangle 2"/>
          <p:cNvSpPr>
            <a:spLocks noGrp="1" noChangeArrowheads="1"/>
          </p:cNvSpPr>
          <p:nvPr>
            <p:ph type="title"/>
          </p:nvPr>
        </p:nvSpPr>
        <p:spPr>
          <a:xfrm>
            <a:off x="1504950" y="543339"/>
            <a:ext cx="7302500" cy="1219200"/>
          </a:xfrm>
        </p:spPr>
        <p:txBody>
          <a:bodyPr>
            <a:noAutofit/>
          </a:bodyPr>
          <a:lstStyle/>
          <a:p>
            <a:r>
              <a:rPr lang="en-US" dirty="0"/>
              <a:t>Investment Options </a:t>
            </a:r>
            <a:r>
              <a:rPr lang="en-US" sz="3600" dirty="0"/>
              <a:t>— </a:t>
            </a:r>
            <a:br>
              <a:rPr lang="en-US" sz="3600" dirty="0"/>
            </a:br>
            <a:r>
              <a:rPr lang="en-US" sz="3400" b="0" dirty="0"/>
              <a:t>Other Investments</a:t>
            </a:r>
          </a:p>
        </p:txBody>
      </p:sp>
      <p:grpSp>
        <p:nvGrpSpPr>
          <p:cNvPr id="10" name="Group 9"/>
          <p:cNvGrpSpPr/>
          <p:nvPr/>
        </p:nvGrpSpPr>
        <p:grpSpPr>
          <a:xfrm>
            <a:off x="4848568" y="2165270"/>
            <a:ext cx="1944731" cy="2527459"/>
            <a:chOff x="4370344" y="2185942"/>
            <a:chExt cx="1944731" cy="2527459"/>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1101" y="2185942"/>
              <a:ext cx="1634855" cy="1737676"/>
            </a:xfrm>
            <a:prstGeom prst="rect">
              <a:avLst/>
            </a:prstGeom>
          </p:spPr>
        </p:pic>
        <p:sp>
          <p:nvSpPr>
            <p:cNvPr id="12" name="Rectangle 16"/>
            <p:cNvSpPr txBox="1">
              <a:spLocks noChangeArrowheads="1"/>
            </p:cNvSpPr>
            <p:nvPr/>
          </p:nvSpPr>
          <p:spPr>
            <a:xfrm>
              <a:off x="4370344" y="3749675"/>
              <a:ext cx="1944731" cy="963726"/>
            </a:xfrm>
            <a:prstGeom prst="rect">
              <a:avLst/>
            </a:prstGeom>
          </p:spPr>
          <p:txBody>
            <a:bodyPr vert="horz" lIns="91440" tIns="45720" rIns="91440" bIns="45720" rtlCol="0">
              <a:noAutofit/>
            </a:bodyPr>
            <a:lstStyle>
              <a:lvl1pPr marL="282575" indent="-282575"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t>Futures and commodities</a:t>
              </a:r>
            </a:p>
          </p:txBody>
        </p:sp>
      </p:grpSp>
      <p:grpSp>
        <p:nvGrpSpPr>
          <p:cNvPr id="11" name="Group 10"/>
          <p:cNvGrpSpPr/>
          <p:nvPr/>
        </p:nvGrpSpPr>
        <p:grpSpPr>
          <a:xfrm>
            <a:off x="7148210" y="2142719"/>
            <a:ext cx="1863725" cy="2153470"/>
            <a:chOff x="6718300" y="2132780"/>
            <a:chExt cx="1863725" cy="2153470"/>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3933" y="2132780"/>
              <a:ext cx="1728787" cy="1837516"/>
            </a:xfrm>
            <a:prstGeom prst="rect">
              <a:avLst/>
            </a:prstGeom>
          </p:spPr>
        </p:pic>
        <p:sp>
          <p:nvSpPr>
            <p:cNvPr id="14" name="Rectangle 16"/>
            <p:cNvSpPr txBox="1">
              <a:spLocks noChangeArrowheads="1"/>
            </p:cNvSpPr>
            <p:nvPr/>
          </p:nvSpPr>
          <p:spPr>
            <a:xfrm>
              <a:off x="6718300" y="3749675"/>
              <a:ext cx="1863725" cy="536575"/>
            </a:xfrm>
            <a:prstGeom prst="rect">
              <a:avLst/>
            </a:prstGeom>
          </p:spPr>
          <p:txBody>
            <a:bodyPr vert="horz" lIns="91440" tIns="45720" rIns="91440" bIns="45720" rtlCol="0">
              <a:noAutofit/>
            </a:bodyPr>
            <a:lstStyle>
              <a:lvl1pPr marL="282575" indent="-282575"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t>Collectibles</a:t>
              </a:r>
            </a:p>
          </p:txBody>
        </p:sp>
      </p:gr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2100" y="2459826"/>
            <a:ext cx="1700212" cy="1588110"/>
          </a:xfrm>
          <a:prstGeom prst="rect">
            <a:avLst/>
          </a:prstGeom>
        </p:spPr>
      </p:pic>
      <p:sp>
        <p:nvSpPr>
          <p:cNvPr id="282640" name="Rectangle 16"/>
          <p:cNvSpPr>
            <a:spLocks noGrp="1" noChangeArrowheads="1"/>
          </p:cNvSpPr>
          <p:nvPr>
            <p:ph idx="1"/>
          </p:nvPr>
        </p:nvSpPr>
        <p:spPr>
          <a:xfrm>
            <a:off x="1300306" y="3759614"/>
            <a:ext cx="2159000" cy="536575"/>
          </a:xfrm>
        </p:spPr>
        <p:txBody>
          <a:bodyPr/>
          <a:lstStyle/>
          <a:p>
            <a:pPr marL="0" indent="0" algn="ctr">
              <a:buNone/>
            </a:pPr>
            <a:r>
              <a:rPr lang="en-US" sz="1600" dirty="0"/>
              <a:t>Real estate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2640">
                                            <p:txEl>
                                              <p:pRg st="0" end="0"/>
                                            </p:txEl>
                                          </p:spTgt>
                                        </p:tgtEl>
                                        <p:attrNameLst>
                                          <p:attrName>style.visibility</p:attrName>
                                        </p:attrNameLst>
                                      </p:cBhvr>
                                      <p:to>
                                        <p:strVal val="visible"/>
                                      </p:to>
                                    </p:set>
                                    <p:animEffect transition="in" filter="fade">
                                      <p:cBhvr>
                                        <p:cTn id="7" dur="500"/>
                                        <p:tgtEl>
                                          <p:spTgt spid="28264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4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4253" y="2371984"/>
            <a:ext cx="4939747" cy="3605299"/>
          </a:xfrm>
          <a:prstGeom prst="rect">
            <a:avLst/>
          </a:prstGeom>
        </p:spPr>
      </p:pic>
      <p:sp>
        <p:nvSpPr>
          <p:cNvPr id="284674" name="Rectangle 2"/>
          <p:cNvSpPr>
            <a:spLocks noGrp="1" noChangeArrowheads="1"/>
          </p:cNvSpPr>
          <p:nvPr>
            <p:ph type="title"/>
          </p:nvPr>
        </p:nvSpPr>
        <p:spPr>
          <a:xfrm>
            <a:off x="1599648" y="622852"/>
            <a:ext cx="7302500" cy="1219200"/>
          </a:xfrm>
        </p:spPr>
        <p:txBody>
          <a:bodyPr>
            <a:noAutofit/>
          </a:bodyPr>
          <a:lstStyle/>
          <a:p>
            <a:r>
              <a:rPr lang="en-US" dirty="0"/>
              <a:t>Investment Options </a:t>
            </a:r>
            <a:r>
              <a:rPr lang="en-US" sz="3600" dirty="0"/>
              <a:t>— </a:t>
            </a:r>
            <a:br>
              <a:rPr lang="en-US" sz="3600" dirty="0"/>
            </a:br>
            <a:r>
              <a:rPr lang="en-US" sz="3400" b="0" dirty="0"/>
              <a:t>Mutual Funds</a:t>
            </a:r>
          </a:p>
        </p:txBody>
      </p:sp>
      <p:sp>
        <p:nvSpPr>
          <p:cNvPr id="284694" name="Rectangle 22"/>
          <p:cNvSpPr>
            <a:spLocks noGrp="1" noChangeArrowheads="1"/>
          </p:cNvSpPr>
          <p:nvPr>
            <p:ph idx="1"/>
          </p:nvPr>
        </p:nvSpPr>
        <p:spPr>
          <a:xfrm>
            <a:off x="1599647" y="2277027"/>
            <a:ext cx="7426326" cy="3384550"/>
          </a:xfrm>
        </p:spPr>
        <p:txBody>
          <a:bodyPr/>
          <a:lstStyle/>
          <a:p>
            <a:pPr>
              <a:lnSpc>
                <a:spcPct val="90000"/>
              </a:lnSpc>
            </a:pPr>
            <a:r>
              <a:rPr lang="en-US" dirty="0"/>
              <a:t>Your money is pooled with that of other investors</a:t>
            </a:r>
          </a:p>
          <a:p>
            <a:pPr>
              <a:lnSpc>
                <a:spcPct val="90000"/>
              </a:lnSpc>
            </a:pPr>
            <a:r>
              <a:rPr lang="en-US" dirty="0"/>
              <a:t>Fund invests dollars according to </a:t>
            </a:r>
            <a:br>
              <a:rPr lang="en-US" dirty="0"/>
            </a:br>
            <a:r>
              <a:rPr lang="en-US" dirty="0"/>
              <a:t>stated investment strategy</a:t>
            </a:r>
          </a:p>
          <a:p>
            <a:pPr>
              <a:lnSpc>
                <a:spcPct val="90000"/>
              </a:lnSpc>
            </a:pPr>
            <a:r>
              <a:rPr lang="en-US" dirty="0"/>
              <a:t>You own a portion of the </a:t>
            </a:r>
            <a:br>
              <a:rPr lang="en-US" dirty="0"/>
            </a:br>
            <a:r>
              <a:rPr lang="en-US" dirty="0"/>
              <a:t>securities held by the fund </a:t>
            </a:r>
            <a:br>
              <a:rPr lang="en-US" dirty="0"/>
            </a:br>
            <a:r>
              <a:rPr lang="en-US" dirty="0"/>
              <a:t>(instant diversification)</a:t>
            </a:r>
          </a:p>
        </p:txBody>
      </p:sp>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1594971" y="500349"/>
            <a:ext cx="7302500" cy="1219200"/>
          </a:xfrm>
        </p:spPr>
        <p:txBody>
          <a:bodyPr>
            <a:noAutofit/>
          </a:bodyPr>
          <a:lstStyle/>
          <a:p>
            <a:r>
              <a:rPr lang="en-US" dirty="0"/>
              <a:t>Investment Fundamentals </a:t>
            </a:r>
            <a:br>
              <a:rPr lang="en-US" dirty="0"/>
            </a:br>
            <a:r>
              <a:rPr lang="en-US" sz="3400" dirty="0"/>
              <a:t>What Is Investing?</a:t>
            </a:r>
          </a:p>
        </p:txBody>
      </p:sp>
      <p:graphicFrame>
        <p:nvGraphicFramePr>
          <p:cNvPr id="10" name="Diagram 9"/>
          <p:cNvGraphicFramePr/>
          <p:nvPr/>
        </p:nvGraphicFramePr>
        <p:xfrm>
          <a:off x="673100" y="2286000"/>
          <a:ext cx="3657600" cy="1841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p:cNvGraphicFramePr/>
          <p:nvPr>
            <p:extLst>
              <p:ext uri="{D42A27DB-BD31-4B8C-83A1-F6EECF244321}">
                <p14:modId xmlns:p14="http://schemas.microsoft.com/office/powerpoint/2010/main" val="2846864303"/>
              </p:ext>
            </p:extLst>
          </p:nvPr>
        </p:nvGraphicFramePr>
        <p:xfrm>
          <a:off x="444500" y="2387600"/>
          <a:ext cx="3886200" cy="14605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7" name="Group 16"/>
          <p:cNvGrpSpPr/>
          <p:nvPr/>
        </p:nvGrpSpPr>
        <p:grpSpPr>
          <a:xfrm>
            <a:off x="1763942" y="2125544"/>
            <a:ext cx="1954616" cy="1747651"/>
            <a:chOff x="715071" y="1799995"/>
            <a:chExt cx="1954616" cy="1747651"/>
          </a:xfrm>
        </p:grpSpPr>
        <p:sp>
          <p:nvSpPr>
            <p:cNvPr id="18" name="TextBox 17"/>
            <p:cNvSpPr txBox="1"/>
            <p:nvPr/>
          </p:nvSpPr>
          <p:spPr>
            <a:xfrm>
              <a:off x="918492" y="3147536"/>
              <a:ext cx="1524000" cy="400110"/>
            </a:xfrm>
            <a:prstGeom prst="rect">
              <a:avLst/>
            </a:prstGeom>
            <a:noFill/>
          </p:spPr>
          <p:txBody>
            <a:bodyPr wrap="square" rtlCol="0">
              <a:spAutoFit/>
            </a:bodyPr>
            <a:lstStyle/>
            <a:p>
              <a:r>
                <a:rPr lang="en-US" sz="2000" b="1" dirty="0">
                  <a:solidFill>
                    <a:srgbClr val="5D5D5D"/>
                  </a:solidFill>
                </a:rPr>
                <a:t>Speculating?</a:t>
              </a:r>
            </a:p>
          </p:txBody>
        </p:sp>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5071" y="1799995"/>
              <a:ext cx="1954616" cy="1425343"/>
            </a:xfrm>
            <a:prstGeom prst="rect">
              <a:avLst/>
            </a:prstGeom>
          </p:spPr>
        </p:pic>
      </p:grpSp>
      <p:grpSp>
        <p:nvGrpSpPr>
          <p:cNvPr id="20" name="Group 19"/>
          <p:cNvGrpSpPr/>
          <p:nvPr/>
        </p:nvGrpSpPr>
        <p:grpSpPr>
          <a:xfrm>
            <a:off x="1830848" y="4135925"/>
            <a:ext cx="1865046" cy="1716751"/>
            <a:chOff x="781977" y="3810376"/>
            <a:chExt cx="1865046" cy="1716751"/>
          </a:xfrm>
        </p:grpSpPr>
        <p:sp>
          <p:nvSpPr>
            <p:cNvPr id="21" name="TextBox 20"/>
            <p:cNvSpPr txBox="1"/>
            <p:nvPr/>
          </p:nvSpPr>
          <p:spPr>
            <a:xfrm>
              <a:off x="1164747" y="5127017"/>
              <a:ext cx="1143000" cy="400110"/>
            </a:xfrm>
            <a:prstGeom prst="rect">
              <a:avLst/>
            </a:prstGeom>
            <a:noFill/>
          </p:spPr>
          <p:txBody>
            <a:bodyPr wrap="square" rtlCol="0">
              <a:spAutoFit/>
            </a:bodyPr>
            <a:lstStyle/>
            <a:p>
              <a:r>
                <a:rPr lang="en-US" sz="2000" b="1" dirty="0">
                  <a:solidFill>
                    <a:srgbClr val="5D5D5D"/>
                  </a:solidFill>
                </a:rPr>
                <a:t>Saving?</a:t>
              </a:r>
            </a:p>
          </p:txBody>
        </p:sp>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1977" y="3810376"/>
              <a:ext cx="1865046" cy="1383547"/>
            </a:xfrm>
            <a:prstGeom prst="rect">
              <a:avLst/>
            </a:prstGeom>
          </p:spPr>
        </p:pic>
      </p:grpSp>
      <p:cxnSp>
        <p:nvCxnSpPr>
          <p:cNvPr id="23" name="Straight Arrow Connector 22"/>
          <p:cNvCxnSpPr/>
          <p:nvPr/>
        </p:nvCxnSpPr>
        <p:spPr>
          <a:xfrm>
            <a:off x="3833846" y="2911106"/>
            <a:ext cx="1407830" cy="0"/>
          </a:xfrm>
          <a:prstGeom prst="straightConnector1">
            <a:avLst/>
          </a:prstGeom>
          <a:ln w="76200">
            <a:solidFill>
              <a:schemeClr val="accent4"/>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833846" y="4692593"/>
            <a:ext cx="1407830" cy="0"/>
          </a:xfrm>
          <a:prstGeom prst="straightConnector1">
            <a:avLst/>
          </a:prstGeom>
          <a:ln w="76200">
            <a:solidFill>
              <a:schemeClr val="accent4"/>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494757" y="2737983"/>
            <a:ext cx="3649243" cy="3108543"/>
          </a:xfrm>
          <a:prstGeom prst="rect">
            <a:avLst/>
          </a:prstGeom>
          <a:noFill/>
        </p:spPr>
        <p:txBody>
          <a:bodyPr wrap="square" rtlCol="0">
            <a:spAutoFit/>
          </a:bodyPr>
          <a:lstStyle/>
          <a:p>
            <a:pPr lvl="0"/>
            <a:r>
              <a:rPr lang="en-US" sz="2800" b="1" dirty="0">
                <a:solidFill>
                  <a:srgbClr val="5D5D5D"/>
                </a:solidFill>
                <a:latin typeface="Calibri" panose="020F0502020204030204" pitchFamily="34" charset="0"/>
                <a:cs typeface="Arial"/>
              </a:rPr>
              <a:t>Investing</a:t>
            </a:r>
            <a:r>
              <a:rPr lang="en-US" sz="2800" dirty="0">
                <a:solidFill>
                  <a:srgbClr val="5D5D5D"/>
                </a:solidFill>
                <a:latin typeface="Calibri" panose="020F0502020204030204" pitchFamily="34" charset="0"/>
                <a:cs typeface="Arial"/>
              </a:rPr>
              <a:t>--A carefully planned and prepared approach to managing and accumulating money.</a:t>
            </a:r>
          </a:p>
          <a:p>
            <a:pPr lvl="0"/>
            <a:endParaRPr lang="en-US" sz="2800" dirty="0">
              <a:solidFill>
                <a:srgbClr val="5D5D5D"/>
              </a:solidFill>
              <a:latin typeface="Calibri" panose="020F0502020204030204" pitchFamily="34" charset="0"/>
            </a:endParaRPr>
          </a:p>
          <a:p>
            <a:endParaRPr lang="en-US" sz="28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12933"/>
          <a:stretch/>
        </p:blipFill>
        <p:spPr>
          <a:xfrm flipH="1">
            <a:off x="1446692" y="2027583"/>
            <a:ext cx="3737448" cy="3935896"/>
          </a:xfrm>
          <a:prstGeom prst="rect">
            <a:avLst/>
          </a:prstGeom>
        </p:spPr>
      </p:pic>
      <p:sp>
        <p:nvSpPr>
          <p:cNvPr id="284674" name="Rectangle 2"/>
          <p:cNvSpPr>
            <a:spLocks noGrp="1" noChangeArrowheads="1"/>
          </p:cNvSpPr>
          <p:nvPr>
            <p:ph type="title"/>
          </p:nvPr>
        </p:nvSpPr>
        <p:spPr>
          <a:xfrm>
            <a:off x="1610138" y="533400"/>
            <a:ext cx="6238461" cy="1219200"/>
          </a:xfrm>
        </p:spPr>
        <p:txBody>
          <a:bodyPr>
            <a:noAutofit/>
          </a:bodyPr>
          <a:lstStyle/>
          <a:p>
            <a:r>
              <a:rPr lang="en-US" dirty="0"/>
              <a:t>Investment Options </a:t>
            </a:r>
            <a:r>
              <a:rPr lang="en-US" sz="3600" dirty="0"/>
              <a:t>— </a:t>
            </a:r>
            <a:br>
              <a:rPr lang="en-US" sz="3600" dirty="0"/>
            </a:br>
            <a:r>
              <a:rPr lang="en-US" sz="3400" b="0" dirty="0"/>
              <a:t>Mutual Funds</a:t>
            </a:r>
          </a:p>
        </p:txBody>
      </p:sp>
      <p:sp>
        <p:nvSpPr>
          <p:cNvPr id="284694" name="Rectangle 22"/>
          <p:cNvSpPr>
            <a:spLocks noGrp="1" noChangeArrowheads="1"/>
          </p:cNvSpPr>
          <p:nvPr>
            <p:ph idx="1"/>
          </p:nvPr>
        </p:nvSpPr>
        <p:spPr>
          <a:xfrm>
            <a:off x="4572000" y="2146852"/>
            <a:ext cx="4395168" cy="3494571"/>
          </a:xfrm>
        </p:spPr>
        <p:txBody>
          <a:bodyPr>
            <a:normAutofit/>
          </a:bodyPr>
          <a:lstStyle/>
          <a:p>
            <a:pPr marL="0" indent="0">
              <a:lnSpc>
                <a:spcPct val="90000"/>
              </a:lnSpc>
              <a:buNone/>
            </a:pPr>
            <a:r>
              <a:rPr lang="en-US" sz="2400" dirty="0"/>
              <a:t>Before investing, investors should carefully consider a fund’s investment objectives, risks, and charges and expenses. These can be found in the prospectus available from the fund, which should be read carefully before investing. </a:t>
            </a:r>
          </a:p>
        </p:txBody>
      </p:sp>
    </p:spTree>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1609724" y="533400"/>
            <a:ext cx="6238875" cy="1219200"/>
          </a:xfrm>
        </p:spPr>
        <p:txBody>
          <a:bodyPr>
            <a:noAutofit/>
          </a:bodyPr>
          <a:lstStyle/>
          <a:p>
            <a:r>
              <a:rPr lang="en-US" dirty="0"/>
              <a:t>Investment Options </a:t>
            </a:r>
            <a:r>
              <a:rPr lang="en-US" sz="3600" dirty="0"/>
              <a:t>—</a:t>
            </a:r>
            <a:r>
              <a:rPr lang="en-US" dirty="0"/>
              <a:t> </a:t>
            </a:r>
            <a:br>
              <a:rPr lang="en-US" dirty="0"/>
            </a:br>
            <a:r>
              <a:rPr lang="en-US" sz="3400" b="0" dirty="0"/>
              <a:t>Mutual Funds</a:t>
            </a:r>
          </a:p>
        </p:txBody>
      </p:sp>
      <p:sp>
        <p:nvSpPr>
          <p:cNvPr id="24" name="Rectangle 20"/>
          <p:cNvSpPr txBox="1">
            <a:spLocks noChangeArrowheads="1"/>
          </p:cNvSpPr>
          <p:nvPr/>
        </p:nvSpPr>
        <p:spPr>
          <a:xfrm>
            <a:off x="5667374" y="1918252"/>
            <a:ext cx="3438524" cy="4099405"/>
          </a:xfrm>
          <a:prstGeom prst="rect">
            <a:avLst/>
          </a:prstGeom>
        </p:spPr>
        <p:txBody>
          <a:bodyPr/>
          <a:lstStyle>
            <a:lvl1pPr marL="227013" indent="-227013"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2000" dirty="0"/>
              <a:t>Three major investment categories:</a:t>
            </a:r>
          </a:p>
          <a:p>
            <a:pPr marL="571500" lvl="1">
              <a:lnSpc>
                <a:spcPct val="90000"/>
              </a:lnSpc>
            </a:pPr>
            <a:r>
              <a:rPr lang="en-US" sz="2000" dirty="0"/>
              <a:t>Money market funds</a:t>
            </a:r>
          </a:p>
          <a:p>
            <a:pPr marL="571500" lvl="1">
              <a:lnSpc>
                <a:spcPct val="90000"/>
              </a:lnSpc>
            </a:pPr>
            <a:r>
              <a:rPr lang="en-US" sz="2000" dirty="0"/>
              <a:t>Bond funds</a:t>
            </a:r>
          </a:p>
          <a:p>
            <a:pPr marL="571500" lvl="1">
              <a:lnSpc>
                <a:spcPct val="90000"/>
              </a:lnSpc>
            </a:pPr>
            <a:r>
              <a:rPr lang="en-US" sz="2000" dirty="0"/>
              <a:t>Stock funds</a:t>
            </a:r>
          </a:p>
          <a:p>
            <a:pPr>
              <a:lnSpc>
                <a:spcPct val="90000"/>
              </a:lnSpc>
            </a:pPr>
            <a:r>
              <a:rPr lang="en-US" sz="2000" dirty="0"/>
              <a:t>Mutual funds fall all along the risk-return spectrum (e.g., balanced funds, international funds)</a:t>
            </a:r>
          </a:p>
          <a:p>
            <a:pPr>
              <a:lnSpc>
                <a:spcPct val="90000"/>
              </a:lnSpc>
            </a:pPr>
            <a:r>
              <a:rPr lang="en-US" sz="2000" dirty="0"/>
              <a:t>Active vs. passive management</a:t>
            </a:r>
          </a:p>
        </p:txBody>
      </p:sp>
      <p:grpSp>
        <p:nvGrpSpPr>
          <p:cNvPr id="3" name="Group 2">
            <a:extLst>
              <a:ext uri="{FF2B5EF4-FFF2-40B4-BE49-F238E27FC236}">
                <a16:creationId xmlns:a16="http://schemas.microsoft.com/office/drawing/2014/main" id="{222CD9A2-0BEE-4559-91BC-A556CD3C9B5F}"/>
              </a:ext>
            </a:extLst>
          </p:cNvPr>
          <p:cNvGrpSpPr/>
          <p:nvPr/>
        </p:nvGrpSpPr>
        <p:grpSpPr>
          <a:xfrm>
            <a:off x="1815036" y="2071756"/>
            <a:ext cx="3981962" cy="3136633"/>
            <a:chOff x="275038" y="2006600"/>
            <a:chExt cx="5154212" cy="4060027"/>
          </a:xfrm>
        </p:grpSpPr>
        <p:sp>
          <p:nvSpPr>
            <p:cNvPr id="23" name="Text Box 17"/>
            <p:cNvSpPr txBox="1">
              <a:spLocks noChangeArrowheads="1"/>
            </p:cNvSpPr>
            <p:nvPr/>
          </p:nvSpPr>
          <p:spPr bwMode="auto">
            <a:xfrm>
              <a:off x="1809750" y="4445000"/>
              <a:ext cx="1905000" cy="418302"/>
            </a:xfrm>
            <a:prstGeom prst="rect">
              <a:avLst/>
            </a:prstGeom>
            <a:noFill/>
            <a:ln w="9525">
              <a:noFill/>
              <a:miter lim="800000"/>
              <a:headEnd/>
              <a:tailEnd/>
            </a:ln>
            <a:effectLst/>
          </p:spPr>
          <p:txBody>
            <a:bodyPr wrap="square">
              <a:spAutoFit/>
            </a:bodyPr>
            <a:lstStyle/>
            <a:p>
              <a:pPr>
                <a:spcBef>
                  <a:spcPct val="50000"/>
                </a:spcBef>
              </a:pPr>
              <a:r>
                <a:rPr lang="en-US" sz="1500" dirty="0">
                  <a:solidFill>
                    <a:srgbClr val="5D5D5D"/>
                  </a:solidFill>
                </a:rPr>
                <a:t>Bond funds</a:t>
              </a:r>
            </a:p>
          </p:txBody>
        </p:sp>
        <p:sp>
          <p:nvSpPr>
            <p:cNvPr id="25" name="Line 9"/>
            <p:cNvSpPr>
              <a:spLocks noChangeShapeType="1"/>
            </p:cNvSpPr>
            <p:nvPr/>
          </p:nvSpPr>
          <p:spPr bwMode="auto">
            <a:xfrm>
              <a:off x="781050" y="5588000"/>
              <a:ext cx="3505200" cy="0"/>
            </a:xfrm>
            <a:prstGeom prst="line">
              <a:avLst/>
            </a:prstGeom>
            <a:noFill/>
            <a:ln w="38100">
              <a:solidFill>
                <a:schemeClr val="accent4"/>
              </a:solidFill>
              <a:round/>
              <a:headEnd/>
              <a:tailEnd type="triangle" w="med" len="med"/>
            </a:ln>
            <a:effectLst/>
          </p:spPr>
          <p:txBody>
            <a:bodyPr/>
            <a:lstStyle/>
            <a:p>
              <a:endParaRPr lang="en-US" sz="1500"/>
            </a:p>
          </p:txBody>
        </p:sp>
        <p:sp>
          <p:nvSpPr>
            <p:cNvPr id="26" name="Line 10"/>
            <p:cNvSpPr>
              <a:spLocks noChangeShapeType="1"/>
            </p:cNvSpPr>
            <p:nvPr/>
          </p:nvSpPr>
          <p:spPr bwMode="auto">
            <a:xfrm flipV="1">
              <a:off x="781050" y="2006600"/>
              <a:ext cx="0" cy="3581400"/>
            </a:xfrm>
            <a:prstGeom prst="line">
              <a:avLst/>
            </a:prstGeom>
            <a:noFill/>
            <a:ln w="38100">
              <a:solidFill>
                <a:schemeClr val="accent4"/>
              </a:solidFill>
              <a:round/>
              <a:headEnd/>
              <a:tailEnd type="triangle" w="med" len="med"/>
            </a:ln>
            <a:effectLst/>
          </p:spPr>
          <p:txBody>
            <a:bodyPr/>
            <a:lstStyle/>
            <a:p>
              <a:endParaRPr lang="en-US" sz="1500"/>
            </a:p>
          </p:txBody>
        </p:sp>
        <p:sp>
          <p:nvSpPr>
            <p:cNvPr id="27" name="Text Box 11"/>
            <p:cNvSpPr txBox="1">
              <a:spLocks noChangeArrowheads="1"/>
            </p:cNvSpPr>
            <p:nvPr/>
          </p:nvSpPr>
          <p:spPr bwMode="auto">
            <a:xfrm rot="16200000">
              <a:off x="-1268412" y="3626249"/>
              <a:ext cx="3505202" cy="418302"/>
            </a:xfrm>
            <a:prstGeom prst="rect">
              <a:avLst/>
            </a:prstGeom>
            <a:noFill/>
            <a:ln w="9525">
              <a:noFill/>
              <a:miter lim="800000"/>
              <a:headEnd/>
              <a:tailEnd/>
            </a:ln>
            <a:effectLst/>
          </p:spPr>
          <p:txBody>
            <a:bodyPr wrap="square">
              <a:spAutoFit/>
            </a:bodyPr>
            <a:lstStyle/>
            <a:p>
              <a:pPr algn="ctr">
                <a:spcBef>
                  <a:spcPct val="50000"/>
                </a:spcBef>
              </a:pPr>
              <a:r>
                <a:rPr lang="en-US" sz="1500" b="1" dirty="0">
                  <a:solidFill>
                    <a:srgbClr val="5D5D5D"/>
                  </a:solidFill>
                </a:rPr>
                <a:t>Potential Return</a:t>
              </a:r>
            </a:p>
          </p:txBody>
        </p:sp>
        <p:sp>
          <p:nvSpPr>
            <p:cNvPr id="28" name="Line 12"/>
            <p:cNvSpPr>
              <a:spLocks noChangeShapeType="1"/>
            </p:cNvSpPr>
            <p:nvPr/>
          </p:nvSpPr>
          <p:spPr bwMode="auto">
            <a:xfrm flipV="1">
              <a:off x="781050" y="2082800"/>
              <a:ext cx="3352800" cy="3505200"/>
            </a:xfrm>
            <a:prstGeom prst="line">
              <a:avLst/>
            </a:prstGeom>
            <a:noFill/>
            <a:ln w="38100">
              <a:solidFill>
                <a:schemeClr val="accent4"/>
              </a:solidFill>
              <a:round/>
              <a:headEnd/>
              <a:tailEnd type="triangle" w="med" len="med"/>
            </a:ln>
            <a:effectLst/>
          </p:spPr>
          <p:txBody>
            <a:bodyPr/>
            <a:lstStyle/>
            <a:p>
              <a:endParaRPr lang="en-US" sz="1500"/>
            </a:p>
          </p:txBody>
        </p:sp>
        <p:sp>
          <p:nvSpPr>
            <p:cNvPr id="29" name="Oval 13"/>
            <p:cNvSpPr>
              <a:spLocks noChangeArrowheads="1"/>
            </p:cNvSpPr>
            <p:nvPr/>
          </p:nvSpPr>
          <p:spPr bwMode="auto">
            <a:xfrm>
              <a:off x="971550" y="5178425"/>
              <a:ext cx="210312" cy="210312"/>
            </a:xfrm>
            <a:prstGeom prst="ellipse">
              <a:avLst/>
            </a:prstGeom>
            <a:solidFill>
              <a:schemeClr val="accent2"/>
            </a:solidFill>
            <a:ln w="9525">
              <a:noFill/>
              <a:round/>
              <a:headEnd/>
              <a:tailEnd/>
            </a:ln>
            <a:effectLst/>
          </p:spPr>
          <p:txBody>
            <a:bodyPr wrap="none" anchor="ctr"/>
            <a:lstStyle/>
            <a:p>
              <a:endParaRPr lang="en-US" sz="1500"/>
            </a:p>
          </p:txBody>
        </p:sp>
        <p:sp>
          <p:nvSpPr>
            <p:cNvPr id="30" name="Text Box 14"/>
            <p:cNvSpPr txBox="1">
              <a:spLocks noChangeArrowheads="1"/>
            </p:cNvSpPr>
            <p:nvPr/>
          </p:nvSpPr>
          <p:spPr bwMode="auto">
            <a:xfrm>
              <a:off x="1209676" y="5121275"/>
              <a:ext cx="2743200" cy="418302"/>
            </a:xfrm>
            <a:prstGeom prst="rect">
              <a:avLst/>
            </a:prstGeom>
            <a:noFill/>
            <a:ln w="9525">
              <a:noFill/>
              <a:miter lim="800000"/>
              <a:headEnd/>
              <a:tailEnd/>
            </a:ln>
            <a:effectLst/>
          </p:spPr>
          <p:txBody>
            <a:bodyPr wrap="square">
              <a:spAutoFit/>
            </a:bodyPr>
            <a:lstStyle/>
            <a:p>
              <a:pPr>
                <a:spcBef>
                  <a:spcPct val="50000"/>
                </a:spcBef>
              </a:pPr>
              <a:r>
                <a:rPr lang="en-US" sz="1500" dirty="0">
                  <a:solidFill>
                    <a:srgbClr val="5D5D5D"/>
                  </a:solidFill>
                </a:rPr>
                <a:t>Money market funds</a:t>
              </a:r>
            </a:p>
          </p:txBody>
        </p:sp>
        <p:sp>
          <p:nvSpPr>
            <p:cNvPr id="31" name="Text Box 15"/>
            <p:cNvSpPr txBox="1">
              <a:spLocks noChangeArrowheads="1"/>
            </p:cNvSpPr>
            <p:nvPr/>
          </p:nvSpPr>
          <p:spPr bwMode="auto">
            <a:xfrm>
              <a:off x="781050" y="5648325"/>
              <a:ext cx="3352800" cy="418302"/>
            </a:xfrm>
            <a:prstGeom prst="rect">
              <a:avLst/>
            </a:prstGeom>
            <a:noFill/>
            <a:ln w="9525">
              <a:noFill/>
              <a:miter lim="800000"/>
              <a:headEnd/>
              <a:tailEnd/>
            </a:ln>
            <a:effectLst/>
          </p:spPr>
          <p:txBody>
            <a:bodyPr wrap="square">
              <a:spAutoFit/>
            </a:bodyPr>
            <a:lstStyle/>
            <a:p>
              <a:pPr algn="ctr">
                <a:spcBef>
                  <a:spcPct val="50000"/>
                </a:spcBef>
              </a:pPr>
              <a:r>
                <a:rPr lang="en-US" sz="1500" b="1" dirty="0">
                  <a:solidFill>
                    <a:srgbClr val="5D5D5D"/>
                  </a:solidFill>
                </a:rPr>
                <a:t>Risk</a:t>
              </a:r>
            </a:p>
          </p:txBody>
        </p:sp>
        <p:sp>
          <p:nvSpPr>
            <p:cNvPr id="32" name="Oval 16"/>
            <p:cNvSpPr>
              <a:spLocks noChangeArrowheads="1"/>
            </p:cNvSpPr>
            <p:nvPr/>
          </p:nvSpPr>
          <p:spPr bwMode="auto">
            <a:xfrm>
              <a:off x="1609725" y="4492625"/>
              <a:ext cx="210312" cy="210312"/>
            </a:xfrm>
            <a:prstGeom prst="ellipse">
              <a:avLst/>
            </a:prstGeom>
            <a:solidFill>
              <a:schemeClr val="accent2"/>
            </a:solidFill>
            <a:ln w="9525">
              <a:noFill/>
              <a:round/>
              <a:headEnd/>
              <a:tailEnd/>
            </a:ln>
            <a:effectLst/>
          </p:spPr>
          <p:txBody>
            <a:bodyPr wrap="none" anchor="ctr"/>
            <a:lstStyle/>
            <a:p>
              <a:endParaRPr lang="en-US" sz="1500"/>
            </a:p>
          </p:txBody>
        </p:sp>
        <p:sp>
          <p:nvSpPr>
            <p:cNvPr id="33" name="Oval 18"/>
            <p:cNvSpPr>
              <a:spLocks noChangeArrowheads="1"/>
            </p:cNvSpPr>
            <p:nvPr/>
          </p:nvSpPr>
          <p:spPr bwMode="auto">
            <a:xfrm>
              <a:off x="3000375" y="3044825"/>
              <a:ext cx="210312" cy="210312"/>
            </a:xfrm>
            <a:prstGeom prst="ellipse">
              <a:avLst/>
            </a:prstGeom>
            <a:solidFill>
              <a:schemeClr val="accent2"/>
            </a:solidFill>
            <a:ln w="9525">
              <a:noFill/>
              <a:round/>
              <a:headEnd/>
              <a:tailEnd/>
            </a:ln>
            <a:effectLst/>
          </p:spPr>
          <p:txBody>
            <a:bodyPr wrap="none" anchor="ctr"/>
            <a:lstStyle/>
            <a:p>
              <a:endParaRPr lang="en-US" sz="1500"/>
            </a:p>
          </p:txBody>
        </p:sp>
        <p:sp>
          <p:nvSpPr>
            <p:cNvPr id="34" name="Text Box 19"/>
            <p:cNvSpPr txBox="1">
              <a:spLocks noChangeArrowheads="1"/>
            </p:cNvSpPr>
            <p:nvPr/>
          </p:nvSpPr>
          <p:spPr bwMode="auto">
            <a:xfrm>
              <a:off x="3228975" y="2997716"/>
              <a:ext cx="1676400" cy="418302"/>
            </a:xfrm>
            <a:prstGeom prst="rect">
              <a:avLst/>
            </a:prstGeom>
            <a:noFill/>
            <a:ln w="9525">
              <a:noFill/>
              <a:miter lim="800000"/>
              <a:headEnd/>
              <a:tailEnd/>
            </a:ln>
            <a:effectLst/>
          </p:spPr>
          <p:txBody>
            <a:bodyPr wrap="square">
              <a:spAutoFit/>
            </a:bodyPr>
            <a:lstStyle/>
            <a:p>
              <a:pPr>
                <a:spcBef>
                  <a:spcPct val="50000"/>
                </a:spcBef>
              </a:pPr>
              <a:r>
                <a:rPr lang="en-US" sz="1500" dirty="0">
                  <a:solidFill>
                    <a:srgbClr val="5D5D5D"/>
                  </a:solidFill>
                </a:rPr>
                <a:t>Stock funds</a:t>
              </a:r>
            </a:p>
          </p:txBody>
        </p:sp>
        <p:sp>
          <p:nvSpPr>
            <p:cNvPr id="35" name="Oval 21"/>
            <p:cNvSpPr>
              <a:spLocks noChangeArrowheads="1"/>
            </p:cNvSpPr>
            <p:nvPr/>
          </p:nvSpPr>
          <p:spPr bwMode="auto">
            <a:xfrm>
              <a:off x="2266950" y="3806825"/>
              <a:ext cx="210312" cy="210312"/>
            </a:xfrm>
            <a:prstGeom prst="ellipse">
              <a:avLst/>
            </a:prstGeom>
            <a:solidFill>
              <a:schemeClr val="accent2"/>
            </a:solidFill>
            <a:ln w="9525">
              <a:noFill/>
              <a:round/>
              <a:headEnd/>
              <a:tailEnd/>
            </a:ln>
            <a:effectLst/>
          </p:spPr>
          <p:txBody>
            <a:bodyPr wrap="none" anchor="ctr"/>
            <a:lstStyle/>
            <a:p>
              <a:endParaRPr lang="en-US" sz="1500"/>
            </a:p>
          </p:txBody>
        </p:sp>
        <p:sp>
          <p:nvSpPr>
            <p:cNvPr id="36" name="Text Box 22"/>
            <p:cNvSpPr txBox="1">
              <a:spLocks noChangeArrowheads="1"/>
            </p:cNvSpPr>
            <p:nvPr/>
          </p:nvSpPr>
          <p:spPr bwMode="auto">
            <a:xfrm>
              <a:off x="2495550" y="3768726"/>
              <a:ext cx="1981200" cy="418302"/>
            </a:xfrm>
            <a:prstGeom prst="rect">
              <a:avLst/>
            </a:prstGeom>
            <a:noFill/>
            <a:ln w="9525">
              <a:noFill/>
              <a:miter lim="800000"/>
              <a:headEnd/>
              <a:tailEnd/>
            </a:ln>
            <a:effectLst/>
          </p:spPr>
          <p:txBody>
            <a:bodyPr wrap="square">
              <a:spAutoFit/>
            </a:bodyPr>
            <a:lstStyle/>
            <a:p>
              <a:pPr>
                <a:spcBef>
                  <a:spcPct val="50000"/>
                </a:spcBef>
              </a:pPr>
              <a:r>
                <a:rPr lang="en-US" sz="1500" dirty="0">
                  <a:solidFill>
                    <a:srgbClr val="5D5D5D"/>
                  </a:solidFill>
                </a:rPr>
                <a:t>Balanced funds</a:t>
              </a:r>
            </a:p>
          </p:txBody>
        </p:sp>
        <p:sp>
          <p:nvSpPr>
            <p:cNvPr id="37" name="Oval 23"/>
            <p:cNvSpPr>
              <a:spLocks noChangeArrowheads="1"/>
            </p:cNvSpPr>
            <p:nvPr/>
          </p:nvSpPr>
          <p:spPr bwMode="auto">
            <a:xfrm>
              <a:off x="3629025" y="2387570"/>
              <a:ext cx="210312" cy="210312"/>
            </a:xfrm>
            <a:prstGeom prst="ellipse">
              <a:avLst/>
            </a:prstGeom>
            <a:solidFill>
              <a:schemeClr val="accent2"/>
            </a:solidFill>
            <a:ln w="9525">
              <a:noFill/>
              <a:round/>
              <a:headEnd/>
              <a:tailEnd/>
            </a:ln>
            <a:effectLst/>
          </p:spPr>
          <p:txBody>
            <a:bodyPr wrap="none" anchor="ctr"/>
            <a:lstStyle/>
            <a:p>
              <a:endParaRPr lang="en-US" sz="1500"/>
            </a:p>
          </p:txBody>
        </p:sp>
        <p:sp>
          <p:nvSpPr>
            <p:cNvPr id="38" name="Text Box 24"/>
            <p:cNvSpPr txBox="1">
              <a:spLocks noChangeArrowheads="1"/>
            </p:cNvSpPr>
            <p:nvPr/>
          </p:nvSpPr>
          <p:spPr bwMode="auto">
            <a:xfrm>
              <a:off x="3829050" y="2308135"/>
              <a:ext cx="1600200" cy="717090"/>
            </a:xfrm>
            <a:prstGeom prst="rect">
              <a:avLst/>
            </a:prstGeom>
            <a:noFill/>
            <a:ln w="9525">
              <a:noFill/>
              <a:miter lim="800000"/>
              <a:headEnd/>
              <a:tailEnd/>
            </a:ln>
            <a:effectLst/>
          </p:spPr>
          <p:txBody>
            <a:bodyPr wrap="square">
              <a:spAutoFit/>
            </a:bodyPr>
            <a:lstStyle/>
            <a:p>
              <a:pPr>
                <a:spcBef>
                  <a:spcPct val="50000"/>
                </a:spcBef>
              </a:pPr>
              <a:r>
                <a:rPr lang="en-US" sz="1500" dirty="0">
                  <a:solidFill>
                    <a:srgbClr val="5D5D5D"/>
                  </a:solidFill>
                </a:rPr>
                <a:t>International  funds</a:t>
              </a:r>
            </a:p>
          </p:txBody>
        </p:sp>
      </p:grpSp>
      <p:sp>
        <p:nvSpPr>
          <p:cNvPr id="39" name="AutoShape 26"/>
          <p:cNvSpPr>
            <a:spLocks noChangeAspect="1" noChangeArrowheads="1" noTextEdit="1"/>
          </p:cNvSpPr>
          <p:nvPr/>
        </p:nvSpPr>
        <p:spPr bwMode="auto">
          <a:xfrm>
            <a:off x="552450" y="2586038"/>
            <a:ext cx="3810000" cy="2608262"/>
          </a:xfrm>
          <a:prstGeom prst="rect">
            <a:avLst/>
          </a:prstGeom>
          <a:noFill/>
          <a:ln w="9525">
            <a:noFill/>
            <a:miter lim="800000"/>
            <a:headEnd/>
            <a:tailEnd/>
          </a:ln>
        </p:spPr>
        <p:txBody>
          <a:bodyPr/>
          <a:lstStyle/>
          <a:p>
            <a:endParaRPr lang="en-US"/>
          </a:p>
        </p:txBody>
      </p:sp>
      <p:sp>
        <p:nvSpPr>
          <p:cNvPr id="40" name="Rectangle 28"/>
          <p:cNvSpPr>
            <a:spLocks noChangeArrowheads="1"/>
          </p:cNvSpPr>
          <p:nvPr/>
        </p:nvSpPr>
        <p:spPr bwMode="auto">
          <a:xfrm>
            <a:off x="552450" y="2595563"/>
            <a:ext cx="84138" cy="365125"/>
          </a:xfrm>
          <a:prstGeom prst="rect">
            <a:avLst/>
          </a:prstGeom>
          <a:noFill/>
          <a:ln w="9525">
            <a:noFill/>
            <a:miter lim="800000"/>
            <a:headEnd/>
            <a:tailEnd/>
          </a:ln>
        </p:spPr>
        <p:txBody>
          <a:bodyPr wrap="none" lIns="0" tIns="0" rIns="0" bIns="0">
            <a:spAutoFit/>
          </a:bodyPr>
          <a:lstStyle/>
          <a:p>
            <a:r>
              <a:rPr lang="en-US" sz="2400">
                <a:solidFill>
                  <a:srgbClr val="000000"/>
                </a:solidFill>
              </a:rPr>
              <a:t> </a:t>
            </a:r>
            <a:endParaRPr 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fade">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fade">
                                      <p:cBhvr>
                                        <p:cTn id="17" dur="500"/>
                                        <p:tgtEl>
                                          <p:spTgt spid="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xEl>
                                              <p:pRg st="3" end="3"/>
                                            </p:txEl>
                                          </p:spTgt>
                                        </p:tgtEl>
                                        <p:attrNameLst>
                                          <p:attrName>style.visibility</p:attrName>
                                        </p:attrNameLst>
                                      </p:cBhvr>
                                      <p:to>
                                        <p:strVal val="visible"/>
                                      </p:to>
                                    </p:set>
                                    <p:animEffect transition="in" filter="fade">
                                      <p:cBhvr>
                                        <p:cTn id="22" dur="500"/>
                                        <p:tgtEl>
                                          <p:spTgt spid="24">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xEl>
                                              <p:pRg st="4" end="4"/>
                                            </p:txEl>
                                          </p:spTgt>
                                        </p:tgtEl>
                                        <p:attrNameLst>
                                          <p:attrName>style.visibility</p:attrName>
                                        </p:attrNameLst>
                                      </p:cBhvr>
                                      <p:to>
                                        <p:strVal val="visible"/>
                                      </p:to>
                                    </p:set>
                                    <p:animEffect transition="in" filter="fade">
                                      <p:cBhvr>
                                        <p:cTn id="25" dur="500"/>
                                        <p:tgtEl>
                                          <p:spTgt spid="2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4">
                                            <p:txEl>
                                              <p:pRg st="5" end="5"/>
                                            </p:txEl>
                                          </p:spTgt>
                                        </p:tgtEl>
                                        <p:attrNameLst>
                                          <p:attrName>style.visibility</p:attrName>
                                        </p:attrNameLst>
                                      </p:cBhvr>
                                      <p:to>
                                        <p:strVal val="visible"/>
                                      </p:to>
                                    </p:set>
                                    <p:animEffect transition="in" filter="fade">
                                      <p:cBhvr>
                                        <p:cTn id="30" dur="500"/>
                                        <p:tgtEl>
                                          <p:spTgt spid="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autoUpdateAnimBg="0" advAuto="0"/>
      <p:bldP spid="30" grpId="0"/>
      <p:bldP spid="34" grpId="0"/>
      <p:bldP spid="36"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8771" name="Rectangle 3"/>
          <p:cNvSpPr>
            <a:spLocks noGrp="1" noChangeArrowheads="1"/>
          </p:cNvSpPr>
          <p:nvPr>
            <p:ph type="title"/>
          </p:nvPr>
        </p:nvSpPr>
        <p:spPr>
          <a:xfrm>
            <a:off x="1559892" y="533400"/>
            <a:ext cx="7302500" cy="1219200"/>
          </a:xfrm>
        </p:spPr>
        <p:txBody>
          <a:bodyPr>
            <a:noAutofit/>
          </a:bodyPr>
          <a:lstStyle/>
          <a:p>
            <a:r>
              <a:rPr lang="en-US" dirty="0"/>
              <a:t>Investment Options </a:t>
            </a:r>
            <a:r>
              <a:rPr lang="en-US" sz="3600" dirty="0"/>
              <a:t>— </a:t>
            </a:r>
            <a:br>
              <a:rPr lang="en-US" sz="3600" dirty="0"/>
            </a:br>
            <a:r>
              <a:rPr lang="en-US" sz="3400" b="0" dirty="0"/>
              <a:t>Mutual Funds</a:t>
            </a:r>
          </a:p>
        </p:txBody>
      </p:sp>
      <p:sp>
        <p:nvSpPr>
          <p:cNvPr id="288772" name="Rectangle 4"/>
          <p:cNvSpPr>
            <a:spLocks noGrp="1" noChangeArrowheads="1"/>
          </p:cNvSpPr>
          <p:nvPr>
            <p:ph idx="1"/>
          </p:nvPr>
        </p:nvSpPr>
        <p:spPr>
          <a:xfrm>
            <a:off x="1559892" y="2084832"/>
            <a:ext cx="3289173" cy="3477768"/>
          </a:xfrm>
        </p:spPr>
        <p:txBody>
          <a:bodyPr/>
          <a:lstStyle/>
          <a:p>
            <a:pPr marL="469900" indent="-469900">
              <a:buFont typeface="Wingdings" pitchFamily="2" charset="2"/>
              <a:buNone/>
            </a:pPr>
            <a:r>
              <a:rPr lang="en-US" sz="2200" b="1" dirty="0">
                <a:solidFill>
                  <a:schemeClr val="accent6"/>
                </a:solidFill>
              </a:rPr>
              <a:t>Advantages</a:t>
            </a:r>
            <a:endParaRPr lang="en-US" sz="2200" dirty="0">
              <a:solidFill>
                <a:schemeClr val="accent6"/>
              </a:solidFill>
            </a:endParaRPr>
          </a:p>
          <a:p>
            <a:pPr marL="469900" indent="-469900"/>
            <a:r>
              <a:rPr lang="en-US" sz="2200" dirty="0"/>
              <a:t>Diversification</a:t>
            </a:r>
          </a:p>
          <a:p>
            <a:pPr marL="469900" indent="-469900"/>
            <a:r>
              <a:rPr lang="en-US" sz="2200" dirty="0"/>
              <a:t>Professional management</a:t>
            </a:r>
          </a:p>
          <a:p>
            <a:pPr marL="469900" indent="-469900"/>
            <a:r>
              <a:rPr lang="en-US" sz="2200" dirty="0"/>
              <a:t>Small investment amounts</a:t>
            </a:r>
          </a:p>
          <a:p>
            <a:pPr marL="469900" indent="-469900"/>
            <a:r>
              <a:rPr lang="en-US" sz="2200" dirty="0"/>
              <a:t>Liquidity</a:t>
            </a:r>
          </a:p>
          <a:p>
            <a:pPr marL="469900" indent="-469900"/>
            <a:endParaRPr lang="en-US" sz="2200" dirty="0"/>
          </a:p>
        </p:txBody>
      </p:sp>
      <p:sp>
        <p:nvSpPr>
          <p:cNvPr id="288773" name="Rectangle 5"/>
          <p:cNvSpPr>
            <a:spLocks noGrp="1" noChangeArrowheads="1"/>
          </p:cNvSpPr>
          <p:nvPr>
            <p:ph type="body" sz="half" idx="4294967295"/>
          </p:nvPr>
        </p:nvSpPr>
        <p:spPr>
          <a:xfrm>
            <a:off x="5211142" y="2072507"/>
            <a:ext cx="3810000" cy="4530725"/>
          </a:xfrm>
        </p:spPr>
        <p:txBody>
          <a:bodyPr/>
          <a:lstStyle/>
          <a:p>
            <a:pPr>
              <a:buFont typeface="Wingdings" pitchFamily="2" charset="2"/>
              <a:buNone/>
            </a:pPr>
            <a:r>
              <a:rPr lang="en-US" sz="2200" b="1" dirty="0">
                <a:solidFill>
                  <a:schemeClr val="accent6"/>
                </a:solidFill>
              </a:rPr>
              <a:t>Disadvantages</a:t>
            </a:r>
          </a:p>
          <a:p>
            <a:r>
              <a:rPr lang="en-US" sz="2200" dirty="0"/>
              <a:t>Value of shares can fluctuate daily</a:t>
            </a:r>
          </a:p>
          <a:p>
            <a:r>
              <a:rPr lang="en-US" sz="2200" dirty="0"/>
              <a:t>Portion of fund dollars may be tied up in cash for liquidity needs</a:t>
            </a:r>
          </a:p>
          <a:p>
            <a:r>
              <a:rPr lang="en-US" sz="2200" dirty="0"/>
              <a:t>Potential tax inefficiency</a:t>
            </a:r>
          </a:p>
          <a:p>
            <a:r>
              <a:rPr lang="en-US" sz="2200" dirty="0"/>
              <a:t>Mutual fund fees and expenses</a:t>
            </a:r>
          </a:p>
        </p:txBody>
      </p:sp>
      <p:sp>
        <p:nvSpPr>
          <p:cNvPr id="5" name="Line 6"/>
          <p:cNvSpPr>
            <a:spLocks noChangeShapeType="1"/>
          </p:cNvSpPr>
          <p:nvPr/>
        </p:nvSpPr>
        <p:spPr bwMode="auto">
          <a:xfrm>
            <a:off x="4766000" y="2072507"/>
            <a:ext cx="0" cy="3477768"/>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Tree>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1470439" y="563217"/>
            <a:ext cx="7302500" cy="1219200"/>
          </a:xfrm>
        </p:spPr>
        <p:txBody>
          <a:bodyPr>
            <a:noAutofit/>
          </a:bodyPr>
          <a:lstStyle/>
          <a:p>
            <a:r>
              <a:rPr lang="en-US" dirty="0"/>
              <a:t>Investment Options —</a:t>
            </a:r>
            <a:br>
              <a:rPr lang="en-US" sz="3800" dirty="0"/>
            </a:br>
            <a:r>
              <a:rPr lang="en-US" sz="3400" b="0" dirty="0"/>
              <a:t>Exchange-Traded Funds (ETFs)</a:t>
            </a:r>
          </a:p>
        </p:txBody>
      </p:sp>
      <p:sp>
        <p:nvSpPr>
          <p:cNvPr id="284694" name="Rectangle 22"/>
          <p:cNvSpPr>
            <a:spLocks noGrp="1" noChangeArrowheads="1"/>
          </p:cNvSpPr>
          <p:nvPr>
            <p:ph idx="1"/>
          </p:nvPr>
        </p:nvSpPr>
        <p:spPr>
          <a:xfrm>
            <a:off x="1638714" y="2217392"/>
            <a:ext cx="4275070" cy="3298825"/>
          </a:xfrm>
        </p:spPr>
        <p:txBody>
          <a:bodyPr/>
          <a:lstStyle/>
          <a:p>
            <a:pPr>
              <a:lnSpc>
                <a:spcPct val="90000"/>
              </a:lnSpc>
            </a:pPr>
            <a:r>
              <a:rPr lang="en-US" sz="2200" dirty="0"/>
              <a:t>Most ETFs are based on an index</a:t>
            </a:r>
          </a:p>
          <a:p>
            <a:pPr>
              <a:lnSpc>
                <a:spcPct val="90000"/>
              </a:lnSpc>
            </a:pPr>
            <a:r>
              <a:rPr lang="en-US" sz="2200" dirty="0"/>
              <a:t>Passive management may lower fund costs</a:t>
            </a:r>
          </a:p>
          <a:p>
            <a:pPr>
              <a:lnSpc>
                <a:spcPct val="90000"/>
              </a:lnSpc>
            </a:pPr>
            <a:r>
              <a:rPr lang="en-US" sz="2200" dirty="0"/>
              <a:t>Can be traded throughout the day, bought on margin, and shorted, like stocks</a:t>
            </a:r>
          </a:p>
          <a:p>
            <a:pPr>
              <a:lnSpc>
                <a:spcPct val="90000"/>
              </a:lnSpc>
            </a:pPr>
            <a:r>
              <a:rPr lang="en-US" sz="2200" dirty="0"/>
              <a:t>May provide tax efficiencies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4760844" y="1659282"/>
            <a:ext cx="471674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4694">
                                            <p:txEl>
                                              <p:pRg st="0" end="0"/>
                                            </p:txEl>
                                          </p:spTgt>
                                        </p:tgtEl>
                                        <p:attrNameLst>
                                          <p:attrName>style.visibility</p:attrName>
                                        </p:attrNameLst>
                                      </p:cBhvr>
                                      <p:to>
                                        <p:strVal val="visible"/>
                                      </p:to>
                                    </p:set>
                                    <p:animEffect transition="in" filter="fade">
                                      <p:cBhvr>
                                        <p:cTn id="7" dur="500"/>
                                        <p:tgtEl>
                                          <p:spTgt spid="2846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4694">
                                            <p:txEl>
                                              <p:pRg st="1" end="1"/>
                                            </p:txEl>
                                          </p:spTgt>
                                        </p:tgtEl>
                                        <p:attrNameLst>
                                          <p:attrName>style.visibility</p:attrName>
                                        </p:attrNameLst>
                                      </p:cBhvr>
                                      <p:to>
                                        <p:strVal val="visible"/>
                                      </p:to>
                                    </p:set>
                                    <p:animEffect transition="in" filter="fade">
                                      <p:cBhvr>
                                        <p:cTn id="12" dur="500"/>
                                        <p:tgtEl>
                                          <p:spTgt spid="2846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4694">
                                            <p:txEl>
                                              <p:pRg st="2" end="2"/>
                                            </p:txEl>
                                          </p:spTgt>
                                        </p:tgtEl>
                                        <p:attrNameLst>
                                          <p:attrName>style.visibility</p:attrName>
                                        </p:attrNameLst>
                                      </p:cBhvr>
                                      <p:to>
                                        <p:strVal val="visible"/>
                                      </p:to>
                                    </p:set>
                                    <p:animEffect transition="in" filter="fade">
                                      <p:cBhvr>
                                        <p:cTn id="17" dur="500"/>
                                        <p:tgtEl>
                                          <p:spTgt spid="2846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4694">
                                            <p:txEl>
                                              <p:pRg st="3" end="3"/>
                                            </p:txEl>
                                          </p:spTgt>
                                        </p:tgtEl>
                                        <p:attrNameLst>
                                          <p:attrName>style.visibility</p:attrName>
                                        </p:attrNameLst>
                                      </p:cBhvr>
                                      <p:to>
                                        <p:strVal val="visible"/>
                                      </p:to>
                                    </p:set>
                                    <p:animEffect transition="in" filter="fade">
                                      <p:cBhvr>
                                        <p:cTn id="22" dur="500"/>
                                        <p:tgtEl>
                                          <p:spTgt spid="2846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881" y="2067338"/>
            <a:ext cx="5859119" cy="3906079"/>
          </a:xfrm>
          <a:prstGeom prst="rect">
            <a:avLst/>
          </a:prstGeom>
        </p:spPr>
      </p:pic>
      <p:sp>
        <p:nvSpPr>
          <p:cNvPr id="284674" name="Rectangle 2"/>
          <p:cNvSpPr>
            <a:spLocks noGrp="1" noChangeArrowheads="1"/>
          </p:cNvSpPr>
          <p:nvPr>
            <p:ph type="title"/>
          </p:nvPr>
        </p:nvSpPr>
        <p:spPr>
          <a:xfrm>
            <a:off x="1619526" y="543339"/>
            <a:ext cx="7302500" cy="1219200"/>
          </a:xfrm>
        </p:spPr>
        <p:txBody>
          <a:bodyPr>
            <a:noAutofit/>
          </a:bodyPr>
          <a:lstStyle/>
          <a:p>
            <a:r>
              <a:rPr lang="en-US" dirty="0"/>
              <a:t>Investment Options </a:t>
            </a:r>
            <a:r>
              <a:rPr lang="en-US" sz="3600" dirty="0"/>
              <a:t>—</a:t>
            </a:r>
            <a:br>
              <a:rPr lang="en-US" sz="3800" dirty="0"/>
            </a:br>
            <a:r>
              <a:rPr lang="en-US" sz="3400" b="0" dirty="0"/>
              <a:t>Exchange-Traded Funds (ETFs)</a:t>
            </a:r>
          </a:p>
        </p:txBody>
      </p:sp>
      <p:sp>
        <p:nvSpPr>
          <p:cNvPr id="284694" name="Rectangle 22"/>
          <p:cNvSpPr>
            <a:spLocks noGrp="1" noChangeArrowheads="1"/>
          </p:cNvSpPr>
          <p:nvPr>
            <p:ph idx="1"/>
          </p:nvPr>
        </p:nvSpPr>
        <p:spPr>
          <a:xfrm>
            <a:off x="1619526" y="2197514"/>
            <a:ext cx="5378450" cy="3365500"/>
          </a:xfrm>
        </p:spPr>
        <p:txBody>
          <a:bodyPr>
            <a:normAutofit/>
          </a:bodyPr>
          <a:lstStyle/>
          <a:p>
            <a:pPr marL="0" indent="0">
              <a:lnSpc>
                <a:spcPct val="90000"/>
              </a:lnSpc>
              <a:buNone/>
            </a:pPr>
            <a:r>
              <a:rPr lang="en-US" sz="2400" dirty="0"/>
              <a:t>Before investing, investors should carefully consider a fund’s investment objectives, risks, and charges and expenses. These can be found in the prospectus available from the fund, </a:t>
            </a:r>
            <a:br>
              <a:rPr lang="en-US" sz="2400" dirty="0"/>
            </a:br>
            <a:r>
              <a:rPr lang="en-US" sz="2400" dirty="0"/>
              <a:t>which should be read carefully </a:t>
            </a:r>
            <a:br>
              <a:rPr lang="en-US" sz="2400" dirty="0"/>
            </a:br>
            <a:r>
              <a:rPr lang="en-US" sz="2400" dirty="0"/>
              <a:t>before investing. </a:t>
            </a:r>
          </a:p>
        </p:txBody>
      </p:sp>
    </p:spTree>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1699590" y="533400"/>
            <a:ext cx="6149009" cy="1219200"/>
          </a:xfrm>
        </p:spPr>
        <p:txBody>
          <a:bodyPr>
            <a:noAutofit/>
          </a:bodyPr>
          <a:lstStyle/>
          <a:p>
            <a:r>
              <a:rPr lang="en-US" dirty="0"/>
              <a:t>Investment Methods </a:t>
            </a:r>
            <a:r>
              <a:rPr lang="en-US" sz="3600" dirty="0"/>
              <a:t>— </a:t>
            </a:r>
            <a:br>
              <a:rPr lang="en-US" sz="3600" dirty="0"/>
            </a:br>
            <a:r>
              <a:rPr lang="en-US" sz="3400" b="0" dirty="0"/>
              <a:t>Dollar Cost Averaging</a:t>
            </a:r>
          </a:p>
        </p:txBody>
      </p:sp>
      <p:sp>
        <p:nvSpPr>
          <p:cNvPr id="290880" name="Rectangle 64"/>
          <p:cNvSpPr>
            <a:spLocks noGrp="1" noChangeArrowheads="1"/>
          </p:cNvSpPr>
          <p:nvPr>
            <p:ph idx="1"/>
          </p:nvPr>
        </p:nvSpPr>
        <p:spPr>
          <a:xfrm>
            <a:off x="1604205" y="2075736"/>
            <a:ext cx="3087688" cy="2506203"/>
          </a:xfrm>
        </p:spPr>
        <p:txBody>
          <a:bodyPr>
            <a:noAutofit/>
          </a:bodyPr>
          <a:lstStyle/>
          <a:p>
            <a:r>
              <a:rPr lang="en-US" sz="1600" dirty="0"/>
              <a:t>Invest same dollar amount at regular intervals over time</a:t>
            </a:r>
          </a:p>
          <a:p>
            <a:r>
              <a:rPr lang="en-US" sz="1600" dirty="0"/>
              <a:t>You buy more shares when price is low, fewer shares when price is high</a:t>
            </a:r>
          </a:p>
          <a:p>
            <a:r>
              <a:rPr lang="en-US" sz="1600" dirty="0"/>
              <a:t>Average cost of shares will be lower than average market price per share during your investment time period</a:t>
            </a:r>
          </a:p>
        </p:txBody>
      </p:sp>
      <p:sp>
        <p:nvSpPr>
          <p:cNvPr id="290878" name="Text Box 62"/>
          <p:cNvSpPr txBox="1">
            <a:spLocks noChangeArrowheads="1"/>
          </p:cNvSpPr>
          <p:nvPr/>
        </p:nvSpPr>
        <p:spPr bwMode="auto">
          <a:xfrm>
            <a:off x="1861197" y="4603622"/>
            <a:ext cx="2710803" cy="1200329"/>
          </a:xfrm>
          <a:prstGeom prst="rect">
            <a:avLst/>
          </a:prstGeom>
          <a:noFill/>
          <a:ln w="9525">
            <a:noFill/>
            <a:miter lim="800000"/>
            <a:headEnd/>
            <a:tailEnd/>
          </a:ln>
          <a:effectLst/>
        </p:spPr>
        <p:txBody>
          <a:bodyPr wrap="square">
            <a:spAutoFit/>
          </a:bodyPr>
          <a:lstStyle/>
          <a:p>
            <a:r>
              <a:rPr lang="en-US" sz="1200" dirty="0">
                <a:solidFill>
                  <a:srgbClr val="5D5D5D"/>
                </a:solidFill>
              </a:rPr>
              <a:t>This is a hypothetical example and does not reflect the performance of any specific investment. </a:t>
            </a:r>
          </a:p>
          <a:p>
            <a:r>
              <a:rPr lang="en-US" sz="1200" dirty="0">
                <a:solidFill>
                  <a:srgbClr val="5D5D5D"/>
                </a:solidFill>
              </a:rPr>
              <a:t>Dollar cost averaging can’t guarantee you a profit or protect you against a loss if the market is declining.</a:t>
            </a:r>
          </a:p>
        </p:txBody>
      </p:sp>
      <p:grpSp>
        <p:nvGrpSpPr>
          <p:cNvPr id="2" name="Group 145"/>
          <p:cNvGrpSpPr>
            <a:grpSpLocks/>
          </p:cNvGrpSpPr>
          <p:nvPr/>
        </p:nvGrpSpPr>
        <p:grpSpPr bwMode="auto">
          <a:xfrm>
            <a:off x="5202515" y="2212847"/>
            <a:ext cx="3438525" cy="2089150"/>
            <a:chOff x="3156" y="1344"/>
            <a:chExt cx="2166" cy="1316"/>
          </a:xfrm>
        </p:grpSpPr>
        <p:sp>
          <p:nvSpPr>
            <p:cNvPr id="290928" name="Rectangle 112"/>
            <p:cNvSpPr>
              <a:spLocks noChangeArrowheads="1"/>
            </p:cNvSpPr>
            <p:nvPr/>
          </p:nvSpPr>
          <p:spPr bwMode="auto">
            <a:xfrm>
              <a:off x="3486" y="1440"/>
              <a:ext cx="1728" cy="1008"/>
            </a:xfrm>
            <a:prstGeom prst="rect">
              <a:avLst/>
            </a:prstGeom>
            <a:noFill/>
            <a:ln w="9525">
              <a:solidFill>
                <a:schemeClr val="tx1"/>
              </a:solidFill>
              <a:miter lim="800000"/>
              <a:headEnd/>
              <a:tailEnd/>
            </a:ln>
            <a:effectLst/>
          </p:spPr>
          <p:txBody>
            <a:bodyPr wrap="none" anchor="ctr"/>
            <a:lstStyle/>
            <a:p>
              <a:endParaRPr lang="en-US"/>
            </a:p>
          </p:txBody>
        </p:sp>
        <p:sp>
          <p:nvSpPr>
            <p:cNvPr id="290929" name="Line 113"/>
            <p:cNvSpPr>
              <a:spLocks noChangeShapeType="1"/>
            </p:cNvSpPr>
            <p:nvPr/>
          </p:nvSpPr>
          <p:spPr bwMode="auto">
            <a:xfrm>
              <a:off x="3438" y="2304"/>
              <a:ext cx="48" cy="0"/>
            </a:xfrm>
            <a:prstGeom prst="line">
              <a:avLst/>
            </a:prstGeom>
            <a:noFill/>
            <a:ln w="9525">
              <a:solidFill>
                <a:schemeClr val="tx1"/>
              </a:solidFill>
              <a:round/>
              <a:headEnd/>
              <a:tailEnd/>
            </a:ln>
            <a:effectLst/>
          </p:spPr>
          <p:txBody>
            <a:bodyPr/>
            <a:lstStyle/>
            <a:p>
              <a:endParaRPr lang="en-US"/>
            </a:p>
          </p:txBody>
        </p:sp>
        <p:sp>
          <p:nvSpPr>
            <p:cNvPr id="290930" name="Line 114"/>
            <p:cNvSpPr>
              <a:spLocks noChangeShapeType="1"/>
            </p:cNvSpPr>
            <p:nvPr/>
          </p:nvSpPr>
          <p:spPr bwMode="auto">
            <a:xfrm>
              <a:off x="3438" y="2160"/>
              <a:ext cx="48" cy="0"/>
            </a:xfrm>
            <a:prstGeom prst="line">
              <a:avLst/>
            </a:prstGeom>
            <a:noFill/>
            <a:ln w="9525">
              <a:solidFill>
                <a:schemeClr val="tx1"/>
              </a:solidFill>
              <a:round/>
              <a:headEnd/>
              <a:tailEnd/>
            </a:ln>
            <a:effectLst/>
          </p:spPr>
          <p:txBody>
            <a:bodyPr/>
            <a:lstStyle/>
            <a:p>
              <a:endParaRPr lang="en-US"/>
            </a:p>
          </p:txBody>
        </p:sp>
        <p:sp>
          <p:nvSpPr>
            <p:cNvPr id="290931" name="Line 115"/>
            <p:cNvSpPr>
              <a:spLocks noChangeShapeType="1"/>
            </p:cNvSpPr>
            <p:nvPr/>
          </p:nvSpPr>
          <p:spPr bwMode="auto">
            <a:xfrm>
              <a:off x="3438" y="2016"/>
              <a:ext cx="48" cy="0"/>
            </a:xfrm>
            <a:prstGeom prst="line">
              <a:avLst/>
            </a:prstGeom>
            <a:noFill/>
            <a:ln w="9525">
              <a:solidFill>
                <a:schemeClr val="tx1"/>
              </a:solidFill>
              <a:round/>
              <a:headEnd/>
              <a:tailEnd/>
            </a:ln>
            <a:effectLst/>
          </p:spPr>
          <p:txBody>
            <a:bodyPr/>
            <a:lstStyle/>
            <a:p>
              <a:endParaRPr lang="en-US"/>
            </a:p>
          </p:txBody>
        </p:sp>
        <p:sp>
          <p:nvSpPr>
            <p:cNvPr id="290932" name="Line 116"/>
            <p:cNvSpPr>
              <a:spLocks noChangeShapeType="1"/>
            </p:cNvSpPr>
            <p:nvPr/>
          </p:nvSpPr>
          <p:spPr bwMode="auto">
            <a:xfrm>
              <a:off x="3438" y="1872"/>
              <a:ext cx="48" cy="0"/>
            </a:xfrm>
            <a:prstGeom prst="line">
              <a:avLst/>
            </a:prstGeom>
            <a:noFill/>
            <a:ln w="9525">
              <a:solidFill>
                <a:schemeClr val="tx1"/>
              </a:solidFill>
              <a:round/>
              <a:headEnd/>
              <a:tailEnd/>
            </a:ln>
            <a:effectLst/>
          </p:spPr>
          <p:txBody>
            <a:bodyPr/>
            <a:lstStyle/>
            <a:p>
              <a:endParaRPr lang="en-US"/>
            </a:p>
          </p:txBody>
        </p:sp>
        <p:sp>
          <p:nvSpPr>
            <p:cNvPr id="290933" name="Line 117"/>
            <p:cNvSpPr>
              <a:spLocks noChangeShapeType="1"/>
            </p:cNvSpPr>
            <p:nvPr/>
          </p:nvSpPr>
          <p:spPr bwMode="auto">
            <a:xfrm>
              <a:off x="3438" y="1728"/>
              <a:ext cx="48" cy="0"/>
            </a:xfrm>
            <a:prstGeom prst="line">
              <a:avLst/>
            </a:prstGeom>
            <a:noFill/>
            <a:ln w="9525">
              <a:solidFill>
                <a:schemeClr val="tx1"/>
              </a:solidFill>
              <a:round/>
              <a:headEnd/>
              <a:tailEnd/>
            </a:ln>
            <a:effectLst/>
          </p:spPr>
          <p:txBody>
            <a:bodyPr/>
            <a:lstStyle/>
            <a:p>
              <a:endParaRPr lang="en-US"/>
            </a:p>
          </p:txBody>
        </p:sp>
        <p:sp>
          <p:nvSpPr>
            <p:cNvPr id="290935" name="Line 119"/>
            <p:cNvSpPr>
              <a:spLocks noChangeShapeType="1"/>
            </p:cNvSpPr>
            <p:nvPr/>
          </p:nvSpPr>
          <p:spPr bwMode="auto">
            <a:xfrm>
              <a:off x="3438" y="1440"/>
              <a:ext cx="1776" cy="0"/>
            </a:xfrm>
            <a:prstGeom prst="line">
              <a:avLst/>
            </a:prstGeom>
            <a:noFill/>
            <a:ln w="9525">
              <a:solidFill>
                <a:schemeClr val="tx1"/>
              </a:solidFill>
              <a:round/>
              <a:headEnd/>
              <a:tailEnd/>
            </a:ln>
            <a:effectLst/>
          </p:spPr>
          <p:txBody>
            <a:bodyPr/>
            <a:lstStyle/>
            <a:p>
              <a:endParaRPr lang="en-US"/>
            </a:p>
          </p:txBody>
        </p:sp>
        <p:sp>
          <p:nvSpPr>
            <p:cNvPr id="290936" name="Text Box 120"/>
            <p:cNvSpPr txBox="1">
              <a:spLocks noChangeArrowheads="1"/>
            </p:cNvSpPr>
            <p:nvPr/>
          </p:nvSpPr>
          <p:spPr bwMode="auto">
            <a:xfrm>
              <a:off x="3534" y="2448"/>
              <a:ext cx="1728" cy="212"/>
            </a:xfrm>
            <a:prstGeom prst="rect">
              <a:avLst/>
            </a:prstGeom>
            <a:noFill/>
            <a:ln w="9525">
              <a:noFill/>
              <a:miter lim="800000"/>
              <a:headEnd/>
              <a:tailEnd/>
            </a:ln>
            <a:effectLst/>
          </p:spPr>
          <p:txBody>
            <a:bodyPr>
              <a:spAutoFit/>
            </a:bodyPr>
            <a:lstStyle/>
            <a:p>
              <a:pPr>
                <a:spcBef>
                  <a:spcPct val="50000"/>
                </a:spcBef>
              </a:pPr>
              <a:r>
                <a:rPr lang="en-US" sz="1600" dirty="0">
                  <a:solidFill>
                    <a:srgbClr val="5D5D5D"/>
                  </a:solidFill>
                </a:rPr>
                <a:t>Jan   Feb   Mar   Apr   May</a:t>
              </a:r>
            </a:p>
          </p:txBody>
        </p:sp>
        <p:sp>
          <p:nvSpPr>
            <p:cNvPr id="290937" name="Text Box 121"/>
            <p:cNvSpPr txBox="1">
              <a:spLocks noChangeArrowheads="1"/>
            </p:cNvSpPr>
            <p:nvPr/>
          </p:nvSpPr>
          <p:spPr bwMode="auto">
            <a:xfrm>
              <a:off x="3234" y="2352"/>
              <a:ext cx="336" cy="212"/>
            </a:xfrm>
            <a:prstGeom prst="rect">
              <a:avLst/>
            </a:prstGeom>
            <a:noFill/>
            <a:ln w="9525">
              <a:noFill/>
              <a:miter lim="800000"/>
              <a:headEnd/>
              <a:tailEnd/>
            </a:ln>
            <a:effectLst/>
          </p:spPr>
          <p:txBody>
            <a:bodyPr>
              <a:spAutoFit/>
            </a:bodyPr>
            <a:lstStyle/>
            <a:p>
              <a:pPr>
                <a:spcBef>
                  <a:spcPct val="50000"/>
                </a:spcBef>
              </a:pPr>
              <a:r>
                <a:rPr lang="en-US" sz="1600">
                  <a:solidFill>
                    <a:srgbClr val="5D5D5D"/>
                  </a:solidFill>
                </a:rPr>
                <a:t>$0</a:t>
              </a:r>
            </a:p>
          </p:txBody>
        </p:sp>
        <p:sp>
          <p:nvSpPr>
            <p:cNvPr id="290938" name="Text Box 122"/>
            <p:cNvSpPr txBox="1">
              <a:spLocks noChangeArrowheads="1"/>
            </p:cNvSpPr>
            <p:nvPr/>
          </p:nvSpPr>
          <p:spPr bwMode="auto">
            <a:xfrm>
              <a:off x="3156" y="2052"/>
              <a:ext cx="336" cy="212"/>
            </a:xfrm>
            <a:prstGeom prst="rect">
              <a:avLst/>
            </a:prstGeom>
            <a:noFill/>
            <a:ln w="9525">
              <a:noFill/>
              <a:miter lim="800000"/>
              <a:headEnd/>
              <a:tailEnd/>
            </a:ln>
            <a:effectLst/>
          </p:spPr>
          <p:txBody>
            <a:bodyPr>
              <a:spAutoFit/>
            </a:bodyPr>
            <a:lstStyle/>
            <a:p>
              <a:pPr>
                <a:spcBef>
                  <a:spcPct val="50000"/>
                </a:spcBef>
              </a:pPr>
              <a:r>
                <a:rPr lang="en-US" sz="1600">
                  <a:solidFill>
                    <a:srgbClr val="5D5D5D"/>
                  </a:solidFill>
                </a:rPr>
                <a:t>$10</a:t>
              </a:r>
            </a:p>
          </p:txBody>
        </p:sp>
        <p:sp>
          <p:nvSpPr>
            <p:cNvPr id="290939" name="Text Box 123"/>
            <p:cNvSpPr txBox="1">
              <a:spLocks noChangeArrowheads="1"/>
            </p:cNvSpPr>
            <p:nvPr/>
          </p:nvSpPr>
          <p:spPr bwMode="auto">
            <a:xfrm>
              <a:off x="3234" y="2196"/>
              <a:ext cx="336" cy="212"/>
            </a:xfrm>
            <a:prstGeom prst="rect">
              <a:avLst/>
            </a:prstGeom>
            <a:noFill/>
            <a:ln w="9525">
              <a:noFill/>
              <a:miter lim="800000"/>
              <a:headEnd/>
              <a:tailEnd/>
            </a:ln>
            <a:effectLst/>
          </p:spPr>
          <p:txBody>
            <a:bodyPr>
              <a:spAutoFit/>
            </a:bodyPr>
            <a:lstStyle/>
            <a:p>
              <a:pPr>
                <a:spcBef>
                  <a:spcPct val="50000"/>
                </a:spcBef>
              </a:pPr>
              <a:r>
                <a:rPr lang="en-US" sz="1600">
                  <a:solidFill>
                    <a:srgbClr val="5D5D5D"/>
                  </a:solidFill>
                </a:rPr>
                <a:t>$5</a:t>
              </a:r>
            </a:p>
          </p:txBody>
        </p:sp>
        <p:sp>
          <p:nvSpPr>
            <p:cNvPr id="290940" name="Text Box 124"/>
            <p:cNvSpPr txBox="1">
              <a:spLocks noChangeArrowheads="1"/>
            </p:cNvSpPr>
            <p:nvPr/>
          </p:nvSpPr>
          <p:spPr bwMode="auto">
            <a:xfrm>
              <a:off x="3156" y="1758"/>
              <a:ext cx="336" cy="212"/>
            </a:xfrm>
            <a:prstGeom prst="rect">
              <a:avLst/>
            </a:prstGeom>
            <a:noFill/>
            <a:ln w="9525">
              <a:noFill/>
              <a:miter lim="800000"/>
              <a:headEnd/>
              <a:tailEnd/>
            </a:ln>
            <a:effectLst/>
          </p:spPr>
          <p:txBody>
            <a:bodyPr>
              <a:spAutoFit/>
            </a:bodyPr>
            <a:lstStyle/>
            <a:p>
              <a:pPr>
                <a:spcBef>
                  <a:spcPct val="50000"/>
                </a:spcBef>
              </a:pPr>
              <a:r>
                <a:rPr lang="en-US" sz="1600">
                  <a:solidFill>
                    <a:srgbClr val="5D5D5D"/>
                  </a:solidFill>
                </a:rPr>
                <a:t>$20</a:t>
              </a:r>
            </a:p>
          </p:txBody>
        </p:sp>
        <p:sp>
          <p:nvSpPr>
            <p:cNvPr id="290941" name="Text Box 125"/>
            <p:cNvSpPr txBox="1">
              <a:spLocks noChangeArrowheads="1"/>
            </p:cNvSpPr>
            <p:nvPr/>
          </p:nvSpPr>
          <p:spPr bwMode="auto">
            <a:xfrm>
              <a:off x="3162" y="1612"/>
              <a:ext cx="336" cy="212"/>
            </a:xfrm>
            <a:prstGeom prst="rect">
              <a:avLst/>
            </a:prstGeom>
            <a:noFill/>
            <a:ln w="9525">
              <a:noFill/>
              <a:miter lim="800000"/>
              <a:headEnd/>
              <a:tailEnd/>
            </a:ln>
            <a:effectLst/>
          </p:spPr>
          <p:txBody>
            <a:bodyPr>
              <a:spAutoFit/>
            </a:bodyPr>
            <a:lstStyle/>
            <a:p>
              <a:pPr>
                <a:spcBef>
                  <a:spcPct val="50000"/>
                </a:spcBef>
              </a:pPr>
              <a:r>
                <a:rPr lang="en-US" sz="1600">
                  <a:solidFill>
                    <a:srgbClr val="5D5D5D"/>
                  </a:solidFill>
                </a:rPr>
                <a:t>$25</a:t>
              </a:r>
            </a:p>
          </p:txBody>
        </p:sp>
        <p:sp>
          <p:nvSpPr>
            <p:cNvPr id="290942" name="Text Box 126"/>
            <p:cNvSpPr txBox="1">
              <a:spLocks noChangeArrowheads="1"/>
            </p:cNvSpPr>
            <p:nvPr/>
          </p:nvSpPr>
          <p:spPr bwMode="auto">
            <a:xfrm>
              <a:off x="3156" y="1344"/>
              <a:ext cx="336" cy="212"/>
            </a:xfrm>
            <a:prstGeom prst="rect">
              <a:avLst/>
            </a:prstGeom>
            <a:noFill/>
            <a:ln w="9525">
              <a:noFill/>
              <a:miter lim="800000"/>
              <a:headEnd/>
              <a:tailEnd/>
            </a:ln>
            <a:effectLst/>
          </p:spPr>
          <p:txBody>
            <a:bodyPr>
              <a:spAutoFit/>
            </a:bodyPr>
            <a:lstStyle/>
            <a:p>
              <a:pPr>
                <a:spcBef>
                  <a:spcPct val="50000"/>
                </a:spcBef>
              </a:pPr>
              <a:r>
                <a:rPr lang="en-US" sz="1600" dirty="0">
                  <a:solidFill>
                    <a:srgbClr val="5D5D5D"/>
                  </a:solidFill>
                </a:rPr>
                <a:t>$35</a:t>
              </a:r>
            </a:p>
          </p:txBody>
        </p:sp>
        <p:sp>
          <p:nvSpPr>
            <p:cNvPr id="290943" name="Text Box 127"/>
            <p:cNvSpPr txBox="1">
              <a:spLocks noChangeArrowheads="1"/>
            </p:cNvSpPr>
            <p:nvPr/>
          </p:nvSpPr>
          <p:spPr bwMode="auto">
            <a:xfrm>
              <a:off x="3156" y="1912"/>
              <a:ext cx="336" cy="212"/>
            </a:xfrm>
            <a:prstGeom prst="rect">
              <a:avLst/>
            </a:prstGeom>
            <a:noFill/>
            <a:ln w="9525">
              <a:noFill/>
              <a:miter lim="800000"/>
              <a:headEnd/>
              <a:tailEnd/>
            </a:ln>
            <a:effectLst/>
          </p:spPr>
          <p:txBody>
            <a:bodyPr>
              <a:spAutoFit/>
            </a:bodyPr>
            <a:lstStyle/>
            <a:p>
              <a:pPr>
                <a:spcBef>
                  <a:spcPct val="50000"/>
                </a:spcBef>
              </a:pPr>
              <a:r>
                <a:rPr lang="en-US" sz="1600">
                  <a:solidFill>
                    <a:srgbClr val="5D5D5D"/>
                  </a:solidFill>
                </a:rPr>
                <a:t>$15</a:t>
              </a:r>
            </a:p>
          </p:txBody>
        </p:sp>
        <p:sp>
          <p:nvSpPr>
            <p:cNvPr id="290944" name="Text Box 128"/>
            <p:cNvSpPr txBox="1">
              <a:spLocks noChangeArrowheads="1"/>
            </p:cNvSpPr>
            <p:nvPr/>
          </p:nvSpPr>
          <p:spPr bwMode="auto">
            <a:xfrm>
              <a:off x="3156" y="1480"/>
              <a:ext cx="336" cy="212"/>
            </a:xfrm>
            <a:prstGeom prst="rect">
              <a:avLst/>
            </a:prstGeom>
            <a:noFill/>
            <a:ln w="9525">
              <a:noFill/>
              <a:miter lim="800000"/>
              <a:headEnd/>
              <a:tailEnd/>
            </a:ln>
            <a:effectLst/>
          </p:spPr>
          <p:txBody>
            <a:bodyPr>
              <a:spAutoFit/>
            </a:bodyPr>
            <a:lstStyle/>
            <a:p>
              <a:pPr>
                <a:spcBef>
                  <a:spcPct val="50000"/>
                </a:spcBef>
              </a:pPr>
              <a:r>
                <a:rPr lang="en-US" sz="1600" dirty="0">
                  <a:solidFill>
                    <a:srgbClr val="5D5D5D"/>
                  </a:solidFill>
                </a:rPr>
                <a:t>$30</a:t>
              </a:r>
            </a:p>
          </p:txBody>
        </p:sp>
        <p:sp>
          <p:nvSpPr>
            <p:cNvPr id="290945" name="Oval 129"/>
            <p:cNvSpPr>
              <a:spLocks noChangeArrowheads="1"/>
            </p:cNvSpPr>
            <p:nvPr/>
          </p:nvSpPr>
          <p:spPr bwMode="auto">
            <a:xfrm>
              <a:off x="3678" y="1566"/>
              <a:ext cx="48" cy="48"/>
            </a:xfrm>
            <a:prstGeom prst="ellipse">
              <a:avLst/>
            </a:prstGeom>
            <a:solidFill>
              <a:schemeClr val="accent2"/>
            </a:solidFill>
            <a:ln w="9525">
              <a:noFill/>
              <a:round/>
              <a:headEnd/>
              <a:tailEnd/>
            </a:ln>
            <a:effectLst/>
          </p:spPr>
          <p:txBody>
            <a:bodyPr wrap="none" anchor="ctr"/>
            <a:lstStyle/>
            <a:p>
              <a:endParaRPr lang="en-US"/>
            </a:p>
          </p:txBody>
        </p:sp>
        <p:sp>
          <p:nvSpPr>
            <p:cNvPr id="290946" name="Line 130"/>
            <p:cNvSpPr>
              <a:spLocks noChangeShapeType="1"/>
            </p:cNvSpPr>
            <p:nvPr/>
          </p:nvSpPr>
          <p:spPr bwMode="auto">
            <a:xfrm>
              <a:off x="3714" y="1611"/>
              <a:ext cx="288" cy="528"/>
            </a:xfrm>
            <a:prstGeom prst="line">
              <a:avLst/>
            </a:prstGeom>
            <a:noFill/>
            <a:ln w="19050">
              <a:solidFill>
                <a:schemeClr val="accent4"/>
              </a:solidFill>
              <a:round/>
              <a:headEnd/>
              <a:tailEnd/>
            </a:ln>
            <a:effectLst/>
          </p:spPr>
          <p:txBody>
            <a:bodyPr/>
            <a:lstStyle/>
            <a:p>
              <a:endParaRPr lang="en-US"/>
            </a:p>
          </p:txBody>
        </p:sp>
        <p:sp>
          <p:nvSpPr>
            <p:cNvPr id="290947" name="Line 131"/>
            <p:cNvSpPr>
              <a:spLocks noChangeShapeType="1"/>
            </p:cNvSpPr>
            <p:nvPr/>
          </p:nvSpPr>
          <p:spPr bwMode="auto">
            <a:xfrm flipV="1">
              <a:off x="4014" y="1872"/>
              <a:ext cx="336" cy="288"/>
            </a:xfrm>
            <a:prstGeom prst="line">
              <a:avLst/>
            </a:prstGeom>
            <a:noFill/>
            <a:ln w="19050">
              <a:solidFill>
                <a:schemeClr val="accent4"/>
              </a:solidFill>
              <a:round/>
              <a:headEnd/>
              <a:tailEnd/>
            </a:ln>
            <a:effectLst/>
          </p:spPr>
          <p:txBody>
            <a:bodyPr/>
            <a:lstStyle/>
            <a:p>
              <a:endParaRPr lang="en-US"/>
            </a:p>
          </p:txBody>
        </p:sp>
        <p:sp>
          <p:nvSpPr>
            <p:cNvPr id="290948" name="Oval 132"/>
            <p:cNvSpPr>
              <a:spLocks noChangeArrowheads="1"/>
            </p:cNvSpPr>
            <p:nvPr/>
          </p:nvSpPr>
          <p:spPr bwMode="auto">
            <a:xfrm>
              <a:off x="3984" y="2136"/>
              <a:ext cx="48" cy="48"/>
            </a:xfrm>
            <a:prstGeom prst="ellipse">
              <a:avLst/>
            </a:prstGeom>
            <a:solidFill>
              <a:schemeClr val="accent2"/>
            </a:solidFill>
            <a:ln w="9525">
              <a:noFill/>
              <a:round/>
              <a:headEnd/>
              <a:tailEnd/>
            </a:ln>
            <a:effectLst/>
          </p:spPr>
          <p:txBody>
            <a:bodyPr wrap="none" anchor="ctr"/>
            <a:lstStyle/>
            <a:p>
              <a:endParaRPr lang="en-US"/>
            </a:p>
          </p:txBody>
        </p:sp>
        <p:sp>
          <p:nvSpPr>
            <p:cNvPr id="290949" name="Line 133"/>
            <p:cNvSpPr>
              <a:spLocks noChangeShapeType="1"/>
            </p:cNvSpPr>
            <p:nvPr/>
          </p:nvSpPr>
          <p:spPr bwMode="auto">
            <a:xfrm>
              <a:off x="4350" y="1872"/>
              <a:ext cx="288" cy="144"/>
            </a:xfrm>
            <a:prstGeom prst="line">
              <a:avLst/>
            </a:prstGeom>
            <a:noFill/>
            <a:ln w="19050">
              <a:solidFill>
                <a:schemeClr val="accent4"/>
              </a:solidFill>
              <a:round/>
              <a:headEnd/>
              <a:tailEnd/>
            </a:ln>
            <a:effectLst/>
          </p:spPr>
          <p:txBody>
            <a:bodyPr/>
            <a:lstStyle/>
            <a:p>
              <a:endParaRPr lang="en-US"/>
            </a:p>
          </p:txBody>
        </p:sp>
        <p:sp>
          <p:nvSpPr>
            <p:cNvPr id="290950" name="Line 134"/>
            <p:cNvSpPr>
              <a:spLocks noChangeShapeType="1"/>
            </p:cNvSpPr>
            <p:nvPr/>
          </p:nvSpPr>
          <p:spPr bwMode="auto">
            <a:xfrm flipV="1">
              <a:off x="4686" y="1728"/>
              <a:ext cx="288" cy="288"/>
            </a:xfrm>
            <a:prstGeom prst="line">
              <a:avLst/>
            </a:prstGeom>
            <a:noFill/>
            <a:ln w="19050">
              <a:solidFill>
                <a:schemeClr val="accent4"/>
              </a:solidFill>
              <a:round/>
              <a:headEnd/>
              <a:tailEnd/>
            </a:ln>
            <a:effectLst/>
          </p:spPr>
          <p:txBody>
            <a:bodyPr/>
            <a:lstStyle/>
            <a:p>
              <a:endParaRPr lang="en-US"/>
            </a:p>
          </p:txBody>
        </p:sp>
        <p:sp>
          <p:nvSpPr>
            <p:cNvPr id="290951" name="Oval 135"/>
            <p:cNvSpPr>
              <a:spLocks noChangeArrowheads="1"/>
            </p:cNvSpPr>
            <p:nvPr/>
          </p:nvSpPr>
          <p:spPr bwMode="auto">
            <a:xfrm>
              <a:off x="4638" y="1992"/>
              <a:ext cx="48" cy="48"/>
            </a:xfrm>
            <a:prstGeom prst="ellipse">
              <a:avLst/>
            </a:prstGeom>
            <a:solidFill>
              <a:schemeClr val="accent2"/>
            </a:solidFill>
            <a:ln w="9525">
              <a:noFill/>
              <a:round/>
              <a:headEnd/>
              <a:tailEnd/>
            </a:ln>
            <a:effectLst/>
          </p:spPr>
          <p:txBody>
            <a:bodyPr wrap="none" anchor="ctr"/>
            <a:lstStyle/>
            <a:p>
              <a:endParaRPr lang="en-US"/>
            </a:p>
          </p:txBody>
        </p:sp>
        <p:sp>
          <p:nvSpPr>
            <p:cNvPr id="290952" name="Oval 136"/>
            <p:cNvSpPr>
              <a:spLocks noChangeArrowheads="1"/>
            </p:cNvSpPr>
            <p:nvPr/>
          </p:nvSpPr>
          <p:spPr bwMode="auto">
            <a:xfrm>
              <a:off x="4950" y="1704"/>
              <a:ext cx="48" cy="48"/>
            </a:xfrm>
            <a:prstGeom prst="ellipse">
              <a:avLst/>
            </a:prstGeom>
            <a:solidFill>
              <a:schemeClr val="accent2"/>
            </a:solidFill>
            <a:ln w="9525">
              <a:noFill/>
              <a:round/>
              <a:headEnd/>
              <a:tailEnd/>
            </a:ln>
            <a:effectLst/>
          </p:spPr>
          <p:txBody>
            <a:bodyPr wrap="none" anchor="ctr"/>
            <a:lstStyle/>
            <a:p>
              <a:endParaRPr lang="en-US"/>
            </a:p>
          </p:txBody>
        </p:sp>
        <p:sp>
          <p:nvSpPr>
            <p:cNvPr id="290953" name="Oval 137"/>
            <p:cNvSpPr>
              <a:spLocks noChangeArrowheads="1"/>
            </p:cNvSpPr>
            <p:nvPr/>
          </p:nvSpPr>
          <p:spPr bwMode="auto">
            <a:xfrm>
              <a:off x="4314" y="1848"/>
              <a:ext cx="48" cy="48"/>
            </a:xfrm>
            <a:prstGeom prst="ellipse">
              <a:avLst/>
            </a:prstGeom>
            <a:solidFill>
              <a:schemeClr val="accent2"/>
            </a:solidFill>
            <a:ln w="9525">
              <a:noFill/>
              <a:round/>
              <a:headEnd/>
              <a:tailEnd/>
            </a:ln>
            <a:effectLst/>
          </p:spPr>
          <p:txBody>
            <a:bodyPr wrap="none" anchor="ctr"/>
            <a:lstStyle/>
            <a:p>
              <a:endParaRPr lang="en-US"/>
            </a:p>
          </p:txBody>
        </p:sp>
        <p:sp>
          <p:nvSpPr>
            <p:cNvPr id="290954" name="Text Box 138"/>
            <p:cNvSpPr txBox="1">
              <a:spLocks noChangeArrowheads="1"/>
            </p:cNvSpPr>
            <p:nvPr/>
          </p:nvSpPr>
          <p:spPr bwMode="auto">
            <a:xfrm>
              <a:off x="3516" y="1404"/>
              <a:ext cx="684" cy="192"/>
            </a:xfrm>
            <a:prstGeom prst="rect">
              <a:avLst/>
            </a:prstGeom>
            <a:noFill/>
            <a:ln w="9525">
              <a:noFill/>
              <a:miter lim="800000"/>
              <a:headEnd/>
              <a:tailEnd/>
            </a:ln>
            <a:effectLst/>
          </p:spPr>
          <p:txBody>
            <a:bodyPr>
              <a:spAutoFit/>
            </a:bodyPr>
            <a:lstStyle/>
            <a:p>
              <a:pPr>
                <a:spcBef>
                  <a:spcPct val="50000"/>
                </a:spcBef>
              </a:pPr>
              <a:r>
                <a:rPr lang="en-US" sz="1400" dirty="0">
                  <a:solidFill>
                    <a:srgbClr val="5D5D5D"/>
                  </a:solidFill>
                </a:rPr>
                <a:t>10 shares</a:t>
              </a:r>
            </a:p>
          </p:txBody>
        </p:sp>
        <p:sp>
          <p:nvSpPr>
            <p:cNvPr id="290955" name="Text Box 139"/>
            <p:cNvSpPr txBox="1">
              <a:spLocks noChangeArrowheads="1"/>
            </p:cNvSpPr>
            <p:nvPr/>
          </p:nvSpPr>
          <p:spPr bwMode="auto">
            <a:xfrm>
              <a:off x="3726" y="2160"/>
              <a:ext cx="624" cy="192"/>
            </a:xfrm>
            <a:prstGeom prst="rect">
              <a:avLst/>
            </a:prstGeom>
            <a:noFill/>
            <a:ln w="9525">
              <a:noFill/>
              <a:miter lim="800000"/>
              <a:headEnd/>
              <a:tailEnd/>
            </a:ln>
            <a:effectLst/>
          </p:spPr>
          <p:txBody>
            <a:bodyPr>
              <a:spAutoFit/>
            </a:bodyPr>
            <a:lstStyle/>
            <a:p>
              <a:pPr>
                <a:spcBef>
                  <a:spcPct val="50000"/>
                </a:spcBef>
              </a:pPr>
              <a:r>
                <a:rPr lang="en-US" sz="1400" dirty="0">
                  <a:solidFill>
                    <a:srgbClr val="5D5D5D"/>
                  </a:solidFill>
                </a:rPr>
                <a:t>30 shares</a:t>
              </a:r>
            </a:p>
          </p:txBody>
        </p:sp>
        <p:sp>
          <p:nvSpPr>
            <p:cNvPr id="290956" name="Text Box 140"/>
            <p:cNvSpPr txBox="1">
              <a:spLocks noChangeArrowheads="1"/>
            </p:cNvSpPr>
            <p:nvPr/>
          </p:nvSpPr>
          <p:spPr bwMode="auto">
            <a:xfrm>
              <a:off x="4062" y="1680"/>
              <a:ext cx="684" cy="192"/>
            </a:xfrm>
            <a:prstGeom prst="rect">
              <a:avLst/>
            </a:prstGeom>
            <a:noFill/>
            <a:ln w="9525">
              <a:noFill/>
              <a:miter lim="800000"/>
              <a:headEnd/>
              <a:tailEnd/>
            </a:ln>
            <a:effectLst/>
          </p:spPr>
          <p:txBody>
            <a:bodyPr>
              <a:spAutoFit/>
            </a:bodyPr>
            <a:lstStyle/>
            <a:p>
              <a:pPr>
                <a:spcBef>
                  <a:spcPct val="50000"/>
                </a:spcBef>
              </a:pPr>
              <a:r>
                <a:rPr lang="en-US" sz="1400" dirty="0">
                  <a:solidFill>
                    <a:srgbClr val="5D5D5D"/>
                  </a:solidFill>
                </a:rPr>
                <a:t>15 shares</a:t>
              </a:r>
            </a:p>
          </p:txBody>
        </p:sp>
        <p:sp>
          <p:nvSpPr>
            <p:cNvPr id="290957" name="Text Box 141"/>
            <p:cNvSpPr txBox="1">
              <a:spLocks noChangeArrowheads="1"/>
            </p:cNvSpPr>
            <p:nvPr/>
          </p:nvSpPr>
          <p:spPr bwMode="auto">
            <a:xfrm>
              <a:off x="4392" y="2010"/>
              <a:ext cx="624" cy="192"/>
            </a:xfrm>
            <a:prstGeom prst="rect">
              <a:avLst/>
            </a:prstGeom>
            <a:noFill/>
            <a:ln w="9525">
              <a:noFill/>
              <a:miter lim="800000"/>
              <a:headEnd/>
              <a:tailEnd/>
            </a:ln>
            <a:effectLst/>
          </p:spPr>
          <p:txBody>
            <a:bodyPr>
              <a:spAutoFit/>
            </a:bodyPr>
            <a:lstStyle/>
            <a:p>
              <a:pPr>
                <a:spcBef>
                  <a:spcPct val="50000"/>
                </a:spcBef>
              </a:pPr>
              <a:r>
                <a:rPr lang="en-US" sz="1400">
                  <a:solidFill>
                    <a:srgbClr val="5D5D5D"/>
                  </a:solidFill>
                </a:rPr>
                <a:t>20 shares</a:t>
              </a:r>
            </a:p>
          </p:txBody>
        </p:sp>
        <p:sp>
          <p:nvSpPr>
            <p:cNvPr id="290958" name="Text Box 142"/>
            <p:cNvSpPr txBox="1">
              <a:spLocks noChangeArrowheads="1"/>
            </p:cNvSpPr>
            <p:nvPr/>
          </p:nvSpPr>
          <p:spPr bwMode="auto">
            <a:xfrm>
              <a:off x="4638" y="1545"/>
              <a:ext cx="684" cy="192"/>
            </a:xfrm>
            <a:prstGeom prst="rect">
              <a:avLst/>
            </a:prstGeom>
            <a:noFill/>
            <a:ln w="9525">
              <a:noFill/>
              <a:miter lim="800000"/>
              <a:headEnd/>
              <a:tailEnd/>
            </a:ln>
            <a:effectLst/>
          </p:spPr>
          <p:txBody>
            <a:bodyPr>
              <a:spAutoFit/>
            </a:bodyPr>
            <a:lstStyle/>
            <a:p>
              <a:pPr>
                <a:spcBef>
                  <a:spcPct val="50000"/>
                </a:spcBef>
              </a:pPr>
              <a:r>
                <a:rPr lang="en-US" sz="1400" dirty="0">
                  <a:solidFill>
                    <a:srgbClr val="5D5D5D"/>
                  </a:solidFill>
                </a:rPr>
                <a:t>12 shares</a:t>
              </a:r>
            </a:p>
          </p:txBody>
        </p:sp>
      </p:grpSp>
      <p:sp>
        <p:nvSpPr>
          <p:cNvPr id="290959" name="Text Box 143"/>
          <p:cNvSpPr txBox="1">
            <a:spLocks noChangeArrowheads="1"/>
          </p:cNvSpPr>
          <p:nvPr/>
        </p:nvSpPr>
        <p:spPr bwMode="auto">
          <a:xfrm>
            <a:off x="5082623" y="1892379"/>
            <a:ext cx="3733800" cy="366713"/>
          </a:xfrm>
          <a:prstGeom prst="rect">
            <a:avLst/>
          </a:prstGeom>
          <a:noFill/>
          <a:ln w="9525">
            <a:noFill/>
            <a:miter lim="800000"/>
            <a:headEnd/>
            <a:tailEnd/>
          </a:ln>
          <a:effectLst/>
        </p:spPr>
        <p:txBody>
          <a:bodyPr>
            <a:spAutoFit/>
          </a:bodyPr>
          <a:lstStyle/>
          <a:p>
            <a:pPr algn="ctr">
              <a:spcBef>
                <a:spcPct val="50000"/>
              </a:spcBef>
            </a:pPr>
            <a:r>
              <a:rPr lang="en-US" b="1" dirty="0">
                <a:solidFill>
                  <a:schemeClr val="accent6"/>
                </a:solidFill>
              </a:rPr>
              <a:t>Five Hypothetical Investments</a:t>
            </a:r>
          </a:p>
        </p:txBody>
      </p:sp>
      <p:sp>
        <p:nvSpPr>
          <p:cNvPr id="290962" name="Text Box 146"/>
          <p:cNvSpPr txBox="1">
            <a:spLocks noChangeArrowheads="1"/>
          </p:cNvSpPr>
          <p:nvPr/>
        </p:nvSpPr>
        <p:spPr bwMode="auto">
          <a:xfrm>
            <a:off x="4968323" y="4422993"/>
            <a:ext cx="3962400" cy="584775"/>
          </a:xfrm>
          <a:prstGeom prst="rect">
            <a:avLst/>
          </a:prstGeom>
          <a:noFill/>
          <a:ln w="9525">
            <a:noFill/>
            <a:miter lim="800000"/>
            <a:headEnd/>
            <a:tailEnd/>
          </a:ln>
          <a:effectLst/>
        </p:spPr>
        <p:txBody>
          <a:bodyPr wrap="square">
            <a:spAutoFit/>
          </a:bodyPr>
          <a:lstStyle/>
          <a:p>
            <a:pPr>
              <a:spcBef>
                <a:spcPct val="50000"/>
              </a:spcBef>
            </a:pPr>
            <a:r>
              <a:rPr lang="en-US" sz="1600" b="1" dirty="0">
                <a:solidFill>
                  <a:srgbClr val="5D5D5D"/>
                </a:solidFill>
              </a:rPr>
              <a:t>Average market price per share</a:t>
            </a:r>
            <a:br>
              <a:rPr lang="en-US" sz="1600" b="1" dirty="0">
                <a:solidFill>
                  <a:srgbClr val="5D5D5D"/>
                </a:solidFill>
              </a:rPr>
            </a:br>
            <a:r>
              <a:rPr lang="en-US" sz="1600" dirty="0">
                <a:solidFill>
                  <a:srgbClr val="5D5D5D"/>
                </a:solidFill>
              </a:rPr>
              <a:t>($30 + $10 + $20 + $15 + $25) </a:t>
            </a:r>
            <a:r>
              <a:rPr lang="en-US" sz="1600" dirty="0">
                <a:solidFill>
                  <a:srgbClr val="5D5D5D"/>
                </a:solidFill>
                <a:cs typeface="Arial" charset="0"/>
              </a:rPr>
              <a:t>÷ 5 = </a:t>
            </a:r>
            <a:r>
              <a:rPr lang="en-US" sz="1600" b="1" u="sng" dirty="0">
                <a:solidFill>
                  <a:srgbClr val="5D5D5D"/>
                </a:solidFill>
                <a:cs typeface="Arial" charset="0"/>
              </a:rPr>
              <a:t>$20</a:t>
            </a:r>
          </a:p>
        </p:txBody>
      </p:sp>
      <p:grpSp>
        <p:nvGrpSpPr>
          <p:cNvPr id="44" name="Group 43"/>
          <p:cNvGrpSpPr/>
          <p:nvPr/>
        </p:nvGrpSpPr>
        <p:grpSpPr>
          <a:xfrm>
            <a:off x="4968323" y="5040392"/>
            <a:ext cx="4038600" cy="875287"/>
            <a:chOff x="4724400" y="5176838"/>
            <a:chExt cx="4038600" cy="875287"/>
          </a:xfrm>
        </p:grpSpPr>
        <p:sp>
          <p:nvSpPr>
            <p:cNvPr id="290963" name="Text Box 147"/>
            <p:cNvSpPr txBox="1">
              <a:spLocks noChangeArrowheads="1"/>
            </p:cNvSpPr>
            <p:nvPr/>
          </p:nvSpPr>
          <p:spPr bwMode="auto">
            <a:xfrm>
              <a:off x="4724400" y="5176838"/>
              <a:ext cx="3962400" cy="338554"/>
            </a:xfrm>
            <a:prstGeom prst="rect">
              <a:avLst/>
            </a:prstGeom>
            <a:noFill/>
            <a:ln w="9525">
              <a:noFill/>
              <a:miter lim="800000"/>
              <a:headEnd/>
              <a:tailEnd/>
            </a:ln>
            <a:effectLst/>
          </p:spPr>
          <p:txBody>
            <a:bodyPr wrap="square">
              <a:spAutoFit/>
            </a:bodyPr>
            <a:lstStyle/>
            <a:p>
              <a:pPr>
                <a:spcBef>
                  <a:spcPct val="50000"/>
                </a:spcBef>
              </a:pPr>
              <a:r>
                <a:rPr lang="en-US" sz="1600" b="1" dirty="0">
                  <a:solidFill>
                    <a:srgbClr val="5D5D5D"/>
                  </a:solidFill>
                </a:rPr>
                <a:t>Investor’s average cost per share</a:t>
              </a:r>
            </a:p>
          </p:txBody>
        </p:sp>
        <p:sp>
          <p:nvSpPr>
            <p:cNvPr id="41" name="TextBox 40"/>
            <p:cNvSpPr txBox="1"/>
            <p:nvPr/>
          </p:nvSpPr>
          <p:spPr>
            <a:xfrm>
              <a:off x="4724400" y="5467350"/>
              <a:ext cx="4038600" cy="584775"/>
            </a:xfrm>
            <a:prstGeom prst="rect">
              <a:avLst/>
            </a:prstGeom>
            <a:noFill/>
          </p:spPr>
          <p:txBody>
            <a:bodyPr wrap="square" rtlCol="0">
              <a:spAutoFit/>
            </a:bodyPr>
            <a:lstStyle/>
            <a:p>
              <a:r>
                <a:rPr lang="en-US" sz="1600" dirty="0">
                  <a:solidFill>
                    <a:srgbClr val="5D5D5D"/>
                  </a:solidFill>
                </a:rPr>
                <a:t>$1,500 invested ÷ 87 shares bought = </a:t>
              </a:r>
              <a:r>
                <a:rPr lang="en-US" sz="1600" b="1" u="sng" dirty="0">
                  <a:solidFill>
                    <a:srgbClr val="5D5D5D"/>
                  </a:solidFill>
                </a:rPr>
                <a:t>$17.24</a:t>
              </a:r>
            </a:p>
            <a:p>
              <a:endParaRPr lang="en-US" sz="1600" dirty="0">
                <a:solidFill>
                  <a:srgbClr val="5D5D5D"/>
                </a:solidFill>
              </a:endParaRPr>
            </a:p>
          </p:txBody>
        </p:sp>
      </p:grpSp>
      <p:sp>
        <p:nvSpPr>
          <p:cNvPr id="45" name="Line 117"/>
          <p:cNvSpPr>
            <a:spLocks noChangeShapeType="1"/>
          </p:cNvSpPr>
          <p:nvPr/>
        </p:nvSpPr>
        <p:spPr bwMode="auto">
          <a:xfrm>
            <a:off x="5501515" y="2923968"/>
            <a:ext cx="76200" cy="0"/>
          </a:xfrm>
          <a:prstGeom prst="line">
            <a:avLst/>
          </a:prstGeom>
          <a:noFill/>
          <a:ln w="9525">
            <a:solidFill>
              <a:schemeClr val="tx1"/>
            </a:solidFill>
            <a:round/>
            <a:headEnd/>
            <a:tailEnd/>
          </a:ln>
          <a:effectLst/>
        </p:spPr>
        <p:txBody>
          <a:bodyPr/>
          <a:lstStyle/>
          <a:p>
            <a:endParaRPr lang="en-US"/>
          </a:p>
        </p:txBody>
      </p:sp>
      <p:sp>
        <p:nvSpPr>
          <p:cNvPr id="47" name="Line 117"/>
          <p:cNvSpPr>
            <a:spLocks noChangeShapeType="1"/>
          </p:cNvSpPr>
          <p:nvPr/>
        </p:nvSpPr>
        <p:spPr bwMode="auto">
          <a:xfrm>
            <a:off x="5521394" y="4292188"/>
            <a:ext cx="76200" cy="0"/>
          </a:xfrm>
          <a:prstGeom prst="line">
            <a:avLst/>
          </a:prstGeom>
          <a:noFill/>
          <a:ln w="9525">
            <a:solidFill>
              <a:schemeClr val="tx1"/>
            </a:solidFill>
            <a:round/>
            <a:headEnd/>
            <a:tailEnd/>
          </a:ln>
          <a:effectLst/>
        </p:spPr>
        <p:txBody>
          <a:bodyPr/>
          <a:lstStyle/>
          <a:p>
            <a:endParaRPr lang="en-US"/>
          </a:p>
        </p:txBody>
      </p:sp>
      <p:sp>
        <p:nvSpPr>
          <p:cNvPr id="3" name="Rectangle 2"/>
          <p:cNvSpPr/>
          <p:nvPr/>
        </p:nvSpPr>
        <p:spPr>
          <a:xfrm>
            <a:off x="4920698" y="1892379"/>
            <a:ext cx="3962400" cy="3829051"/>
          </a:xfrm>
          <a:prstGeom prst="rect">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10814"/>
          <a:stretch/>
        </p:blipFill>
        <p:spPr>
          <a:xfrm>
            <a:off x="3758935" y="1948070"/>
            <a:ext cx="5385065" cy="4025345"/>
          </a:xfrm>
          <a:prstGeom prst="rect">
            <a:avLst/>
          </a:prstGeom>
        </p:spPr>
      </p:pic>
      <p:sp>
        <p:nvSpPr>
          <p:cNvPr id="395266" name="Rectangle 1026"/>
          <p:cNvSpPr>
            <a:spLocks noGrp="1" noChangeArrowheads="1"/>
          </p:cNvSpPr>
          <p:nvPr>
            <p:ph type="title"/>
          </p:nvPr>
        </p:nvSpPr>
        <p:spPr>
          <a:xfrm>
            <a:off x="1669222" y="523461"/>
            <a:ext cx="7302500" cy="1219200"/>
          </a:xfrm>
        </p:spPr>
        <p:txBody>
          <a:bodyPr>
            <a:noAutofit/>
          </a:bodyPr>
          <a:lstStyle/>
          <a:p>
            <a:r>
              <a:rPr lang="en-US" dirty="0"/>
              <a:t>Asset Allocation </a:t>
            </a:r>
            <a:r>
              <a:rPr lang="en-US" sz="3600" dirty="0"/>
              <a:t>— </a:t>
            </a:r>
            <a:br>
              <a:rPr lang="en-US" sz="3600" dirty="0"/>
            </a:br>
            <a:r>
              <a:rPr lang="en-US" sz="3400" b="0" dirty="0"/>
              <a:t>Considerations</a:t>
            </a:r>
          </a:p>
        </p:txBody>
      </p:sp>
      <p:sp>
        <p:nvSpPr>
          <p:cNvPr id="395269" name="Rectangle 1029"/>
          <p:cNvSpPr>
            <a:spLocks noGrp="1" noChangeArrowheads="1"/>
          </p:cNvSpPr>
          <p:nvPr>
            <p:ph idx="1"/>
          </p:nvPr>
        </p:nvSpPr>
        <p:spPr>
          <a:xfrm>
            <a:off x="1669222" y="2177636"/>
            <a:ext cx="6400800" cy="3298825"/>
          </a:xfrm>
        </p:spPr>
        <p:txBody>
          <a:bodyPr/>
          <a:lstStyle/>
          <a:p>
            <a:pPr>
              <a:buFont typeface="Wingdings" pitchFamily="2" charset="2"/>
              <a:buNone/>
            </a:pPr>
            <a:r>
              <a:rPr lang="en-US" sz="2400" b="1" dirty="0">
                <a:solidFill>
                  <a:schemeClr val="accent6"/>
                </a:solidFill>
              </a:rPr>
              <a:t>Factors:</a:t>
            </a:r>
          </a:p>
          <a:p>
            <a:r>
              <a:rPr lang="en-US" sz="2400" dirty="0"/>
              <a:t>Diversification</a:t>
            </a:r>
          </a:p>
          <a:p>
            <a:r>
              <a:rPr lang="en-US" sz="2400" dirty="0"/>
              <a:t>Risk tolerance</a:t>
            </a:r>
          </a:p>
          <a:p>
            <a:r>
              <a:rPr lang="en-US" sz="2400" dirty="0"/>
              <a:t>Time frames</a:t>
            </a:r>
          </a:p>
          <a:p>
            <a:r>
              <a:rPr lang="en-US" sz="2400" dirty="0"/>
              <a:t>Personal financial situation</a:t>
            </a:r>
          </a:p>
          <a:p>
            <a:r>
              <a:rPr lang="en-US" sz="2400" dirty="0"/>
              <a:t>Liquidity needs</a:t>
            </a:r>
          </a:p>
          <a:p>
            <a:pPr>
              <a:buFont typeface="Wingdings" pitchFamily="2" charset="2"/>
              <a:buNone/>
            </a:pPr>
            <a:endParaRPr lang="en-US" sz="2400" dirty="0"/>
          </a:p>
        </p:txBody>
      </p:sp>
    </p:spTree>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1587499" y="368880"/>
            <a:ext cx="7302500" cy="1219200"/>
          </a:xfrm>
        </p:spPr>
        <p:txBody>
          <a:bodyPr>
            <a:noAutofit/>
          </a:bodyPr>
          <a:lstStyle/>
          <a:p>
            <a:r>
              <a:rPr lang="en-US" dirty="0"/>
              <a:t>Asset Allocation </a:t>
            </a:r>
            <a:r>
              <a:rPr lang="en-US" sz="3600" dirty="0"/>
              <a:t>—</a:t>
            </a:r>
            <a:br>
              <a:rPr lang="en-US" dirty="0"/>
            </a:br>
            <a:r>
              <a:rPr lang="en-US" sz="3400" b="0" dirty="0"/>
              <a:t>Sample Allocation Model</a:t>
            </a:r>
          </a:p>
        </p:txBody>
      </p:sp>
      <p:sp>
        <p:nvSpPr>
          <p:cNvPr id="299014" name="Text Box 6"/>
          <p:cNvSpPr txBox="1">
            <a:spLocks noChangeArrowheads="1"/>
          </p:cNvSpPr>
          <p:nvPr/>
        </p:nvSpPr>
        <p:spPr bwMode="auto">
          <a:xfrm>
            <a:off x="1623080" y="4980159"/>
            <a:ext cx="3615669" cy="830997"/>
          </a:xfrm>
          <a:prstGeom prst="rect">
            <a:avLst/>
          </a:prstGeom>
          <a:noFill/>
          <a:ln w="9525">
            <a:noFill/>
            <a:miter lim="800000"/>
            <a:headEnd/>
            <a:tailEnd/>
          </a:ln>
          <a:effectLst/>
        </p:spPr>
        <p:txBody>
          <a:bodyPr wrap="square">
            <a:spAutoFit/>
          </a:bodyPr>
          <a:lstStyle/>
          <a:p>
            <a:r>
              <a:rPr lang="en-US" sz="1200" dirty="0">
                <a:solidFill>
                  <a:srgbClr val="5D5D5D"/>
                </a:solidFill>
                <a:latin typeface="Calibri" panose="020F0502020204030204" pitchFamily="34" charset="0"/>
                <a:cs typeface="Arial"/>
              </a:rPr>
              <a:t>These asset allocation suggestions should be used as a guide only and are not intended as financial advice. They should not be relied upon. Past performance is not a guarantee of future results.</a:t>
            </a:r>
          </a:p>
        </p:txBody>
      </p:sp>
      <p:sp>
        <p:nvSpPr>
          <p:cNvPr id="299023" name="Text Box 15"/>
          <p:cNvSpPr txBox="1">
            <a:spLocks noChangeArrowheads="1"/>
          </p:cNvSpPr>
          <p:nvPr/>
        </p:nvSpPr>
        <p:spPr bwMode="auto">
          <a:xfrm>
            <a:off x="1587499" y="2383418"/>
            <a:ext cx="4651376" cy="1200329"/>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5D5D5D"/>
                </a:solidFill>
                <a:latin typeface="Calibri" panose="020F0502020204030204" pitchFamily="34" charset="0"/>
                <a:cs typeface="Arial"/>
              </a:rPr>
              <a:t>A conservative asset allocation model will tend to focus on preserving principal</a:t>
            </a:r>
          </a:p>
        </p:txBody>
      </p:sp>
      <p:sp>
        <p:nvSpPr>
          <p:cNvPr id="8" name="Rectangle 11"/>
          <p:cNvSpPr>
            <a:spLocks noChangeArrowheads="1"/>
          </p:cNvSpPr>
          <p:nvPr/>
        </p:nvSpPr>
        <p:spPr bwMode="auto">
          <a:xfrm>
            <a:off x="1587499" y="1813505"/>
            <a:ext cx="525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eaLnBrk="0" hangingPunct="0">
              <a:spcBef>
                <a:spcPct val="20000"/>
              </a:spcBef>
              <a:buClr>
                <a:schemeClr val="accent1"/>
              </a:buClr>
              <a:buSzPct val="50000"/>
              <a:buChar char="–"/>
              <a:defRPr sz="2800">
                <a:solidFill>
                  <a:schemeClr val="accent1"/>
                </a:solidFill>
                <a:latin typeface="Calibri" pitchFamily="34" charset="0"/>
              </a:defRPr>
            </a:lvl2pPr>
            <a:lvl3pPr marL="1143000" indent="-228600" eaLnBrk="0" hangingPunct="0">
              <a:spcBef>
                <a:spcPct val="20000"/>
              </a:spcBef>
              <a:buClr>
                <a:schemeClr val="accent1"/>
              </a:buClr>
              <a:buSzPct val="50000"/>
              <a:buChar char="•"/>
              <a:defRPr sz="2800">
                <a:solidFill>
                  <a:schemeClr val="accent1"/>
                </a:solidFill>
                <a:latin typeface="Calibri" pitchFamily="34" charset="0"/>
              </a:defRPr>
            </a:lvl3pPr>
            <a:lvl4pPr marL="1600200" indent="-228600" eaLnBrk="0" hangingPunct="0">
              <a:spcBef>
                <a:spcPct val="20000"/>
              </a:spcBef>
              <a:buClr>
                <a:schemeClr val="accent1"/>
              </a:buClr>
              <a:buSzPct val="50000"/>
              <a:buChar char="–"/>
              <a:defRPr sz="2800">
                <a:solidFill>
                  <a:schemeClr val="accent1"/>
                </a:solidFill>
                <a:latin typeface="Calibri" pitchFamily="34" charset="0"/>
              </a:defRPr>
            </a:lvl4pPr>
            <a:lvl5pPr marL="2057400" indent="-228600" eaLnBrk="0" hangingPunct="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spcBef>
                <a:spcPct val="0"/>
              </a:spcBef>
              <a:buClrTx/>
              <a:buSzTx/>
              <a:buFontTx/>
              <a:buNone/>
              <a:defRPr/>
            </a:pPr>
            <a:r>
              <a:rPr lang="en-US" altLang="en-US" dirty="0">
                <a:solidFill>
                  <a:schemeClr val="accent6"/>
                </a:solidFill>
              </a:rPr>
              <a:t>Conservative</a:t>
            </a:r>
          </a:p>
        </p:txBody>
      </p:sp>
      <p:grpSp>
        <p:nvGrpSpPr>
          <p:cNvPr id="2" name="Group 1">
            <a:extLst>
              <a:ext uri="{FF2B5EF4-FFF2-40B4-BE49-F238E27FC236}">
                <a16:creationId xmlns:a16="http://schemas.microsoft.com/office/drawing/2014/main" id="{CD03E866-9F78-4BAC-8A33-0686C991F690}"/>
              </a:ext>
            </a:extLst>
          </p:cNvPr>
          <p:cNvGrpSpPr/>
          <p:nvPr/>
        </p:nvGrpSpPr>
        <p:grpSpPr>
          <a:xfrm>
            <a:off x="5353486" y="2039206"/>
            <a:ext cx="3615669" cy="3606220"/>
            <a:chOff x="4598987" y="1733550"/>
            <a:chExt cx="4221081" cy="421005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8987" y="1733550"/>
              <a:ext cx="4221081" cy="4210050"/>
            </a:xfrm>
            <a:prstGeom prst="rect">
              <a:avLst/>
            </a:prstGeom>
          </p:spPr>
        </p:pic>
        <p:sp>
          <p:nvSpPr>
            <p:cNvPr id="9" name="Rectangle 17"/>
            <p:cNvSpPr>
              <a:spLocks noChangeArrowheads="1"/>
            </p:cNvSpPr>
            <p:nvPr/>
          </p:nvSpPr>
          <p:spPr bwMode="auto">
            <a:xfrm>
              <a:off x="6624638" y="2401888"/>
              <a:ext cx="1981200" cy="1286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eaLnBrk="1" hangingPunct="1">
                <a:lnSpc>
                  <a:spcPct val="95000"/>
                </a:lnSpc>
                <a:spcBef>
                  <a:spcPct val="0"/>
                </a:spcBef>
                <a:buClrTx/>
                <a:buSzTx/>
                <a:buFontTx/>
                <a:buNone/>
              </a:pPr>
              <a:r>
                <a:rPr lang="en-US" altLang="en-US" sz="2300" b="0" dirty="0">
                  <a:solidFill>
                    <a:srgbClr val="FFFFFF"/>
                  </a:solidFill>
                </a:rPr>
                <a:t>Cash alternatives</a:t>
              </a:r>
              <a:br>
                <a:rPr lang="en-US" altLang="en-US" sz="2300" dirty="0">
                  <a:solidFill>
                    <a:srgbClr val="FFFFFF"/>
                  </a:solidFill>
                </a:rPr>
              </a:br>
              <a:r>
                <a:rPr lang="en-US" altLang="en-US" sz="2300" b="1" dirty="0">
                  <a:solidFill>
                    <a:srgbClr val="FFFFFF"/>
                  </a:solidFill>
                </a:rPr>
                <a:t>25%</a:t>
              </a:r>
            </a:p>
          </p:txBody>
        </p:sp>
        <p:sp>
          <p:nvSpPr>
            <p:cNvPr id="10" name="Rectangle 18"/>
            <p:cNvSpPr>
              <a:spLocks noChangeArrowheads="1"/>
            </p:cNvSpPr>
            <p:nvPr/>
          </p:nvSpPr>
          <p:spPr bwMode="auto">
            <a:xfrm>
              <a:off x="4867275" y="3422650"/>
              <a:ext cx="1371600" cy="934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eaLnBrk="1" hangingPunct="1">
                <a:spcBef>
                  <a:spcPct val="0"/>
                </a:spcBef>
                <a:buClrTx/>
                <a:buSzTx/>
                <a:buFontTx/>
                <a:buNone/>
              </a:pPr>
              <a:r>
                <a:rPr lang="en-US" altLang="en-US" sz="2300" b="0" dirty="0">
                  <a:solidFill>
                    <a:srgbClr val="FFFFFF"/>
                  </a:solidFill>
                </a:rPr>
                <a:t>Bonds</a:t>
              </a:r>
              <a:br>
                <a:rPr lang="en-US" altLang="en-US" sz="2300" dirty="0">
                  <a:solidFill>
                    <a:srgbClr val="FFFFFF"/>
                  </a:solidFill>
                </a:rPr>
              </a:br>
              <a:r>
                <a:rPr lang="en-US" altLang="en-US" sz="2300" b="1" dirty="0">
                  <a:solidFill>
                    <a:srgbClr val="FFFFFF"/>
                  </a:solidFill>
                </a:rPr>
                <a:t>50%</a:t>
              </a:r>
            </a:p>
          </p:txBody>
        </p:sp>
        <p:sp>
          <p:nvSpPr>
            <p:cNvPr id="11" name="Rectangle 19"/>
            <p:cNvSpPr>
              <a:spLocks noChangeArrowheads="1"/>
            </p:cNvSpPr>
            <p:nvPr/>
          </p:nvSpPr>
          <p:spPr bwMode="auto">
            <a:xfrm>
              <a:off x="7015163" y="4371975"/>
              <a:ext cx="1371600" cy="934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eaLnBrk="1" hangingPunct="1">
                <a:spcBef>
                  <a:spcPct val="0"/>
                </a:spcBef>
                <a:buClrTx/>
                <a:buSzTx/>
                <a:buFontTx/>
                <a:buNone/>
              </a:pPr>
              <a:r>
                <a:rPr lang="en-US" altLang="en-US" sz="2300" b="0" dirty="0">
                  <a:solidFill>
                    <a:srgbClr val="FFFFFF"/>
                  </a:solidFill>
                </a:rPr>
                <a:t>Stocks</a:t>
              </a:r>
              <a:br>
                <a:rPr lang="en-US" altLang="en-US" sz="2300" dirty="0">
                  <a:solidFill>
                    <a:srgbClr val="FFFFFF"/>
                  </a:solidFill>
                </a:rPr>
              </a:br>
              <a:r>
                <a:rPr lang="en-US" altLang="en-US" sz="2300" b="1" dirty="0">
                  <a:solidFill>
                    <a:srgbClr val="FFFFFF"/>
                  </a:solidFill>
                </a:rPr>
                <a:t>25%</a:t>
              </a:r>
            </a:p>
          </p:txBody>
        </p:sp>
      </p:grpSp>
    </p:spTree>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7" name="Text Box 9"/>
          <p:cNvSpPr txBox="1">
            <a:spLocks noChangeArrowheads="1"/>
          </p:cNvSpPr>
          <p:nvPr/>
        </p:nvSpPr>
        <p:spPr bwMode="auto">
          <a:xfrm>
            <a:off x="1599647" y="2551176"/>
            <a:ext cx="3178175" cy="1938992"/>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5D5D5D"/>
                </a:solidFill>
              </a:rPr>
              <a:t>A moderate asset allocation model will tend to balance predictable income with potential growth</a:t>
            </a:r>
          </a:p>
        </p:txBody>
      </p:sp>
      <p:sp>
        <p:nvSpPr>
          <p:cNvPr id="9" name="Rectangle 2"/>
          <p:cNvSpPr>
            <a:spLocks noGrp="1" noChangeArrowheads="1"/>
          </p:cNvSpPr>
          <p:nvPr>
            <p:ph type="title"/>
          </p:nvPr>
        </p:nvSpPr>
        <p:spPr>
          <a:xfrm>
            <a:off x="1599648" y="533400"/>
            <a:ext cx="7302500" cy="1219200"/>
          </a:xfrm>
        </p:spPr>
        <p:txBody>
          <a:bodyPr>
            <a:noAutofit/>
          </a:bodyPr>
          <a:lstStyle/>
          <a:p>
            <a:r>
              <a:rPr lang="en-US" dirty="0"/>
              <a:t>Asset Allocation </a:t>
            </a:r>
            <a:r>
              <a:rPr lang="en-US" sz="3600" dirty="0"/>
              <a:t>—</a:t>
            </a:r>
            <a:br>
              <a:rPr lang="en-US" dirty="0"/>
            </a:br>
            <a:r>
              <a:rPr lang="en-US" sz="3400" b="0" dirty="0"/>
              <a:t>Sample Allocation Model</a:t>
            </a:r>
          </a:p>
        </p:txBody>
      </p:sp>
      <p:sp>
        <p:nvSpPr>
          <p:cNvPr id="14" name="Text Box 6"/>
          <p:cNvSpPr txBox="1">
            <a:spLocks noChangeArrowheads="1"/>
          </p:cNvSpPr>
          <p:nvPr/>
        </p:nvSpPr>
        <p:spPr bwMode="auto">
          <a:xfrm>
            <a:off x="1587237" y="4930813"/>
            <a:ext cx="3443199" cy="830997"/>
          </a:xfrm>
          <a:prstGeom prst="rect">
            <a:avLst/>
          </a:prstGeom>
          <a:noFill/>
          <a:ln w="9525">
            <a:noFill/>
            <a:miter lim="800000"/>
            <a:headEnd/>
            <a:tailEnd/>
          </a:ln>
          <a:effectLst/>
        </p:spPr>
        <p:txBody>
          <a:bodyPr wrap="square">
            <a:spAutoFit/>
          </a:bodyPr>
          <a:lstStyle/>
          <a:p>
            <a:r>
              <a:rPr lang="en-US" sz="1200" dirty="0">
                <a:solidFill>
                  <a:srgbClr val="5D5D5D"/>
                </a:solidFill>
                <a:latin typeface="Calibri" panose="020F0502020204030204" pitchFamily="34" charset="0"/>
                <a:cs typeface="Arial"/>
              </a:rPr>
              <a:t>These asset allocation suggestions should be used as a guide only and are not intended as financial advice. They should not be relied upon. Past performance is not a guarantee of future results.</a:t>
            </a:r>
          </a:p>
        </p:txBody>
      </p:sp>
      <p:sp>
        <p:nvSpPr>
          <p:cNvPr id="15" name="Rectangle 11"/>
          <p:cNvSpPr>
            <a:spLocks noChangeArrowheads="1"/>
          </p:cNvSpPr>
          <p:nvPr/>
        </p:nvSpPr>
        <p:spPr bwMode="auto">
          <a:xfrm>
            <a:off x="1599648" y="1978025"/>
            <a:ext cx="2454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eaLnBrk="0" hangingPunct="0">
              <a:spcBef>
                <a:spcPct val="20000"/>
              </a:spcBef>
              <a:buClr>
                <a:schemeClr val="accent1"/>
              </a:buClr>
              <a:buSzPct val="50000"/>
              <a:buChar char="–"/>
              <a:defRPr sz="2800">
                <a:solidFill>
                  <a:schemeClr val="accent1"/>
                </a:solidFill>
                <a:latin typeface="Calibri" pitchFamily="34" charset="0"/>
              </a:defRPr>
            </a:lvl2pPr>
            <a:lvl3pPr marL="1143000" indent="-228600" eaLnBrk="0" hangingPunct="0">
              <a:spcBef>
                <a:spcPct val="20000"/>
              </a:spcBef>
              <a:buClr>
                <a:schemeClr val="accent1"/>
              </a:buClr>
              <a:buSzPct val="50000"/>
              <a:buChar char="•"/>
              <a:defRPr sz="2800">
                <a:solidFill>
                  <a:schemeClr val="accent1"/>
                </a:solidFill>
                <a:latin typeface="Calibri" pitchFamily="34" charset="0"/>
              </a:defRPr>
            </a:lvl3pPr>
            <a:lvl4pPr marL="1600200" indent="-228600" eaLnBrk="0" hangingPunct="0">
              <a:spcBef>
                <a:spcPct val="20000"/>
              </a:spcBef>
              <a:buClr>
                <a:schemeClr val="accent1"/>
              </a:buClr>
              <a:buSzPct val="50000"/>
              <a:buChar char="–"/>
              <a:defRPr sz="2800">
                <a:solidFill>
                  <a:schemeClr val="accent1"/>
                </a:solidFill>
                <a:latin typeface="Calibri" pitchFamily="34" charset="0"/>
              </a:defRPr>
            </a:lvl4pPr>
            <a:lvl5pPr marL="2057400" indent="-228600" eaLnBrk="0" hangingPunct="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spcBef>
                <a:spcPct val="0"/>
              </a:spcBef>
              <a:buClrTx/>
              <a:buSzTx/>
              <a:buFontTx/>
              <a:buNone/>
              <a:defRPr/>
            </a:pPr>
            <a:r>
              <a:rPr lang="en-US" altLang="en-US" dirty="0">
                <a:solidFill>
                  <a:schemeClr val="accent6"/>
                </a:solidFill>
              </a:rPr>
              <a:t>Moderate</a:t>
            </a:r>
          </a:p>
        </p:txBody>
      </p:sp>
      <p:grpSp>
        <p:nvGrpSpPr>
          <p:cNvPr id="2" name="Group 1">
            <a:extLst>
              <a:ext uri="{FF2B5EF4-FFF2-40B4-BE49-F238E27FC236}">
                <a16:creationId xmlns:a16="http://schemas.microsoft.com/office/drawing/2014/main" id="{3BAD2726-9036-4409-9AE4-B14B590E22D8}"/>
              </a:ext>
            </a:extLst>
          </p:cNvPr>
          <p:cNvGrpSpPr/>
          <p:nvPr/>
        </p:nvGrpSpPr>
        <p:grpSpPr>
          <a:xfrm>
            <a:off x="4962179" y="1580321"/>
            <a:ext cx="3689696" cy="4103026"/>
            <a:chOff x="5652980" y="1326533"/>
            <a:chExt cx="4150303" cy="4615232"/>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980" y="1737360"/>
              <a:ext cx="4116954" cy="4204405"/>
            </a:xfrm>
            <a:prstGeom prst="rect">
              <a:avLst/>
            </a:prstGeom>
          </p:spPr>
        </p:pic>
        <p:sp>
          <p:nvSpPr>
            <p:cNvPr id="11" name="Rectangle 18"/>
            <p:cNvSpPr>
              <a:spLocks noChangeArrowheads="1"/>
            </p:cNvSpPr>
            <p:nvPr/>
          </p:nvSpPr>
          <p:spPr bwMode="auto">
            <a:xfrm>
              <a:off x="5729758" y="3333708"/>
              <a:ext cx="1371600" cy="79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eaLnBrk="1" hangingPunct="1">
                <a:spcBef>
                  <a:spcPct val="0"/>
                </a:spcBef>
                <a:buClrTx/>
                <a:buSzTx/>
                <a:buFontTx/>
                <a:buNone/>
              </a:pPr>
              <a:r>
                <a:rPr lang="en-US" altLang="en-US" sz="2000" b="0" dirty="0">
                  <a:solidFill>
                    <a:srgbClr val="FFFFFF"/>
                  </a:solidFill>
                </a:rPr>
                <a:t>Bonds</a:t>
              </a:r>
              <a:br>
                <a:rPr lang="en-US" altLang="en-US" sz="2000" dirty="0">
                  <a:solidFill>
                    <a:srgbClr val="FFFFFF"/>
                  </a:solidFill>
                </a:rPr>
              </a:br>
              <a:r>
                <a:rPr lang="en-US" altLang="en-US" sz="2000" b="1" dirty="0">
                  <a:solidFill>
                    <a:srgbClr val="FFFFFF"/>
                  </a:solidFill>
                </a:rPr>
                <a:t>40%</a:t>
              </a:r>
            </a:p>
          </p:txBody>
        </p:sp>
        <p:sp>
          <p:nvSpPr>
            <p:cNvPr id="12" name="Rectangle 19"/>
            <p:cNvSpPr>
              <a:spLocks noChangeArrowheads="1"/>
            </p:cNvSpPr>
            <p:nvPr/>
          </p:nvSpPr>
          <p:spPr bwMode="auto">
            <a:xfrm>
              <a:off x="7849070" y="4303204"/>
              <a:ext cx="1371600" cy="79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eaLnBrk="1" hangingPunct="1">
                <a:spcBef>
                  <a:spcPct val="0"/>
                </a:spcBef>
                <a:buClrTx/>
                <a:buSzTx/>
                <a:buFontTx/>
                <a:buNone/>
              </a:pPr>
              <a:r>
                <a:rPr lang="en-US" altLang="en-US" sz="2000" b="0" dirty="0">
                  <a:solidFill>
                    <a:srgbClr val="FFFFFF"/>
                  </a:solidFill>
                </a:rPr>
                <a:t>Stocks</a:t>
              </a:r>
              <a:br>
                <a:rPr lang="en-US" altLang="en-US" sz="2000" dirty="0">
                  <a:solidFill>
                    <a:srgbClr val="FFFFFF"/>
                  </a:solidFill>
                </a:rPr>
              </a:br>
              <a:r>
                <a:rPr lang="en-US" altLang="en-US" sz="2000" b="1" dirty="0">
                  <a:solidFill>
                    <a:srgbClr val="FFFFFF"/>
                  </a:solidFill>
                </a:rPr>
                <a:t>50%</a:t>
              </a:r>
            </a:p>
          </p:txBody>
        </p:sp>
        <p:sp>
          <p:nvSpPr>
            <p:cNvPr id="18" name="Rectangle 17"/>
            <p:cNvSpPr>
              <a:spLocks noChangeArrowheads="1"/>
            </p:cNvSpPr>
            <p:nvPr/>
          </p:nvSpPr>
          <p:spPr bwMode="auto">
            <a:xfrm>
              <a:off x="7944321" y="2085605"/>
              <a:ext cx="964406" cy="443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1pPr>
              <a:lvl2pPr marL="742950" indent="-28575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2pPr>
              <a:lvl3pPr marL="1143000" indent="-22860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3pPr>
              <a:lvl4pPr marL="1600200" indent="-22860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4pPr>
              <a:lvl5pPr marL="2057400" indent="-22860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5pPr>
              <a:lvl6pPr marL="25146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6pPr>
              <a:lvl7pPr marL="29718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7pPr>
              <a:lvl8pPr marL="34290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8pPr>
              <a:lvl9pPr marL="38862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9pPr>
            </a:lstStyle>
            <a:p>
              <a:pPr>
                <a:lnSpc>
                  <a:spcPct val="95000"/>
                </a:lnSpc>
                <a:spcBef>
                  <a:spcPct val="0"/>
                </a:spcBef>
                <a:buClrTx/>
                <a:buSzTx/>
                <a:buFontTx/>
                <a:buNone/>
              </a:pPr>
              <a:r>
                <a:rPr lang="en-US" altLang="en-US" sz="2000" b="1" dirty="0">
                  <a:solidFill>
                    <a:srgbClr val="FFFFFF"/>
                  </a:solidFill>
                </a:rPr>
                <a:t>10%</a:t>
              </a:r>
            </a:p>
          </p:txBody>
        </p:sp>
        <p:sp>
          <p:nvSpPr>
            <p:cNvPr id="19" name="Rectangle 17"/>
            <p:cNvSpPr>
              <a:spLocks noChangeArrowheads="1"/>
            </p:cNvSpPr>
            <p:nvPr/>
          </p:nvSpPr>
          <p:spPr bwMode="auto">
            <a:xfrm>
              <a:off x="8014171" y="1326533"/>
              <a:ext cx="1789112" cy="762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1pPr>
              <a:lvl2pPr marL="742950" indent="-28575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2pPr>
              <a:lvl3pPr marL="1143000" indent="-22860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3pPr>
              <a:lvl4pPr marL="1600200" indent="-22860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4pPr>
              <a:lvl5pPr marL="2057400" indent="-22860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5pPr>
              <a:lvl6pPr marL="25146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6pPr>
              <a:lvl7pPr marL="29718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7pPr>
              <a:lvl8pPr marL="34290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8pPr>
              <a:lvl9pPr marL="38862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9pPr>
            </a:lstStyle>
            <a:p>
              <a:pPr>
                <a:lnSpc>
                  <a:spcPct val="95000"/>
                </a:lnSpc>
                <a:spcBef>
                  <a:spcPct val="0"/>
                </a:spcBef>
                <a:buClrTx/>
                <a:buSzTx/>
                <a:buFontTx/>
                <a:buNone/>
              </a:pPr>
              <a:r>
                <a:rPr lang="en-US" altLang="en-US" sz="2000" dirty="0"/>
                <a:t>Cash alternatives</a:t>
              </a:r>
            </a:p>
          </p:txBody>
        </p:sp>
      </p:grpSp>
    </p:spTree>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70" name="Text Box 14"/>
          <p:cNvSpPr txBox="1">
            <a:spLocks noChangeArrowheads="1"/>
          </p:cNvSpPr>
          <p:nvPr/>
        </p:nvSpPr>
        <p:spPr bwMode="auto">
          <a:xfrm>
            <a:off x="1649344" y="2481602"/>
            <a:ext cx="3707534" cy="1569660"/>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5D5D5D"/>
                </a:solidFill>
              </a:rPr>
              <a:t>An aggressive asset allocation model will tend to focus primarily on potential growth</a:t>
            </a:r>
          </a:p>
        </p:txBody>
      </p:sp>
      <p:sp>
        <p:nvSpPr>
          <p:cNvPr id="9" name="Rectangle 2"/>
          <p:cNvSpPr>
            <a:spLocks noGrp="1" noChangeArrowheads="1"/>
          </p:cNvSpPr>
          <p:nvPr>
            <p:ph type="title"/>
          </p:nvPr>
        </p:nvSpPr>
        <p:spPr>
          <a:xfrm>
            <a:off x="1649343" y="463826"/>
            <a:ext cx="7302500" cy="1219200"/>
          </a:xfrm>
        </p:spPr>
        <p:txBody>
          <a:bodyPr>
            <a:noAutofit/>
          </a:bodyPr>
          <a:lstStyle/>
          <a:p>
            <a:r>
              <a:rPr lang="en-US" dirty="0"/>
              <a:t>Asset Allocation </a:t>
            </a:r>
            <a:r>
              <a:rPr lang="en-US" sz="3600" dirty="0"/>
              <a:t>—</a:t>
            </a:r>
            <a:br>
              <a:rPr lang="en-US" dirty="0"/>
            </a:br>
            <a:r>
              <a:rPr lang="en-US" sz="3400" b="0" dirty="0"/>
              <a:t>Sample Allocation Model</a:t>
            </a:r>
          </a:p>
        </p:txBody>
      </p:sp>
      <p:sp>
        <p:nvSpPr>
          <p:cNvPr id="18" name="Text Box 6"/>
          <p:cNvSpPr txBox="1">
            <a:spLocks noChangeArrowheads="1"/>
          </p:cNvSpPr>
          <p:nvPr/>
        </p:nvSpPr>
        <p:spPr bwMode="auto">
          <a:xfrm>
            <a:off x="1649343" y="4722676"/>
            <a:ext cx="3618396" cy="830997"/>
          </a:xfrm>
          <a:prstGeom prst="rect">
            <a:avLst/>
          </a:prstGeom>
          <a:noFill/>
          <a:ln w="9525">
            <a:noFill/>
            <a:miter lim="800000"/>
            <a:headEnd/>
            <a:tailEnd/>
          </a:ln>
          <a:effectLst/>
        </p:spPr>
        <p:txBody>
          <a:bodyPr wrap="square">
            <a:spAutoFit/>
          </a:bodyPr>
          <a:lstStyle/>
          <a:p>
            <a:r>
              <a:rPr lang="en-US" sz="1200" dirty="0">
                <a:solidFill>
                  <a:srgbClr val="5D5D5D"/>
                </a:solidFill>
                <a:latin typeface="Calibri" panose="020F0502020204030204" pitchFamily="34" charset="0"/>
                <a:cs typeface="Arial"/>
              </a:rPr>
              <a:t>These asset allocation suggestions should be used as a guide only and are not intended as financial advice. They should not be relied upon. Past performance is not a guarantee of future results.</a:t>
            </a:r>
          </a:p>
        </p:txBody>
      </p:sp>
      <p:sp>
        <p:nvSpPr>
          <p:cNvPr id="19" name="Rectangle 11"/>
          <p:cNvSpPr>
            <a:spLocks noChangeArrowheads="1"/>
          </p:cNvSpPr>
          <p:nvPr/>
        </p:nvSpPr>
        <p:spPr bwMode="auto">
          <a:xfrm>
            <a:off x="1649343" y="1908451"/>
            <a:ext cx="2454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eaLnBrk="0" hangingPunct="0">
              <a:spcBef>
                <a:spcPct val="20000"/>
              </a:spcBef>
              <a:buClr>
                <a:schemeClr val="accent1"/>
              </a:buClr>
              <a:buSzPct val="50000"/>
              <a:buChar char="–"/>
              <a:defRPr sz="2800">
                <a:solidFill>
                  <a:schemeClr val="accent1"/>
                </a:solidFill>
                <a:latin typeface="Calibri" pitchFamily="34" charset="0"/>
              </a:defRPr>
            </a:lvl2pPr>
            <a:lvl3pPr marL="1143000" indent="-228600" eaLnBrk="0" hangingPunct="0">
              <a:spcBef>
                <a:spcPct val="20000"/>
              </a:spcBef>
              <a:buClr>
                <a:schemeClr val="accent1"/>
              </a:buClr>
              <a:buSzPct val="50000"/>
              <a:buChar char="•"/>
              <a:defRPr sz="2800">
                <a:solidFill>
                  <a:schemeClr val="accent1"/>
                </a:solidFill>
                <a:latin typeface="Calibri" pitchFamily="34" charset="0"/>
              </a:defRPr>
            </a:lvl3pPr>
            <a:lvl4pPr marL="1600200" indent="-228600" eaLnBrk="0" hangingPunct="0">
              <a:spcBef>
                <a:spcPct val="20000"/>
              </a:spcBef>
              <a:buClr>
                <a:schemeClr val="accent1"/>
              </a:buClr>
              <a:buSzPct val="50000"/>
              <a:buChar char="–"/>
              <a:defRPr sz="2800">
                <a:solidFill>
                  <a:schemeClr val="accent1"/>
                </a:solidFill>
                <a:latin typeface="Calibri" pitchFamily="34" charset="0"/>
              </a:defRPr>
            </a:lvl4pPr>
            <a:lvl5pPr marL="2057400" indent="-228600" eaLnBrk="0" hangingPunct="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spcBef>
                <a:spcPct val="0"/>
              </a:spcBef>
              <a:buClrTx/>
              <a:buSzTx/>
              <a:buFontTx/>
              <a:buNone/>
              <a:defRPr/>
            </a:pPr>
            <a:r>
              <a:rPr lang="en-US" altLang="en-US" dirty="0">
                <a:solidFill>
                  <a:schemeClr val="accent6"/>
                </a:solidFill>
              </a:rPr>
              <a:t>Aggressive</a:t>
            </a:r>
          </a:p>
        </p:txBody>
      </p:sp>
      <p:grpSp>
        <p:nvGrpSpPr>
          <p:cNvPr id="2" name="Group 1">
            <a:extLst>
              <a:ext uri="{FF2B5EF4-FFF2-40B4-BE49-F238E27FC236}">
                <a16:creationId xmlns:a16="http://schemas.microsoft.com/office/drawing/2014/main" id="{0D01B4A6-F36E-42DE-BB0A-F09489BA396D}"/>
              </a:ext>
            </a:extLst>
          </p:cNvPr>
          <p:cNvGrpSpPr/>
          <p:nvPr/>
        </p:nvGrpSpPr>
        <p:grpSpPr>
          <a:xfrm>
            <a:off x="5356877" y="2126972"/>
            <a:ext cx="3787123" cy="3665703"/>
            <a:chOff x="5693150" y="1335032"/>
            <a:chExt cx="4687443" cy="4537158"/>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3150" y="1667785"/>
              <a:ext cx="4326506" cy="4204405"/>
            </a:xfrm>
            <a:prstGeom prst="rect">
              <a:avLst/>
            </a:prstGeom>
          </p:spPr>
        </p:pic>
        <p:sp>
          <p:nvSpPr>
            <p:cNvPr id="16" name="Rectangle 18"/>
            <p:cNvSpPr>
              <a:spLocks noChangeArrowheads="1"/>
            </p:cNvSpPr>
            <p:nvPr/>
          </p:nvSpPr>
          <p:spPr bwMode="auto">
            <a:xfrm>
              <a:off x="8478768" y="3250357"/>
              <a:ext cx="1371600" cy="87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eaLnBrk="1" hangingPunct="1">
                <a:spcBef>
                  <a:spcPct val="0"/>
                </a:spcBef>
                <a:buClrTx/>
                <a:buSzTx/>
                <a:buFontTx/>
                <a:buNone/>
              </a:pPr>
              <a:r>
                <a:rPr lang="en-US" altLang="en-US" sz="2000" b="0" dirty="0">
                  <a:solidFill>
                    <a:srgbClr val="FFFFFF"/>
                  </a:solidFill>
                </a:rPr>
                <a:t>Bonds</a:t>
              </a:r>
              <a:br>
                <a:rPr lang="en-US" altLang="en-US" sz="2000" dirty="0">
                  <a:solidFill>
                    <a:srgbClr val="FFFFFF"/>
                  </a:solidFill>
                </a:rPr>
              </a:br>
              <a:r>
                <a:rPr lang="en-US" altLang="en-US" sz="2000" b="1" dirty="0">
                  <a:solidFill>
                    <a:srgbClr val="FFFFFF"/>
                  </a:solidFill>
                </a:rPr>
                <a:t>15%</a:t>
              </a:r>
            </a:p>
          </p:txBody>
        </p:sp>
        <p:sp>
          <p:nvSpPr>
            <p:cNvPr id="17" name="Rectangle 19"/>
            <p:cNvSpPr>
              <a:spLocks noChangeArrowheads="1"/>
            </p:cNvSpPr>
            <p:nvPr/>
          </p:nvSpPr>
          <p:spPr bwMode="auto">
            <a:xfrm>
              <a:off x="5867459" y="3478957"/>
              <a:ext cx="1371600" cy="87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eaLnBrk="1" hangingPunct="1">
                <a:spcBef>
                  <a:spcPct val="0"/>
                </a:spcBef>
                <a:buClrTx/>
                <a:buSzTx/>
                <a:buFontTx/>
                <a:buNone/>
              </a:pPr>
              <a:r>
                <a:rPr lang="en-US" altLang="en-US" sz="2000" b="0" dirty="0">
                  <a:solidFill>
                    <a:srgbClr val="FFFFFF"/>
                  </a:solidFill>
                </a:rPr>
                <a:t>Stocks</a:t>
              </a:r>
              <a:br>
                <a:rPr lang="en-US" altLang="en-US" sz="2000" dirty="0">
                  <a:solidFill>
                    <a:srgbClr val="FFFFFF"/>
                  </a:solidFill>
                </a:rPr>
              </a:br>
              <a:r>
                <a:rPr lang="en-US" altLang="en-US" sz="2000" b="1" dirty="0">
                  <a:solidFill>
                    <a:srgbClr val="FFFFFF"/>
                  </a:solidFill>
                </a:rPr>
                <a:t>75%</a:t>
              </a:r>
            </a:p>
          </p:txBody>
        </p:sp>
        <p:sp>
          <p:nvSpPr>
            <p:cNvPr id="23" name="Rectangle 22"/>
            <p:cNvSpPr>
              <a:spLocks noChangeArrowheads="1"/>
            </p:cNvSpPr>
            <p:nvPr/>
          </p:nvSpPr>
          <p:spPr bwMode="auto">
            <a:xfrm>
              <a:off x="8549953" y="2177713"/>
              <a:ext cx="964406" cy="476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1pPr>
              <a:lvl2pPr marL="742950" indent="-28575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2pPr>
              <a:lvl3pPr marL="1143000" indent="-22860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3pPr>
              <a:lvl4pPr marL="1600200" indent="-22860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4pPr>
              <a:lvl5pPr marL="2057400" indent="-22860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5pPr>
              <a:lvl6pPr marL="25146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6pPr>
              <a:lvl7pPr marL="29718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7pPr>
              <a:lvl8pPr marL="34290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8pPr>
              <a:lvl9pPr marL="38862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9pPr>
            </a:lstStyle>
            <a:p>
              <a:pPr>
                <a:lnSpc>
                  <a:spcPct val="95000"/>
                </a:lnSpc>
                <a:spcBef>
                  <a:spcPct val="0"/>
                </a:spcBef>
                <a:buClrTx/>
                <a:buSzTx/>
                <a:buFontTx/>
                <a:buNone/>
              </a:pPr>
              <a:r>
                <a:rPr lang="en-US" altLang="en-US" sz="2000" b="1" dirty="0">
                  <a:solidFill>
                    <a:srgbClr val="FFFFFF"/>
                  </a:solidFill>
                </a:rPr>
                <a:t>10%</a:t>
              </a:r>
            </a:p>
          </p:txBody>
        </p:sp>
        <p:sp>
          <p:nvSpPr>
            <p:cNvPr id="24" name="Rectangle 17"/>
            <p:cNvSpPr>
              <a:spLocks noChangeArrowheads="1"/>
            </p:cNvSpPr>
            <p:nvPr/>
          </p:nvSpPr>
          <p:spPr bwMode="auto">
            <a:xfrm>
              <a:off x="8591480" y="1335032"/>
              <a:ext cx="1789113" cy="83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1pPr>
              <a:lvl2pPr marL="742950" indent="-28575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2pPr>
              <a:lvl3pPr marL="1143000" indent="-22860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3pPr>
              <a:lvl4pPr marL="1600200" indent="-22860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4pPr>
              <a:lvl5pPr marL="2057400" indent="-22860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5pPr>
              <a:lvl6pPr marL="25146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6pPr>
              <a:lvl7pPr marL="29718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7pPr>
              <a:lvl8pPr marL="34290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8pPr>
              <a:lvl9pPr marL="38862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9pPr>
            </a:lstStyle>
            <a:p>
              <a:pPr>
                <a:lnSpc>
                  <a:spcPct val="95000"/>
                </a:lnSpc>
                <a:spcBef>
                  <a:spcPct val="0"/>
                </a:spcBef>
                <a:buClrTx/>
                <a:buSzTx/>
                <a:buFontTx/>
                <a:buNone/>
              </a:pPr>
              <a:r>
                <a:rPr lang="en-US" altLang="en-US" sz="2000" dirty="0"/>
                <a:t>Cash alternatives</a:t>
              </a:r>
            </a:p>
          </p:txBody>
        </p:sp>
      </p:grpSp>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1658804" y="180861"/>
            <a:ext cx="7302500" cy="1219200"/>
          </a:xfrm>
        </p:spPr>
        <p:txBody>
          <a:bodyPr>
            <a:noAutofit/>
          </a:bodyPr>
          <a:lstStyle/>
          <a:p>
            <a:r>
              <a:rPr lang="en-US" dirty="0"/>
              <a:t>Investment Fundamentals —</a:t>
            </a:r>
            <a:br>
              <a:rPr lang="en-US" sz="3800" dirty="0"/>
            </a:br>
            <a:r>
              <a:rPr lang="en-US" sz="3400" b="0" dirty="0"/>
              <a:t>The Effect of Inflation</a:t>
            </a:r>
          </a:p>
        </p:txBody>
      </p:sp>
      <p:sp>
        <p:nvSpPr>
          <p:cNvPr id="243745" name="Text Box 33"/>
          <p:cNvSpPr txBox="1">
            <a:spLocks noChangeArrowheads="1"/>
          </p:cNvSpPr>
          <p:nvPr/>
        </p:nvSpPr>
        <p:spPr bwMode="auto">
          <a:xfrm>
            <a:off x="1714065" y="1603261"/>
            <a:ext cx="5886450" cy="369332"/>
          </a:xfrm>
          <a:prstGeom prst="rect">
            <a:avLst/>
          </a:prstGeom>
          <a:noFill/>
          <a:ln w="9525">
            <a:noFill/>
            <a:miter lim="800000"/>
            <a:headEnd/>
            <a:tailEnd/>
          </a:ln>
          <a:effectLst/>
        </p:spPr>
        <p:txBody>
          <a:bodyPr wrap="square">
            <a:spAutoFit/>
          </a:bodyPr>
          <a:lstStyle/>
          <a:p>
            <a:pPr>
              <a:spcBef>
                <a:spcPct val="50000"/>
              </a:spcBef>
            </a:pPr>
            <a:r>
              <a:rPr lang="en-US" dirty="0">
                <a:solidFill>
                  <a:srgbClr val="5D5D5D"/>
                </a:solidFill>
                <a:latin typeface="Calibri" panose="020F0502020204030204" pitchFamily="34" charset="0"/>
              </a:rPr>
              <a:t>Purchasing Power of $200,000 at 3% Annual Inflation</a:t>
            </a:r>
          </a:p>
        </p:txBody>
      </p:sp>
      <p:grpSp>
        <p:nvGrpSpPr>
          <p:cNvPr id="2" name="Group 1">
            <a:extLst>
              <a:ext uri="{FF2B5EF4-FFF2-40B4-BE49-F238E27FC236}">
                <a16:creationId xmlns:a16="http://schemas.microsoft.com/office/drawing/2014/main" id="{E1D4CCD3-C957-4395-9410-F8EB1E83C330}"/>
              </a:ext>
            </a:extLst>
          </p:cNvPr>
          <p:cNvGrpSpPr/>
          <p:nvPr/>
        </p:nvGrpSpPr>
        <p:grpSpPr>
          <a:xfrm>
            <a:off x="1477441" y="1972593"/>
            <a:ext cx="7936300" cy="3951681"/>
            <a:chOff x="1429816" y="2124993"/>
            <a:chExt cx="7936300" cy="3951681"/>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8565" r="44044"/>
            <a:stretch/>
          </p:blipFill>
          <p:spPr>
            <a:xfrm>
              <a:off x="2868934" y="2124993"/>
              <a:ext cx="6012540" cy="3532312"/>
            </a:xfrm>
            <a:prstGeom prst="rect">
              <a:avLst/>
            </a:prstGeom>
          </p:spPr>
        </p:pic>
        <p:sp>
          <p:nvSpPr>
            <p:cNvPr id="11" name="Rectangle 4"/>
            <p:cNvSpPr>
              <a:spLocks noChangeArrowheads="1"/>
            </p:cNvSpPr>
            <p:nvPr/>
          </p:nvSpPr>
          <p:spPr bwMode="auto">
            <a:xfrm>
              <a:off x="1835174" y="2351835"/>
              <a:ext cx="1062790" cy="29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800" b="0" dirty="0">
                  <a:solidFill>
                    <a:srgbClr val="5D5D5D"/>
                  </a:solidFill>
                </a:rPr>
                <a:t>$200,000</a:t>
              </a:r>
              <a:endParaRPr lang="en-US" altLang="en-US" sz="1800" dirty="0">
                <a:solidFill>
                  <a:srgbClr val="5D5D5D"/>
                </a:solidFill>
              </a:endParaRPr>
            </a:p>
          </p:txBody>
        </p:sp>
        <p:sp>
          <p:nvSpPr>
            <p:cNvPr id="15" name="Rectangle 4"/>
            <p:cNvSpPr>
              <a:spLocks noChangeArrowheads="1"/>
            </p:cNvSpPr>
            <p:nvPr/>
          </p:nvSpPr>
          <p:spPr bwMode="auto">
            <a:xfrm>
              <a:off x="2366568" y="5706700"/>
              <a:ext cx="5067549"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ctr">
                <a:spcBef>
                  <a:spcPct val="0"/>
                </a:spcBef>
                <a:buClrTx/>
                <a:buSzTx/>
                <a:buFontTx/>
                <a:buNone/>
                <a:defRPr/>
              </a:pPr>
              <a:r>
                <a:rPr lang="en-US" altLang="en-US" sz="1800" dirty="0">
                  <a:solidFill>
                    <a:srgbClr val="5D5D5D"/>
                  </a:solidFill>
                </a:rPr>
                <a:t>Y</a:t>
              </a:r>
              <a:r>
                <a:rPr lang="en-US" altLang="en-US" sz="1800" b="0" dirty="0">
                  <a:solidFill>
                    <a:srgbClr val="5D5D5D"/>
                  </a:solidFill>
                </a:rPr>
                <a:t>ear</a:t>
              </a:r>
            </a:p>
          </p:txBody>
        </p:sp>
        <p:sp>
          <p:nvSpPr>
            <p:cNvPr id="16" name="Rectangle 4"/>
            <p:cNvSpPr>
              <a:spLocks noChangeArrowheads="1"/>
            </p:cNvSpPr>
            <p:nvPr/>
          </p:nvSpPr>
          <p:spPr bwMode="auto">
            <a:xfrm rot="16200000">
              <a:off x="431868" y="3736788"/>
              <a:ext cx="236587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ctr">
                <a:spcBef>
                  <a:spcPct val="0"/>
                </a:spcBef>
                <a:buClrTx/>
                <a:buSzTx/>
                <a:buFontTx/>
                <a:buNone/>
                <a:defRPr/>
              </a:pPr>
              <a:r>
                <a:rPr lang="en-US" altLang="en-US" sz="1800" b="0" dirty="0">
                  <a:solidFill>
                    <a:srgbClr val="5D5D5D"/>
                  </a:solidFill>
                </a:rPr>
                <a:t>Today’s Dollars</a:t>
              </a:r>
            </a:p>
          </p:txBody>
        </p:sp>
        <p:sp>
          <p:nvSpPr>
            <p:cNvPr id="20" name="Rectangle 116"/>
            <p:cNvSpPr>
              <a:spLocks noChangeArrowheads="1"/>
            </p:cNvSpPr>
            <p:nvPr/>
          </p:nvSpPr>
          <p:spPr bwMode="auto">
            <a:xfrm>
              <a:off x="2938431" y="5587501"/>
              <a:ext cx="6427685" cy="254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defTabSz="850900">
                <a:spcBef>
                  <a:spcPct val="20000"/>
                </a:spcBef>
                <a:buClr>
                  <a:srgbClr val="FFFFFF"/>
                </a:buClr>
                <a:buSzPct val="65000"/>
                <a:buFont typeface="Wingdings" pitchFamily="2" charset="2"/>
                <a:buChar char="l"/>
                <a:tabLst>
                  <a:tab pos="909638" algn="ctr"/>
                  <a:tab pos="2063750" algn="ctr"/>
                  <a:tab pos="3087688" algn="ctr"/>
                  <a:tab pos="4113213" algn="ctr"/>
                  <a:tab pos="5195888" algn="ctr"/>
                </a:tabLst>
                <a:defRPr sz="2800">
                  <a:solidFill>
                    <a:srgbClr val="FFFFFF"/>
                  </a:solidFill>
                  <a:latin typeface="Calibri" pitchFamily="34" charset="0"/>
                </a:defRPr>
              </a:lvl1pPr>
              <a:lvl2pPr marL="742950" indent="-285750" defTabSz="850900">
                <a:spcBef>
                  <a:spcPct val="20000"/>
                </a:spcBef>
                <a:buClr>
                  <a:srgbClr val="FFFFFF"/>
                </a:buClr>
                <a:buSzPct val="65000"/>
                <a:buChar char="–"/>
                <a:tabLst>
                  <a:tab pos="909638" algn="ctr"/>
                  <a:tab pos="2063750" algn="ctr"/>
                  <a:tab pos="3087688" algn="ctr"/>
                  <a:tab pos="4113213" algn="ctr"/>
                  <a:tab pos="5195888" algn="ctr"/>
                </a:tabLst>
                <a:defRPr sz="2800">
                  <a:solidFill>
                    <a:srgbClr val="FFFFFF"/>
                  </a:solidFill>
                  <a:latin typeface="Times New Roman" pitchFamily="18" charset="0"/>
                </a:defRPr>
              </a:lvl2pPr>
              <a:lvl3pPr marL="1143000" indent="-228600" defTabSz="850900">
                <a:spcBef>
                  <a:spcPct val="20000"/>
                </a:spcBef>
                <a:buClr>
                  <a:srgbClr val="FFFFFF"/>
                </a:buClr>
                <a:buSzPct val="65000"/>
                <a:buChar char="•"/>
                <a:tabLst>
                  <a:tab pos="909638" algn="ctr"/>
                  <a:tab pos="2063750" algn="ctr"/>
                  <a:tab pos="3087688" algn="ctr"/>
                  <a:tab pos="4113213" algn="ctr"/>
                  <a:tab pos="5195888" algn="ctr"/>
                </a:tabLst>
                <a:defRPr sz="2400">
                  <a:solidFill>
                    <a:srgbClr val="FFFFFF"/>
                  </a:solidFill>
                  <a:latin typeface="Times New Roman" pitchFamily="18" charset="0"/>
                </a:defRPr>
              </a:lvl3pPr>
              <a:lvl4pPr marL="1600200" indent="-228600" defTabSz="850900">
                <a:spcBef>
                  <a:spcPct val="20000"/>
                </a:spcBef>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4pPr>
              <a:lvl5pPr marL="2057400" indent="-228600" defTabSz="850900">
                <a:spcBef>
                  <a:spcPct val="20000"/>
                </a:spcBef>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5pPr>
              <a:lvl6pPr marL="25146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6pPr>
              <a:lvl7pPr marL="29718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7pPr>
              <a:lvl8pPr marL="34290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8pPr>
              <a:lvl9pPr marL="38862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9pPr>
            </a:lstStyle>
            <a:p>
              <a:pPr>
                <a:spcBef>
                  <a:spcPct val="0"/>
                </a:spcBef>
                <a:buClrTx/>
                <a:buSzTx/>
                <a:buFontTx/>
                <a:buNone/>
                <a:tabLst>
                  <a:tab pos="266700" algn="l"/>
                  <a:tab pos="457200" algn="ctr"/>
                  <a:tab pos="1200150" algn="ctr"/>
                  <a:tab pos="1485900" algn="l"/>
                  <a:tab pos="1828800" algn="l"/>
                  <a:tab pos="2286000" algn="ctr"/>
                  <a:tab pos="4113213" algn="ctr"/>
                  <a:tab pos="5143500" algn="ctr"/>
                  <a:tab pos="5372100" algn="l"/>
                </a:tabLst>
                <a:defRPr/>
              </a:pPr>
              <a:r>
                <a:rPr lang="en-US" altLang="en-US" sz="1050" b="0" dirty="0">
                  <a:solidFill>
                    <a:srgbClr val="5D5D5D"/>
                  </a:solidFill>
                </a:rPr>
                <a:t>2	4       6      8      10         12    14     16    18     20     22    24     26     28     30     32     34     36    38	40 </a:t>
              </a:r>
            </a:p>
          </p:txBody>
        </p:sp>
        <p:sp>
          <p:nvSpPr>
            <p:cNvPr id="22" name="Rectangle 4"/>
            <p:cNvSpPr>
              <a:spLocks noChangeArrowheads="1"/>
            </p:cNvSpPr>
            <p:nvPr/>
          </p:nvSpPr>
          <p:spPr bwMode="auto">
            <a:xfrm>
              <a:off x="1835173" y="3124086"/>
              <a:ext cx="1062791"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800" b="0" dirty="0">
                  <a:solidFill>
                    <a:srgbClr val="5D5D5D"/>
                  </a:solidFill>
                </a:rPr>
                <a:t>$150,000</a:t>
              </a:r>
              <a:endParaRPr lang="en-US" altLang="en-US" sz="1800" dirty="0">
                <a:solidFill>
                  <a:srgbClr val="5D5D5D"/>
                </a:solidFill>
              </a:endParaRPr>
            </a:p>
          </p:txBody>
        </p:sp>
        <p:sp>
          <p:nvSpPr>
            <p:cNvPr id="23" name="Rectangle 4"/>
            <p:cNvSpPr>
              <a:spLocks noChangeArrowheads="1"/>
            </p:cNvSpPr>
            <p:nvPr/>
          </p:nvSpPr>
          <p:spPr bwMode="auto">
            <a:xfrm>
              <a:off x="1835173" y="3886288"/>
              <a:ext cx="1062791"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800" b="0" dirty="0">
                  <a:solidFill>
                    <a:srgbClr val="5D5D5D"/>
                  </a:solidFill>
                </a:rPr>
                <a:t>$100,000</a:t>
              </a:r>
              <a:endParaRPr lang="en-US" altLang="en-US" sz="1800" dirty="0">
                <a:solidFill>
                  <a:srgbClr val="5D5D5D"/>
                </a:solidFill>
              </a:endParaRPr>
            </a:p>
          </p:txBody>
        </p:sp>
        <p:sp>
          <p:nvSpPr>
            <p:cNvPr id="24" name="Rectangle 4"/>
            <p:cNvSpPr>
              <a:spLocks noChangeArrowheads="1"/>
            </p:cNvSpPr>
            <p:nvPr/>
          </p:nvSpPr>
          <p:spPr bwMode="auto">
            <a:xfrm>
              <a:off x="1952192" y="4704655"/>
              <a:ext cx="945772"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800" b="0" dirty="0">
                  <a:solidFill>
                    <a:srgbClr val="5D5D5D"/>
                  </a:solidFill>
                </a:rPr>
                <a:t>$50,000</a:t>
              </a:r>
              <a:endParaRPr lang="en-US" altLang="en-US" sz="1800" dirty="0">
                <a:solidFill>
                  <a:srgbClr val="5D5D5D"/>
                </a:solidFill>
              </a:endParaRPr>
            </a:p>
          </p:txBody>
        </p:sp>
        <p:sp>
          <p:nvSpPr>
            <p:cNvPr id="25" name="Rectangle 4"/>
            <p:cNvSpPr>
              <a:spLocks noChangeArrowheads="1"/>
            </p:cNvSpPr>
            <p:nvPr/>
          </p:nvSpPr>
          <p:spPr bwMode="auto">
            <a:xfrm>
              <a:off x="2477977" y="5407585"/>
              <a:ext cx="419987"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800" b="0" dirty="0">
                  <a:solidFill>
                    <a:srgbClr val="5D5D5D"/>
                  </a:solidFill>
                </a:rPr>
                <a:t>$0</a:t>
              </a:r>
              <a:endParaRPr lang="en-US" altLang="en-US" sz="1800" dirty="0">
                <a:solidFill>
                  <a:srgbClr val="5D5D5D"/>
                </a:solidFill>
              </a:endParaRPr>
            </a:p>
          </p:txBody>
        </p:sp>
        <p:grpSp>
          <p:nvGrpSpPr>
            <p:cNvPr id="9" name="Group 8"/>
            <p:cNvGrpSpPr/>
            <p:nvPr/>
          </p:nvGrpSpPr>
          <p:grpSpPr>
            <a:xfrm>
              <a:off x="7847392" y="4400811"/>
              <a:ext cx="1132571" cy="535749"/>
              <a:chOff x="6734688" y="4458075"/>
              <a:chExt cx="1132571" cy="535749"/>
            </a:xfrm>
          </p:grpSpPr>
          <p:sp>
            <p:nvSpPr>
              <p:cNvPr id="26" name="TextBox 25"/>
              <p:cNvSpPr txBox="1"/>
              <p:nvPr/>
            </p:nvSpPr>
            <p:spPr>
              <a:xfrm>
                <a:off x="6734688" y="4458075"/>
                <a:ext cx="1132571" cy="348813"/>
              </a:xfrm>
              <a:prstGeom prst="rect">
                <a:avLst/>
              </a:prstGeom>
              <a:noFill/>
            </p:spPr>
            <p:txBody>
              <a:bodyPr wrap="square" rtlCol="0">
                <a:spAutoFit/>
              </a:bodyPr>
              <a:lstStyle/>
              <a:p>
                <a:pPr algn="ctr">
                  <a:lnSpc>
                    <a:spcPts val="2000"/>
                  </a:lnSpc>
                </a:pPr>
                <a:r>
                  <a:rPr lang="en-US" b="1" dirty="0">
                    <a:solidFill>
                      <a:srgbClr val="5D5D5D"/>
                    </a:solidFill>
                  </a:rPr>
                  <a:t>$59,142</a:t>
                </a:r>
              </a:p>
            </p:txBody>
          </p:sp>
          <p:sp>
            <p:nvSpPr>
              <p:cNvPr id="7" name="Oval 6"/>
              <p:cNvSpPr/>
              <p:nvPr/>
            </p:nvSpPr>
            <p:spPr>
              <a:xfrm>
                <a:off x="7191499" y="4772352"/>
                <a:ext cx="218951" cy="22147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5104315" y="3572962"/>
              <a:ext cx="1132571" cy="567784"/>
              <a:chOff x="3991611" y="3630226"/>
              <a:chExt cx="1132571" cy="567784"/>
            </a:xfrm>
          </p:grpSpPr>
          <p:sp>
            <p:nvSpPr>
              <p:cNvPr id="18" name="TextBox 17"/>
              <p:cNvSpPr txBox="1"/>
              <p:nvPr/>
            </p:nvSpPr>
            <p:spPr>
              <a:xfrm>
                <a:off x="3991611" y="3630226"/>
                <a:ext cx="1132571" cy="348813"/>
              </a:xfrm>
              <a:prstGeom prst="rect">
                <a:avLst/>
              </a:prstGeom>
              <a:noFill/>
            </p:spPr>
            <p:txBody>
              <a:bodyPr wrap="square" rtlCol="0">
                <a:spAutoFit/>
              </a:bodyPr>
              <a:lstStyle/>
              <a:p>
                <a:pPr algn="ctr">
                  <a:lnSpc>
                    <a:spcPts val="2000"/>
                  </a:lnSpc>
                </a:pPr>
                <a:r>
                  <a:rPr lang="en-US" b="1" dirty="0">
                    <a:solidFill>
                      <a:srgbClr val="5D5D5D"/>
                    </a:solidFill>
                  </a:rPr>
                  <a:t>$108,759</a:t>
                </a:r>
              </a:p>
            </p:txBody>
          </p:sp>
          <p:sp>
            <p:nvSpPr>
              <p:cNvPr id="28" name="Oval 27"/>
              <p:cNvSpPr/>
              <p:nvPr/>
            </p:nvSpPr>
            <p:spPr>
              <a:xfrm>
                <a:off x="4410322" y="3976538"/>
                <a:ext cx="218951" cy="22147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372" y="2166730"/>
            <a:ext cx="5486628" cy="3806231"/>
          </a:xfrm>
          <a:prstGeom prst="rect">
            <a:avLst/>
          </a:prstGeom>
        </p:spPr>
      </p:pic>
      <p:sp>
        <p:nvSpPr>
          <p:cNvPr id="307202" name="Rectangle 2"/>
          <p:cNvSpPr>
            <a:spLocks noGrp="1" noChangeArrowheads="1"/>
          </p:cNvSpPr>
          <p:nvPr>
            <p:ph type="title"/>
          </p:nvPr>
        </p:nvSpPr>
        <p:spPr/>
        <p:txBody>
          <a:bodyPr>
            <a:noAutofit/>
          </a:bodyPr>
          <a:lstStyle/>
          <a:p>
            <a:r>
              <a:rPr lang="en-US" dirty="0"/>
              <a:t>The Role of a Financial Professional</a:t>
            </a:r>
          </a:p>
        </p:txBody>
      </p:sp>
      <p:sp>
        <p:nvSpPr>
          <p:cNvPr id="307203" name="Rectangle 3"/>
          <p:cNvSpPr>
            <a:spLocks noGrp="1" noChangeArrowheads="1"/>
          </p:cNvSpPr>
          <p:nvPr>
            <p:ph idx="1"/>
          </p:nvPr>
        </p:nvSpPr>
        <p:spPr>
          <a:xfrm>
            <a:off x="1630392" y="1997766"/>
            <a:ext cx="4803648" cy="3476625"/>
          </a:xfrm>
        </p:spPr>
        <p:txBody>
          <a:bodyPr/>
          <a:lstStyle/>
          <a:p>
            <a:r>
              <a:rPr lang="en-US" sz="2400" dirty="0"/>
              <a:t>Help you determine your investment goals, timelines, and risk tolerance</a:t>
            </a:r>
          </a:p>
          <a:p>
            <a:r>
              <a:rPr lang="en-US" sz="2400" dirty="0"/>
              <a:t>Create an asset allocation model</a:t>
            </a:r>
          </a:p>
          <a:p>
            <a:r>
              <a:rPr lang="en-US" sz="2400" dirty="0"/>
              <a:t>Select specific investments</a:t>
            </a:r>
          </a:p>
          <a:p>
            <a:r>
              <a:rPr lang="en-US" sz="2400" dirty="0"/>
              <a:t>Manage, monitor, and </a:t>
            </a:r>
            <a:br>
              <a:rPr lang="en-US" sz="2400" dirty="0"/>
            </a:br>
            <a:r>
              <a:rPr lang="en-US" sz="2400" dirty="0"/>
              <a:t>modify your portfolio</a:t>
            </a:r>
          </a:p>
          <a:p>
            <a:endParaRPr lang="en-US" sz="24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203">
                                            <p:txEl>
                                              <p:pRg st="0" end="0"/>
                                            </p:txEl>
                                          </p:spTgt>
                                        </p:tgtEl>
                                        <p:attrNameLst>
                                          <p:attrName>style.visibility</p:attrName>
                                        </p:attrNameLst>
                                      </p:cBhvr>
                                      <p:to>
                                        <p:strVal val="visible"/>
                                      </p:to>
                                    </p:set>
                                    <p:animEffect transition="in" filter="fade">
                                      <p:cBhvr>
                                        <p:cTn id="7" dur="500"/>
                                        <p:tgtEl>
                                          <p:spTgt spid="30720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203">
                                            <p:txEl>
                                              <p:pRg st="1" end="1"/>
                                            </p:txEl>
                                          </p:spTgt>
                                        </p:tgtEl>
                                        <p:attrNameLst>
                                          <p:attrName>style.visibility</p:attrName>
                                        </p:attrNameLst>
                                      </p:cBhvr>
                                      <p:to>
                                        <p:strVal val="visible"/>
                                      </p:to>
                                    </p:set>
                                    <p:animEffect transition="in" filter="fade">
                                      <p:cBhvr>
                                        <p:cTn id="11" dur="500"/>
                                        <p:tgtEl>
                                          <p:spTgt spid="30720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7203">
                                            <p:txEl>
                                              <p:pRg st="2" end="2"/>
                                            </p:txEl>
                                          </p:spTgt>
                                        </p:tgtEl>
                                        <p:attrNameLst>
                                          <p:attrName>style.visibility</p:attrName>
                                        </p:attrNameLst>
                                      </p:cBhvr>
                                      <p:to>
                                        <p:strVal val="visible"/>
                                      </p:to>
                                    </p:set>
                                    <p:animEffect transition="in" filter="fade">
                                      <p:cBhvr>
                                        <p:cTn id="15" dur="500"/>
                                        <p:tgtEl>
                                          <p:spTgt spid="30720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07203">
                                            <p:txEl>
                                              <p:pRg st="3" end="3"/>
                                            </p:txEl>
                                          </p:spTgt>
                                        </p:tgtEl>
                                        <p:attrNameLst>
                                          <p:attrName>style.visibility</p:attrName>
                                        </p:attrNameLst>
                                      </p:cBhvr>
                                      <p:to>
                                        <p:strVal val="visible"/>
                                      </p:to>
                                    </p:set>
                                    <p:animEffect transition="in" filter="fade">
                                      <p:cBhvr>
                                        <p:cTn id="19" dur="500"/>
                                        <p:tgtEl>
                                          <p:spTgt spid="3072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2885" y="1553818"/>
            <a:ext cx="6631115" cy="4419600"/>
          </a:xfrm>
          <a:prstGeom prst="rect">
            <a:avLst/>
          </a:prstGeom>
        </p:spPr>
      </p:pic>
      <p:sp>
        <p:nvSpPr>
          <p:cNvPr id="309253" name="Rectangle 5"/>
          <p:cNvSpPr>
            <a:spLocks noChangeArrowheads="1"/>
          </p:cNvSpPr>
          <p:nvPr/>
        </p:nvSpPr>
        <p:spPr bwMode="auto">
          <a:xfrm>
            <a:off x="4876800" y="2438400"/>
            <a:ext cx="3810000" cy="2895600"/>
          </a:xfrm>
          <a:prstGeom prst="rect">
            <a:avLst/>
          </a:prstGeom>
          <a:noFill/>
          <a:ln w="9525">
            <a:noFill/>
            <a:miter lim="800000"/>
            <a:headEnd/>
            <a:tailEnd/>
          </a:ln>
          <a:effectLst/>
        </p:spPr>
        <p:txBody>
          <a:bodyPr/>
          <a:lstStyle/>
          <a:p>
            <a:pPr algn="ctr">
              <a:spcBef>
                <a:spcPct val="20000"/>
              </a:spcBef>
              <a:buClr>
                <a:schemeClr val="folHlink"/>
              </a:buClr>
              <a:buSzPct val="90000"/>
              <a:buFont typeface="Wingdings" pitchFamily="2" charset="2"/>
              <a:buNone/>
            </a:pPr>
            <a:endParaRPr lang="en-US" sz="2400" i="1"/>
          </a:p>
        </p:txBody>
      </p:sp>
      <p:sp>
        <p:nvSpPr>
          <p:cNvPr id="9" name="Title 1"/>
          <p:cNvSpPr>
            <a:spLocks noGrp="1"/>
          </p:cNvSpPr>
          <p:nvPr>
            <p:ph type="title"/>
          </p:nvPr>
        </p:nvSpPr>
        <p:spPr>
          <a:xfrm>
            <a:off x="1530626" y="530352"/>
            <a:ext cx="7168312" cy="594441"/>
          </a:xfrm>
        </p:spPr>
        <p:txBody>
          <a:bodyPr/>
          <a:lstStyle/>
          <a:p>
            <a:r>
              <a:rPr lang="en-US" sz="5400" dirty="0"/>
              <a:t>Thank You</a:t>
            </a:r>
          </a:p>
        </p:txBody>
      </p:sp>
    </p:spTree>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t>Disclaimer</a:t>
            </a:r>
          </a:p>
        </p:txBody>
      </p:sp>
      <p:sp>
        <p:nvSpPr>
          <p:cNvPr id="3" name="Content Placeholder - disc"/>
          <p:cNvSpPr>
            <a:spLocks noGrp="1"/>
          </p:cNvSpPr>
          <p:nvPr>
            <p:ph idx="1"/>
          </p:nvPr>
        </p:nvSpPr>
        <p:spPr>
          <a:xfrm>
            <a:off x="1552753" y="1600200"/>
            <a:ext cx="7193681" cy="4530725"/>
          </a:xfrm>
        </p:spPr>
        <p:txBody>
          <a:bodyPr>
            <a:normAutofit fontScale="56666" lnSpcReduction="20000"/>
          </a:bodyPr>
          <a:lstStyle/>
          <a:p>
            <a:pPr marL="0" indent="0">
              <a:buNone/>
            </a:pPr>
            <a:r>
              <a:rPr dirty="0"/>
              <a:t>IMPORTANT DISCLOSURES
Broadridge Investor Communication Solutions, Inc. does not provide investment, tax, or legal advice. The information presented here is not specific to any individual's personal circumstances.
To the extent that this material concerns tax matters, it is not intended or written to be used, and cannot be used, by a taxpayer for the purpose of avoiding penalties that may be imposed by law.  Each taxpayer should seek independent advice from a tax professional based on his or her individual circumstances.
These materials are provided for general information and educational purposes based upon publicly available information from sources believed to be reliable—we cannot assure the accuracy or completeness of these materials.  The information in these materials may change at any time and without notice.
Securities and investment advice offered through Investment Planners, Inc. (Member FINRA/SIPC) and IPI Wealth Management, Inc., 226 W. Eldorado Street, Decatur, IL 62522. 217-425-6340.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67639" r="51882"/>
          <a:stretch/>
        </p:blipFill>
        <p:spPr>
          <a:xfrm>
            <a:off x="2712519" y="1840507"/>
            <a:ext cx="5698056" cy="3244483"/>
          </a:xfrm>
          <a:prstGeom prst="rect">
            <a:avLst/>
          </a:prstGeom>
        </p:spPr>
      </p:pic>
      <p:sp>
        <p:nvSpPr>
          <p:cNvPr id="245762" name="Rectangle 2"/>
          <p:cNvSpPr>
            <a:spLocks noGrp="1" noChangeArrowheads="1"/>
          </p:cNvSpPr>
          <p:nvPr>
            <p:ph type="title"/>
          </p:nvPr>
        </p:nvSpPr>
        <p:spPr>
          <a:xfrm>
            <a:off x="1616356" y="322362"/>
            <a:ext cx="6238875" cy="1219200"/>
          </a:xfrm>
        </p:spPr>
        <p:txBody>
          <a:bodyPr>
            <a:noAutofit/>
          </a:bodyPr>
          <a:lstStyle/>
          <a:p>
            <a:r>
              <a:rPr lang="en-US" dirty="0"/>
              <a:t>Investment Fundamentals —</a:t>
            </a:r>
            <a:br>
              <a:rPr lang="en-US" sz="3800" dirty="0"/>
            </a:br>
            <a:r>
              <a:rPr lang="en-US" sz="3400" b="0" dirty="0"/>
              <a:t>The Effect of Compounding</a:t>
            </a:r>
          </a:p>
        </p:txBody>
      </p:sp>
      <p:sp>
        <p:nvSpPr>
          <p:cNvPr id="245765" name="Rectangle 5"/>
          <p:cNvSpPr>
            <a:spLocks noChangeArrowheads="1"/>
          </p:cNvSpPr>
          <p:nvPr/>
        </p:nvSpPr>
        <p:spPr bwMode="auto">
          <a:xfrm>
            <a:off x="123825" y="1497013"/>
            <a:ext cx="9144000" cy="0"/>
          </a:xfrm>
          <a:prstGeom prst="rect">
            <a:avLst/>
          </a:prstGeom>
          <a:solidFill>
            <a:srgbClr val="EBEBEB"/>
          </a:solidFill>
          <a:ln w="9525">
            <a:noFill/>
            <a:miter lim="800000"/>
            <a:headEnd/>
            <a:tailEnd/>
          </a:ln>
          <a:effectLst/>
        </p:spPr>
        <p:txBody>
          <a:bodyPr>
            <a:spAutoFit/>
          </a:bodyPr>
          <a:lstStyle/>
          <a:p>
            <a:endParaRPr lang="en-US"/>
          </a:p>
        </p:txBody>
      </p:sp>
      <p:sp>
        <p:nvSpPr>
          <p:cNvPr id="245771" name="Text Box 11"/>
          <p:cNvSpPr txBox="1">
            <a:spLocks noChangeArrowheads="1"/>
          </p:cNvSpPr>
          <p:nvPr/>
        </p:nvSpPr>
        <p:spPr bwMode="auto">
          <a:xfrm>
            <a:off x="1713991" y="1666424"/>
            <a:ext cx="5181600" cy="369332"/>
          </a:xfrm>
          <a:prstGeom prst="rect">
            <a:avLst/>
          </a:prstGeom>
          <a:noFill/>
          <a:ln w="9525">
            <a:noFill/>
            <a:miter lim="800000"/>
            <a:headEnd/>
            <a:tailEnd/>
          </a:ln>
          <a:effectLst/>
        </p:spPr>
        <p:txBody>
          <a:bodyPr wrap="square">
            <a:spAutoFit/>
          </a:bodyPr>
          <a:lstStyle/>
          <a:p>
            <a:pPr>
              <a:spcBef>
                <a:spcPct val="50000"/>
              </a:spcBef>
            </a:pPr>
            <a:r>
              <a:rPr lang="en-US" dirty="0">
                <a:solidFill>
                  <a:srgbClr val="5D5D5D"/>
                </a:solidFill>
                <a:latin typeface="Calibri" panose="020F0502020204030204" pitchFamily="34" charset="0"/>
              </a:rPr>
              <a:t>Growth of Annual $5,000 Investments</a:t>
            </a:r>
          </a:p>
        </p:txBody>
      </p:sp>
      <p:sp>
        <p:nvSpPr>
          <p:cNvPr id="245772" name="Text Box 12"/>
          <p:cNvSpPr txBox="1">
            <a:spLocks noChangeArrowheads="1"/>
          </p:cNvSpPr>
          <p:nvPr/>
        </p:nvSpPr>
        <p:spPr bwMode="auto">
          <a:xfrm>
            <a:off x="1713991" y="2112271"/>
            <a:ext cx="3496377" cy="1600438"/>
          </a:xfrm>
          <a:prstGeom prst="rect">
            <a:avLst/>
          </a:prstGeom>
          <a:noFill/>
          <a:ln w="9525">
            <a:noFill/>
            <a:miter lim="800000"/>
            <a:headEnd/>
            <a:tailEnd/>
          </a:ln>
          <a:effectLst/>
        </p:spPr>
        <p:txBody>
          <a:bodyPr wrap="square">
            <a:spAutoFit/>
          </a:bodyPr>
          <a:lstStyle/>
          <a:p>
            <a:pPr marL="228600" indent="-228600">
              <a:spcAft>
                <a:spcPts val="600"/>
              </a:spcAft>
              <a:buFontTx/>
              <a:buChar char="•"/>
            </a:pPr>
            <a:r>
              <a:rPr lang="en-US" sz="2200" dirty="0">
                <a:solidFill>
                  <a:srgbClr val="5D5D5D"/>
                </a:solidFill>
                <a:latin typeface="Calibri" panose="020F0502020204030204" pitchFamily="34" charset="0"/>
                <a:cs typeface="Arial"/>
              </a:rPr>
              <a:t>$5,000 invested annually at the end of each year</a:t>
            </a:r>
          </a:p>
          <a:p>
            <a:pPr marL="228600" indent="-228600">
              <a:spcAft>
                <a:spcPts val="600"/>
              </a:spcAft>
              <a:buFontTx/>
              <a:buChar char="•"/>
            </a:pPr>
            <a:r>
              <a:rPr lang="en-US" sz="2200" dirty="0">
                <a:solidFill>
                  <a:srgbClr val="5D5D5D"/>
                </a:solidFill>
                <a:latin typeface="Calibri" panose="020F0502020204030204" pitchFamily="34" charset="0"/>
                <a:cs typeface="Arial"/>
              </a:rPr>
              <a:t>6% annual growth rate</a:t>
            </a:r>
          </a:p>
          <a:p>
            <a:pPr marL="228600" indent="-228600">
              <a:spcAft>
                <a:spcPts val="600"/>
              </a:spcAft>
              <a:buFontTx/>
              <a:buChar char="•"/>
            </a:pPr>
            <a:r>
              <a:rPr lang="en-US" sz="2200" dirty="0">
                <a:solidFill>
                  <a:srgbClr val="5D5D5D"/>
                </a:solidFill>
                <a:latin typeface="Calibri" panose="020F0502020204030204" pitchFamily="34" charset="0"/>
                <a:cs typeface="Arial"/>
              </a:rPr>
              <a:t>All earnings reinvested</a:t>
            </a:r>
          </a:p>
        </p:txBody>
      </p:sp>
      <p:sp>
        <p:nvSpPr>
          <p:cNvPr id="245766" name="Text Box 6"/>
          <p:cNvSpPr txBox="1">
            <a:spLocks noChangeArrowheads="1"/>
          </p:cNvSpPr>
          <p:nvPr/>
        </p:nvSpPr>
        <p:spPr bwMode="auto">
          <a:xfrm>
            <a:off x="1811786" y="5516372"/>
            <a:ext cx="7397710" cy="400110"/>
          </a:xfrm>
          <a:prstGeom prst="rect">
            <a:avLst/>
          </a:prstGeom>
          <a:noFill/>
          <a:ln w="9525">
            <a:noFill/>
            <a:miter lim="800000"/>
            <a:headEnd/>
            <a:tailEnd/>
          </a:ln>
          <a:effectLst/>
        </p:spPr>
        <p:txBody>
          <a:bodyPr wrap="square">
            <a:spAutoFit/>
          </a:bodyPr>
          <a:lstStyle/>
          <a:p>
            <a:r>
              <a:rPr lang="en-US" sz="1000" dirty="0">
                <a:solidFill>
                  <a:srgbClr val="5D5D5D"/>
                </a:solidFill>
                <a:latin typeface="Calibri" panose="020F0502020204030204" pitchFamily="34" charset="0"/>
                <a:cs typeface="Arial"/>
              </a:rPr>
              <a:t>This is a hypothetical example and is not intended to reflect the actual performance of any specific investment. </a:t>
            </a:r>
          </a:p>
          <a:p>
            <a:r>
              <a:rPr lang="en-US" sz="1000" dirty="0">
                <a:solidFill>
                  <a:srgbClr val="5D5D5D"/>
                </a:solidFill>
                <a:latin typeface="Calibri" panose="020F0502020204030204" pitchFamily="34" charset="0"/>
                <a:cs typeface="Arial"/>
              </a:rPr>
              <a:t>Investment fees and expenses, and taxes are not reflected. If they were, the results would have been lower.</a:t>
            </a:r>
          </a:p>
        </p:txBody>
      </p:sp>
      <p:sp>
        <p:nvSpPr>
          <p:cNvPr id="245778" name="Text Box 18"/>
          <p:cNvSpPr txBox="1">
            <a:spLocks noChangeArrowheads="1"/>
          </p:cNvSpPr>
          <p:nvPr/>
        </p:nvSpPr>
        <p:spPr bwMode="auto">
          <a:xfrm>
            <a:off x="1774490" y="3781403"/>
            <a:ext cx="2970379" cy="830997"/>
          </a:xfrm>
          <a:prstGeom prst="rect">
            <a:avLst/>
          </a:prstGeom>
          <a:noFill/>
          <a:ln w="9525">
            <a:noFill/>
            <a:miter lim="800000"/>
            <a:headEnd/>
            <a:tailEnd/>
          </a:ln>
          <a:effectLst/>
        </p:spPr>
        <p:txBody>
          <a:bodyPr wrap="square">
            <a:spAutoFit/>
          </a:bodyPr>
          <a:lstStyle/>
          <a:p>
            <a:r>
              <a:rPr lang="en-US" sz="1600" b="1" dirty="0">
                <a:solidFill>
                  <a:schemeClr val="accent6"/>
                </a:solidFill>
                <a:latin typeface="Calibri" panose="020F0502020204030204" pitchFamily="34" charset="0"/>
                <a:cs typeface="Arial"/>
              </a:rPr>
              <a:t>“Rule of 72”</a:t>
            </a:r>
          </a:p>
          <a:p>
            <a:r>
              <a:rPr lang="en-US" sz="1600" b="1" dirty="0">
                <a:solidFill>
                  <a:schemeClr val="accent6"/>
                </a:solidFill>
                <a:latin typeface="Calibri" panose="020F0502020204030204" pitchFamily="34" charset="0"/>
                <a:cs typeface="Arial"/>
              </a:rPr>
              <a:t>72 ÷ Rate of Return = Years Needed to Double in Value</a:t>
            </a:r>
          </a:p>
        </p:txBody>
      </p:sp>
      <p:sp>
        <p:nvSpPr>
          <p:cNvPr id="15" name="Rectangle 4"/>
          <p:cNvSpPr>
            <a:spLocks noChangeArrowheads="1"/>
          </p:cNvSpPr>
          <p:nvPr/>
        </p:nvSpPr>
        <p:spPr bwMode="auto">
          <a:xfrm>
            <a:off x="7812502" y="2027190"/>
            <a:ext cx="1062791"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800" b="0" dirty="0">
                <a:solidFill>
                  <a:srgbClr val="5D5D5D"/>
                </a:solidFill>
              </a:rPr>
              <a:t>$400,000</a:t>
            </a:r>
            <a:endParaRPr lang="en-US" altLang="en-US" sz="1800" dirty="0">
              <a:solidFill>
                <a:srgbClr val="5D5D5D"/>
              </a:solidFill>
            </a:endParaRPr>
          </a:p>
        </p:txBody>
      </p:sp>
      <p:sp>
        <p:nvSpPr>
          <p:cNvPr id="17" name="Rectangle 116"/>
          <p:cNvSpPr>
            <a:spLocks noChangeArrowheads="1"/>
          </p:cNvSpPr>
          <p:nvPr/>
        </p:nvSpPr>
        <p:spPr bwMode="auto">
          <a:xfrm>
            <a:off x="2606244" y="5034856"/>
            <a:ext cx="5938881" cy="254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defTabSz="850900">
              <a:spcBef>
                <a:spcPct val="20000"/>
              </a:spcBef>
              <a:buClr>
                <a:srgbClr val="FFFFFF"/>
              </a:buClr>
              <a:buSzPct val="65000"/>
              <a:buFont typeface="Wingdings" pitchFamily="2" charset="2"/>
              <a:buChar char="l"/>
              <a:tabLst>
                <a:tab pos="909638" algn="ctr"/>
                <a:tab pos="2063750" algn="ctr"/>
                <a:tab pos="3087688" algn="ctr"/>
                <a:tab pos="4113213" algn="ctr"/>
                <a:tab pos="5195888" algn="ctr"/>
              </a:tabLst>
              <a:defRPr sz="2800">
                <a:solidFill>
                  <a:srgbClr val="FFFFFF"/>
                </a:solidFill>
                <a:latin typeface="Calibri" pitchFamily="34" charset="0"/>
              </a:defRPr>
            </a:lvl1pPr>
            <a:lvl2pPr marL="742950" indent="-285750" defTabSz="850900">
              <a:spcBef>
                <a:spcPct val="20000"/>
              </a:spcBef>
              <a:buClr>
                <a:srgbClr val="FFFFFF"/>
              </a:buClr>
              <a:buSzPct val="65000"/>
              <a:buChar char="–"/>
              <a:tabLst>
                <a:tab pos="909638" algn="ctr"/>
                <a:tab pos="2063750" algn="ctr"/>
                <a:tab pos="3087688" algn="ctr"/>
                <a:tab pos="4113213" algn="ctr"/>
                <a:tab pos="5195888" algn="ctr"/>
              </a:tabLst>
              <a:defRPr sz="2800">
                <a:solidFill>
                  <a:srgbClr val="FFFFFF"/>
                </a:solidFill>
                <a:latin typeface="Times New Roman" pitchFamily="18" charset="0"/>
              </a:defRPr>
            </a:lvl2pPr>
            <a:lvl3pPr marL="1143000" indent="-228600" defTabSz="850900">
              <a:spcBef>
                <a:spcPct val="20000"/>
              </a:spcBef>
              <a:buClr>
                <a:srgbClr val="FFFFFF"/>
              </a:buClr>
              <a:buSzPct val="65000"/>
              <a:buChar char="•"/>
              <a:tabLst>
                <a:tab pos="909638" algn="ctr"/>
                <a:tab pos="2063750" algn="ctr"/>
                <a:tab pos="3087688" algn="ctr"/>
                <a:tab pos="4113213" algn="ctr"/>
                <a:tab pos="5195888" algn="ctr"/>
              </a:tabLst>
              <a:defRPr sz="2400">
                <a:solidFill>
                  <a:srgbClr val="FFFFFF"/>
                </a:solidFill>
                <a:latin typeface="Times New Roman" pitchFamily="18" charset="0"/>
              </a:defRPr>
            </a:lvl3pPr>
            <a:lvl4pPr marL="1600200" indent="-228600" defTabSz="850900">
              <a:spcBef>
                <a:spcPct val="20000"/>
              </a:spcBef>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4pPr>
            <a:lvl5pPr marL="2057400" indent="-228600" defTabSz="850900">
              <a:spcBef>
                <a:spcPct val="20000"/>
              </a:spcBef>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5pPr>
            <a:lvl6pPr marL="25146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6pPr>
            <a:lvl7pPr marL="29718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7pPr>
            <a:lvl8pPr marL="34290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8pPr>
            <a:lvl9pPr marL="38862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9pPr>
          </a:lstStyle>
          <a:p>
            <a:pPr>
              <a:spcBef>
                <a:spcPct val="0"/>
              </a:spcBef>
              <a:buClrTx/>
              <a:buSzTx/>
              <a:buFontTx/>
              <a:buNone/>
              <a:tabLst>
                <a:tab pos="266700" algn="l"/>
                <a:tab pos="457200" algn="ctr"/>
                <a:tab pos="1200150" algn="ctr"/>
                <a:tab pos="1485900" algn="l"/>
                <a:tab pos="1828800" algn="l"/>
                <a:tab pos="2286000" algn="ctr"/>
                <a:tab pos="4113213" algn="ctr"/>
                <a:tab pos="5143500" algn="ctr"/>
                <a:tab pos="5372100" algn="l"/>
              </a:tabLst>
              <a:defRPr/>
            </a:pPr>
            <a:r>
              <a:rPr lang="en-US" altLang="en-US" sz="1050" b="0" dirty="0">
                <a:solidFill>
                  <a:srgbClr val="5D5D5D"/>
                </a:solidFill>
              </a:rPr>
              <a:t>1</a:t>
            </a:r>
            <a:r>
              <a:rPr lang="en-US" altLang="en-US" sz="1050" dirty="0">
                <a:solidFill>
                  <a:srgbClr val="5D5D5D"/>
                </a:solidFill>
              </a:rPr>
              <a:t>          </a:t>
            </a:r>
            <a:r>
              <a:rPr lang="en-US" altLang="en-US" sz="1050" b="0" dirty="0">
                <a:solidFill>
                  <a:srgbClr val="5D5D5D"/>
                </a:solidFill>
              </a:rPr>
              <a:t>3         5         7         9        11      13       15       17        19      21        23       25       27        29  30 </a:t>
            </a:r>
          </a:p>
        </p:txBody>
      </p:sp>
      <p:grpSp>
        <p:nvGrpSpPr>
          <p:cNvPr id="18" name="Group 17"/>
          <p:cNvGrpSpPr/>
          <p:nvPr/>
        </p:nvGrpSpPr>
        <p:grpSpPr>
          <a:xfrm>
            <a:off x="6761647" y="1852909"/>
            <a:ext cx="1132571" cy="501109"/>
            <a:chOff x="3601086" y="3696901"/>
            <a:chExt cx="1132571" cy="501109"/>
          </a:xfrm>
        </p:grpSpPr>
        <p:sp>
          <p:nvSpPr>
            <p:cNvPr id="19" name="TextBox 18"/>
            <p:cNvSpPr txBox="1"/>
            <p:nvPr/>
          </p:nvSpPr>
          <p:spPr>
            <a:xfrm>
              <a:off x="3601086" y="3696901"/>
              <a:ext cx="1132571" cy="348813"/>
            </a:xfrm>
            <a:prstGeom prst="rect">
              <a:avLst/>
            </a:prstGeom>
            <a:noFill/>
          </p:spPr>
          <p:txBody>
            <a:bodyPr wrap="square" rtlCol="0">
              <a:spAutoFit/>
            </a:bodyPr>
            <a:lstStyle/>
            <a:p>
              <a:pPr algn="ctr">
                <a:lnSpc>
                  <a:spcPts val="2000"/>
                </a:lnSpc>
              </a:pPr>
              <a:r>
                <a:rPr lang="en-US" b="1" dirty="0">
                  <a:solidFill>
                    <a:srgbClr val="5D5D5D"/>
                  </a:solidFill>
                </a:rPr>
                <a:t>$395,291</a:t>
              </a:r>
            </a:p>
          </p:txBody>
        </p:sp>
        <p:sp>
          <p:nvSpPr>
            <p:cNvPr id="20" name="Oval 19"/>
            <p:cNvSpPr/>
            <p:nvPr/>
          </p:nvSpPr>
          <p:spPr>
            <a:xfrm>
              <a:off x="4410322" y="3976538"/>
              <a:ext cx="218951" cy="22147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Rectangle 4"/>
          <p:cNvSpPr>
            <a:spLocks noChangeArrowheads="1"/>
          </p:cNvSpPr>
          <p:nvPr/>
        </p:nvSpPr>
        <p:spPr bwMode="auto">
          <a:xfrm>
            <a:off x="2751506" y="5211350"/>
            <a:ext cx="5142712"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ctr">
              <a:spcBef>
                <a:spcPct val="0"/>
              </a:spcBef>
              <a:buClrTx/>
              <a:buSzTx/>
              <a:buFontTx/>
              <a:buNone/>
              <a:defRPr/>
            </a:pPr>
            <a:r>
              <a:rPr lang="en-US" altLang="en-US" sz="1800" dirty="0">
                <a:solidFill>
                  <a:srgbClr val="5D5D5D"/>
                </a:solidFill>
              </a:rPr>
              <a:t>Y</a:t>
            </a:r>
            <a:r>
              <a:rPr lang="en-US" altLang="en-US" sz="1800" b="0" dirty="0">
                <a:solidFill>
                  <a:srgbClr val="5D5D5D"/>
                </a:solidFill>
              </a:rPr>
              <a:t>ear</a:t>
            </a:r>
          </a:p>
        </p:txBody>
      </p:sp>
      <p:sp>
        <p:nvSpPr>
          <p:cNvPr id="23" name="Rectangle 4"/>
          <p:cNvSpPr>
            <a:spLocks noChangeArrowheads="1"/>
          </p:cNvSpPr>
          <p:nvPr/>
        </p:nvSpPr>
        <p:spPr bwMode="auto">
          <a:xfrm>
            <a:off x="7812502" y="2751566"/>
            <a:ext cx="1062791"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800" b="0" dirty="0">
                <a:solidFill>
                  <a:srgbClr val="5D5D5D"/>
                </a:solidFill>
              </a:rPr>
              <a:t>$300,000</a:t>
            </a:r>
            <a:endParaRPr lang="en-US" altLang="en-US" sz="1800" dirty="0">
              <a:solidFill>
                <a:srgbClr val="5D5D5D"/>
              </a:solidFill>
            </a:endParaRPr>
          </a:p>
        </p:txBody>
      </p:sp>
      <p:sp>
        <p:nvSpPr>
          <p:cNvPr id="24" name="Rectangle 4"/>
          <p:cNvSpPr>
            <a:spLocks noChangeArrowheads="1"/>
          </p:cNvSpPr>
          <p:nvPr/>
        </p:nvSpPr>
        <p:spPr bwMode="auto">
          <a:xfrm>
            <a:off x="7812502" y="3448618"/>
            <a:ext cx="1062791"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800" b="0" dirty="0">
                <a:solidFill>
                  <a:srgbClr val="5D5D5D"/>
                </a:solidFill>
              </a:rPr>
              <a:t>$200,000</a:t>
            </a:r>
            <a:endParaRPr lang="en-US" altLang="en-US" sz="1800" dirty="0">
              <a:solidFill>
                <a:srgbClr val="5D5D5D"/>
              </a:solidFill>
            </a:endParaRPr>
          </a:p>
        </p:txBody>
      </p:sp>
      <p:sp>
        <p:nvSpPr>
          <p:cNvPr id="25" name="Rectangle 4"/>
          <p:cNvSpPr>
            <a:spLocks noChangeArrowheads="1"/>
          </p:cNvSpPr>
          <p:nvPr/>
        </p:nvSpPr>
        <p:spPr bwMode="auto">
          <a:xfrm>
            <a:off x="7812502" y="4188773"/>
            <a:ext cx="1062791"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800" b="0" dirty="0">
                <a:solidFill>
                  <a:srgbClr val="5D5D5D"/>
                </a:solidFill>
              </a:rPr>
              <a:t>$100,000</a:t>
            </a:r>
            <a:endParaRPr lang="en-US" altLang="en-US" sz="1800" dirty="0">
              <a:solidFill>
                <a:srgbClr val="5D5D5D"/>
              </a:solidFill>
            </a:endParaRPr>
          </a:p>
        </p:txBody>
      </p:sp>
      <p:sp>
        <p:nvSpPr>
          <p:cNvPr id="27" name="Rectangle 4"/>
          <p:cNvSpPr>
            <a:spLocks noChangeArrowheads="1"/>
          </p:cNvSpPr>
          <p:nvPr/>
        </p:nvSpPr>
        <p:spPr bwMode="auto">
          <a:xfrm>
            <a:off x="7855231" y="4807898"/>
            <a:ext cx="419987"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800" b="0" dirty="0">
                <a:solidFill>
                  <a:srgbClr val="5D5D5D"/>
                </a:solidFill>
              </a:rPr>
              <a:t>$0</a:t>
            </a:r>
            <a:endParaRPr lang="en-US" altLang="en-US" sz="1800" dirty="0">
              <a:solidFill>
                <a:srgbClr val="5D5D5D"/>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78"/>
                                        </p:tgtEl>
                                        <p:attrNameLst>
                                          <p:attrName>style.visibility</p:attrName>
                                        </p:attrNameLst>
                                      </p:cBhvr>
                                      <p:to>
                                        <p:strVal val="visible"/>
                                      </p:to>
                                    </p:set>
                                    <p:animEffect transition="in" filter="fade">
                                      <p:cBhvr>
                                        <p:cTn id="12" dur="500"/>
                                        <p:tgtEl>
                                          <p:spTgt spid="245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53" name="Rectangle 17"/>
          <p:cNvSpPr>
            <a:spLocks noGrp="1" noChangeArrowheads="1"/>
          </p:cNvSpPr>
          <p:nvPr>
            <p:ph type="title"/>
          </p:nvPr>
        </p:nvSpPr>
        <p:spPr>
          <a:xfrm>
            <a:off x="1686678" y="533400"/>
            <a:ext cx="6161921" cy="1219200"/>
          </a:xfrm>
          <a:noFill/>
          <a:ln/>
        </p:spPr>
        <p:txBody>
          <a:bodyPr>
            <a:noAutofit/>
          </a:bodyPr>
          <a:lstStyle/>
          <a:p>
            <a:r>
              <a:rPr lang="en-US" dirty="0"/>
              <a:t>Investment Fundamentals —</a:t>
            </a:r>
            <a:br>
              <a:rPr lang="en-US" sz="3800" dirty="0"/>
            </a:br>
            <a:r>
              <a:rPr lang="en-US" sz="3400" b="0" dirty="0"/>
              <a:t>Sooner Is Better</a:t>
            </a:r>
          </a:p>
        </p:txBody>
      </p:sp>
      <p:sp>
        <p:nvSpPr>
          <p:cNvPr id="321539" name="Rectangle 3"/>
          <p:cNvSpPr>
            <a:spLocks noGrp="1" noChangeArrowheads="1"/>
          </p:cNvSpPr>
          <p:nvPr>
            <p:ph type="body" sz="half" idx="4294967295"/>
          </p:nvPr>
        </p:nvSpPr>
        <p:spPr>
          <a:xfrm>
            <a:off x="1759107" y="1690273"/>
            <a:ext cx="6647697" cy="1143000"/>
          </a:xfrm>
        </p:spPr>
        <p:txBody>
          <a:bodyPr>
            <a:noAutofit/>
          </a:bodyPr>
          <a:lstStyle/>
          <a:p>
            <a:r>
              <a:rPr lang="en-US" sz="1600" dirty="0"/>
              <a:t>Don’t put off investing</a:t>
            </a:r>
          </a:p>
          <a:p>
            <a:r>
              <a:rPr lang="en-US" sz="1600" dirty="0"/>
              <a:t>The sooner you start, the longer your investments have to grow</a:t>
            </a:r>
          </a:p>
          <a:p>
            <a:r>
              <a:rPr lang="en-US" sz="1600" dirty="0"/>
              <a:t>Playing “catch-up” later can be difficult and expensive</a:t>
            </a:r>
          </a:p>
        </p:txBody>
      </p:sp>
      <p:sp>
        <p:nvSpPr>
          <p:cNvPr id="321551" name="Text Box 15"/>
          <p:cNvSpPr txBox="1">
            <a:spLocks noChangeArrowheads="1"/>
          </p:cNvSpPr>
          <p:nvPr/>
        </p:nvSpPr>
        <p:spPr bwMode="auto">
          <a:xfrm>
            <a:off x="1666800" y="5508194"/>
            <a:ext cx="7288501" cy="400110"/>
          </a:xfrm>
          <a:prstGeom prst="rect">
            <a:avLst/>
          </a:prstGeom>
          <a:noFill/>
          <a:ln w="9525">
            <a:noFill/>
            <a:miter lim="800000"/>
            <a:headEnd/>
            <a:tailEnd/>
          </a:ln>
          <a:effectLst/>
        </p:spPr>
        <p:txBody>
          <a:bodyPr wrap="square">
            <a:spAutoFit/>
          </a:bodyPr>
          <a:lstStyle/>
          <a:p>
            <a:pPr>
              <a:spcBef>
                <a:spcPct val="50000"/>
              </a:spcBef>
            </a:pPr>
            <a:r>
              <a:rPr lang="en-US" sz="1000" dirty="0">
                <a:solidFill>
                  <a:srgbClr val="5D5D5D"/>
                </a:solidFill>
              </a:rPr>
              <a:t>This is a hypothetical example and is not intended to reflect the actual performance of any investment. Investment fees and expenses, and taxes are not reflected. If they were, the results would have been lower.</a:t>
            </a:r>
          </a:p>
        </p:txBody>
      </p:sp>
      <p:grpSp>
        <p:nvGrpSpPr>
          <p:cNvPr id="2" name="Group 1">
            <a:extLst>
              <a:ext uri="{FF2B5EF4-FFF2-40B4-BE49-F238E27FC236}">
                <a16:creationId xmlns:a16="http://schemas.microsoft.com/office/drawing/2014/main" id="{58B42D39-7A87-4DD3-BC52-9C68F361269B}"/>
              </a:ext>
            </a:extLst>
          </p:cNvPr>
          <p:cNvGrpSpPr/>
          <p:nvPr/>
        </p:nvGrpSpPr>
        <p:grpSpPr>
          <a:xfrm>
            <a:off x="1945599" y="2697113"/>
            <a:ext cx="6461205" cy="2655229"/>
            <a:chOff x="1722282" y="2538818"/>
            <a:chExt cx="7362862" cy="3025765"/>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68378" r="36785"/>
            <a:stretch/>
          </p:blipFill>
          <p:spPr>
            <a:xfrm>
              <a:off x="2692780" y="2538818"/>
              <a:ext cx="5794409" cy="2671234"/>
            </a:xfrm>
            <a:prstGeom prst="rect">
              <a:avLst/>
            </a:prstGeom>
          </p:spPr>
        </p:pic>
        <p:sp>
          <p:nvSpPr>
            <p:cNvPr id="321540" name="Text Box 4"/>
            <p:cNvSpPr txBox="1">
              <a:spLocks noChangeArrowheads="1"/>
            </p:cNvSpPr>
            <p:nvPr/>
          </p:nvSpPr>
          <p:spPr bwMode="auto">
            <a:xfrm>
              <a:off x="2998341" y="3176015"/>
              <a:ext cx="3526700" cy="1157398"/>
            </a:xfrm>
            <a:prstGeom prst="rect">
              <a:avLst/>
            </a:prstGeom>
            <a:noFill/>
            <a:ln w="9525">
              <a:noFill/>
              <a:miter lim="800000"/>
              <a:headEnd/>
              <a:tailEnd/>
            </a:ln>
            <a:effectLst/>
          </p:spPr>
          <p:txBody>
            <a:bodyPr wrap="square">
              <a:spAutoFit/>
            </a:bodyPr>
            <a:lstStyle/>
            <a:p>
              <a:pPr>
                <a:spcBef>
                  <a:spcPct val="50000"/>
                </a:spcBef>
              </a:pPr>
              <a:r>
                <a:rPr lang="en-US" sz="1500" b="1" dirty="0">
                  <a:solidFill>
                    <a:srgbClr val="5D5D5D"/>
                  </a:solidFill>
                </a:rPr>
                <a:t>$3,000 annual investment at  6% annual growth, assuming reinvestment of all earnings and no tax</a:t>
              </a:r>
            </a:p>
          </p:txBody>
        </p:sp>
        <p:sp>
          <p:nvSpPr>
            <p:cNvPr id="16" name="Rectangle 4"/>
            <p:cNvSpPr>
              <a:spLocks noChangeArrowheads="1"/>
            </p:cNvSpPr>
            <p:nvPr/>
          </p:nvSpPr>
          <p:spPr bwMode="auto">
            <a:xfrm>
              <a:off x="1722282" y="2670467"/>
              <a:ext cx="1046699" cy="339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500" b="0" dirty="0">
                  <a:solidFill>
                    <a:srgbClr val="5D5D5D"/>
                  </a:solidFill>
                </a:rPr>
                <a:t>$700,000</a:t>
              </a:r>
              <a:endParaRPr lang="en-US" altLang="en-US" sz="1500" dirty="0">
                <a:solidFill>
                  <a:srgbClr val="5D5D5D"/>
                </a:solidFill>
              </a:endParaRPr>
            </a:p>
          </p:txBody>
        </p:sp>
        <p:sp>
          <p:nvSpPr>
            <p:cNvPr id="18" name="Rectangle 4"/>
            <p:cNvSpPr>
              <a:spLocks noChangeArrowheads="1"/>
            </p:cNvSpPr>
            <p:nvPr/>
          </p:nvSpPr>
          <p:spPr bwMode="auto">
            <a:xfrm>
              <a:off x="1722282" y="3271018"/>
              <a:ext cx="1046699" cy="339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500" b="0" dirty="0">
                  <a:solidFill>
                    <a:srgbClr val="5D5D5D"/>
                  </a:solidFill>
                </a:rPr>
                <a:t>$525,000</a:t>
              </a:r>
              <a:endParaRPr lang="en-US" altLang="en-US" sz="1500" dirty="0">
                <a:solidFill>
                  <a:srgbClr val="5D5D5D"/>
                </a:solidFill>
              </a:endParaRPr>
            </a:p>
          </p:txBody>
        </p:sp>
        <p:sp>
          <p:nvSpPr>
            <p:cNvPr id="19" name="Rectangle 4"/>
            <p:cNvSpPr>
              <a:spLocks noChangeArrowheads="1"/>
            </p:cNvSpPr>
            <p:nvPr/>
          </p:nvSpPr>
          <p:spPr bwMode="auto">
            <a:xfrm>
              <a:off x="1722282" y="3834720"/>
              <a:ext cx="1046699" cy="339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500" b="0" dirty="0">
                  <a:solidFill>
                    <a:srgbClr val="5D5D5D"/>
                  </a:solidFill>
                </a:rPr>
                <a:t>$350,000</a:t>
              </a:r>
              <a:endParaRPr lang="en-US" altLang="en-US" sz="1500" dirty="0">
                <a:solidFill>
                  <a:srgbClr val="5D5D5D"/>
                </a:solidFill>
              </a:endParaRPr>
            </a:p>
          </p:txBody>
        </p:sp>
        <p:sp>
          <p:nvSpPr>
            <p:cNvPr id="20" name="Rectangle 4"/>
            <p:cNvSpPr>
              <a:spLocks noChangeArrowheads="1"/>
            </p:cNvSpPr>
            <p:nvPr/>
          </p:nvSpPr>
          <p:spPr bwMode="auto">
            <a:xfrm>
              <a:off x="1722282" y="4412950"/>
              <a:ext cx="1046699" cy="339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500" b="0" dirty="0">
                  <a:solidFill>
                    <a:srgbClr val="5D5D5D"/>
                  </a:solidFill>
                </a:rPr>
                <a:t>$175,000</a:t>
              </a:r>
              <a:endParaRPr lang="en-US" altLang="en-US" sz="1500" dirty="0">
                <a:solidFill>
                  <a:srgbClr val="5D5D5D"/>
                </a:solidFill>
              </a:endParaRPr>
            </a:p>
          </p:txBody>
        </p:sp>
        <p:sp>
          <p:nvSpPr>
            <p:cNvPr id="21" name="Rectangle 4"/>
            <p:cNvSpPr>
              <a:spLocks noChangeArrowheads="1"/>
            </p:cNvSpPr>
            <p:nvPr/>
          </p:nvSpPr>
          <p:spPr bwMode="auto">
            <a:xfrm>
              <a:off x="2314896" y="4994278"/>
              <a:ext cx="449369" cy="34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500" b="0" dirty="0">
                  <a:solidFill>
                    <a:srgbClr val="5D5D5D"/>
                  </a:solidFill>
                </a:rPr>
                <a:t>$0</a:t>
              </a:r>
              <a:endParaRPr lang="en-US" altLang="en-US" sz="1500" dirty="0">
                <a:solidFill>
                  <a:srgbClr val="5D5D5D"/>
                </a:solidFill>
              </a:endParaRPr>
            </a:p>
          </p:txBody>
        </p:sp>
        <p:sp>
          <p:nvSpPr>
            <p:cNvPr id="22" name="Rectangle 116"/>
            <p:cNvSpPr>
              <a:spLocks noChangeArrowheads="1"/>
            </p:cNvSpPr>
            <p:nvPr/>
          </p:nvSpPr>
          <p:spPr bwMode="auto">
            <a:xfrm>
              <a:off x="2611018" y="5195588"/>
              <a:ext cx="5938881" cy="36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defTabSz="850900">
                <a:spcBef>
                  <a:spcPct val="20000"/>
                </a:spcBef>
                <a:buClr>
                  <a:srgbClr val="FFFFFF"/>
                </a:buClr>
                <a:buSzPct val="65000"/>
                <a:buFont typeface="Wingdings" pitchFamily="2" charset="2"/>
                <a:buChar char="l"/>
                <a:tabLst>
                  <a:tab pos="909638" algn="ctr"/>
                  <a:tab pos="2063750" algn="ctr"/>
                  <a:tab pos="3087688" algn="ctr"/>
                  <a:tab pos="4113213" algn="ctr"/>
                  <a:tab pos="5195888" algn="ctr"/>
                </a:tabLst>
                <a:defRPr sz="2800">
                  <a:solidFill>
                    <a:srgbClr val="FFFFFF"/>
                  </a:solidFill>
                  <a:latin typeface="Calibri" pitchFamily="34" charset="0"/>
                </a:defRPr>
              </a:lvl1pPr>
              <a:lvl2pPr marL="742950" indent="-285750" defTabSz="850900">
                <a:spcBef>
                  <a:spcPct val="20000"/>
                </a:spcBef>
                <a:buClr>
                  <a:srgbClr val="FFFFFF"/>
                </a:buClr>
                <a:buSzPct val="65000"/>
                <a:buChar char="–"/>
                <a:tabLst>
                  <a:tab pos="909638" algn="ctr"/>
                  <a:tab pos="2063750" algn="ctr"/>
                  <a:tab pos="3087688" algn="ctr"/>
                  <a:tab pos="4113213" algn="ctr"/>
                  <a:tab pos="5195888" algn="ctr"/>
                </a:tabLst>
                <a:defRPr sz="2800">
                  <a:solidFill>
                    <a:srgbClr val="FFFFFF"/>
                  </a:solidFill>
                  <a:latin typeface="Times New Roman" pitchFamily="18" charset="0"/>
                </a:defRPr>
              </a:lvl2pPr>
              <a:lvl3pPr marL="1143000" indent="-228600" defTabSz="850900">
                <a:spcBef>
                  <a:spcPct val="20000"/>
                </a:spcBef>
                <a:buClr>
                  <a:srgbClr val="FFFFFF"/>
                </a:buClr>
                <a:buSzPct val="65000"/>
                <a:buChar char="•"/>
                <a:tabLst>
                  <a:tab pos="909638" algn="ctr"/>
                  <a:tab pos="2063750" algn="ctr"/>
                  <a:tab pos="3087688" algn="ctr"/>
                  <a:tab pos="4113213" algn="ctr"/>
                  <a:tab pos="5195888" algn="ctr"/>
                </a:tabLst>
                <a:defRPr sz="2400">
                  <a:solidFill>
                    <a:srgbClr val="FFFFFF"/>
                  </a:solidFill>
                  <a:latin typeface="Times New Roman" pitchFamily="18" charset="0"/>
                </a:defRPr>
              </a:lvl3pPr>
              <a:lvl4pPr marL="1600200" indent="-228600" defTabSz="850900">
                <a:spcBef>
                  <a:spcPct val="20000"/>
                </a:spcBef>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4pPr>
              <a:lvl5pPr marL="2057400" indent="-228600" defTabSz="850900">
                <a:spcBef>
                  <a:spcPct val="20000"/>
                </a:spcBef>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5pPr>
              <a:lvl6pPr marL="25146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6pPr>
              <a:lvl7pPr marL="29718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7pPr>
              <a:lvl8pPr marL="34290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8pPr>
              <a:lvl9pPr marL="38862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9pPr>
            </a:lstStyle>
            <a:p>
              <a:pPr>
                <a:spcBef>
                  <a:spcPct val="0"/>
                </a:spcBef>
                <a:buClrTx/>
                <a:buSzTx/>
                <a:buFontTx/>
                <a:buNone/>
                <a:tabLst>
                  <a:tab pos="685800" algn="ctr"/>
                  <a:tab pos="1143000" algn="l"/>
                  <a:tab pos="1200150" algn="ctr"/>
                  <a:tab pos="1714500" algn="l"/>
                  <a:tab pos="2286000" algn="l"/>
                  <a:tab pos="2343150" algn="l"/>
                  <a:tab pos="2886075" algn="l"/>
                  <a:tab pos="3438525" algn="l"/>
                  <a:tab pos="3486150" algn="l"/>
                  <a:tab pos="4113213" algn="ctr"/>
                  <a:tab pos="4610100" algn="l"/>
                  <a:tab pos="5276850" algn="ctr"/>
                </a:tabLst>
                <a:defRPr/>
              </a:pPr>
              <a:r>
                <a:rPr lang="en-US" altLang="en-US" sz="1500" b="0" dirty="0">
                  <a:solidFill>
                    <a:srgbClr val="5D5D5D"/>
                  </a:solidFill>
                </a:rPr>
                <a:t>20       25</a:t>
              </a:r>
              <a:r>
                <a:rPr lang="en-US" altLang="en-US" sz="1500" dirty="0">
                  <a:solidFill>
                    <a:srgbClr val="5D5D5D"/>
                  </a:solidFill>
                </a:rPr>
                <a:t>       </a:t>
              </a:r>
              <a:r>
                <a:rPr lang="en-US" altLang="en-US" sz="1500" b="0" dirty="0">
                  <a:solidFill>
                    <a:srgbClr val="5D5D5D"/>
                  </a:solidFill>
                </a:rPr>
                <a:t>30       35	      40        45	   50	  55	        60      65</a:t>
              </a:r>
            </a:p>
          </p:txBody>
        </p:sp>
        <p:sp>
          <p:nvSpPr>
            <p:cNvPr id="24" name="Rectangle 4"/>
            <p:cNvSpPr>
              <a:spLocks noChangeArrowheads="1"/>
            </p:cNvSpPr>
            <p:nvPr/>
          </p:nvSpPr>
          <p:spPr bwMode="auto">
            <a:xfrm>
              <a:off x="8036617" y="2637018"/>
              <a:ext cx="1048527" cy="36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500" b="1" dirty="0">
                  <a:solidFill>
                    <a:schemeClr val="accent3"/>
                  </a:solidFill>
                </a:rPr>
                <a:t>$679,500</a:t>
              </a:r>
            </a:p>
          </p:txBody>
        </p:sp>
        <p:sp>
          <p:nvSpPr>
            <p:cNvPr id="26" name="Rectangle 4"/>
            <p:cNvSpPr>
              <a:spLocks noChangeArrowheads="1"/>
            </p:cNvSpPr>
            <p:nvPr/>
          </p:nvSpPr>
          <p:spPr bwMode="auto">
            <a:xfrm>
              <a:off x="8036617" y="3973264"/>
              <a:ext cx="1048527" cy="36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500" b="1" dirty="0">
                  <a:solidFill>
                    <a:schemeClr val="accent4"/>
                  </a:solidFill>
                </a:rPr>
                <a:t>$254,400</a:t>
              </a:r>
            </a:p>
          </p:txBody>
        </p:sp>
        <p:sp>
          <p:nvSpPr>
            <p:cNvPr id="30" name="Rectangle 4"/>
            <p:cNvSpPr>
              <a:spLocks noChangeArrowheads="1"/>
            </p:cNvSpPr>
            <p:nvPr/>
          </p:nvSpPr>
          <p:spPr bwMode="auto">
            <a:xfrm>
              <a:off x="8018204" y="4470859"/>
              <a:ext cx="937097" cy="36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500" b="1" dirty="0">
                  <a:solidFill>
                    <a:schemeClr val="accent2"/>
                  </a:solidFill>
                </a:rPr>
                <a:t>$120,00</a:t>
              </a:r>
            </a:p>
          </p:txBody>
        </p:sp>
      </p:grpSp>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1862" y="1869364"/>
            <a:ext cx="5812138" cy="4114614"/>
          </a:xfrm>
          <a:prstGeom prst="rect">
            <a:avLst/>
          </a:prstGeom>
        </p:spPr>
      </p:pic>
      <p:sp>
        <p:nvSpPr>
          <p:cNvPr id="249858" name="Rectangle 2"/>
          <p:cNvSpPr>
            <a:spLocks noGrp="1" noChangeArrowheads="1"/>
          </p:cNvSpPr>
          <p:nvPr>
            <p:ph type="title"/>
          </p:nvPr>
        </p:nvSpPr>
        <p:spPr>
          <a:xfrm>
            <a:off x="1569831" y="463826"/>
            <a:ext cx="7302500" cy="1219200"/>
          </a:xfrm>
        </p:spPr>
        <p:txBody>
          <a:bodyPr>
            <a:noAutofit/>
          </a:bodyPr>
          <a:lstStyle/>
          <a:p>
            <a:r>
              <a:rPr lang="en-US" dirty="0"/>
              <a:t>Investment Fundamentals —</a:t>
            </a:r>
            <a:br>
              <a:rPr lang="en-US" sz="3800" dirty="0"/>
            </a:br>
            <a:r>
              <a:rPr lang="en-US" sz="3400" b="0" dirty="0"/>
              <a:t>Identifying Goals and Time Horizons</a:t>
            </a:r>
          </a:p>
        </p:txBody>
      </p:sp>
      <p:sp>
        <p:nvSpPr>
          <p:cNvPr id="249859" name="Rectangle 3"/>
          <p:cNvSpPr>
            <a:spLocks noGrp="1" noChangeArrowheads="1"/>
          </p:cNvSpPr>
          <p:nvPr>
            <p:ph idx="1"/>
          </p:nvPr>
        </p:nvSpPr>
        <p:spPr>
          <a:xfrm>
            <a:off x="1669222" y="1869364"/>
            <a:ext cx="5352676" cy="4114613"/>
          </a:xfrm>
        </p:spPr>
        <p:txBody>
          <a:bodyPr>
            <a:noAutofit/>
          </a:bodyPr>
          <a:lstStyle/>
          <a:p>
            <a:r>
              <a:rPr lang="en-US" sz="2200" dirty="0"/>
              <a:t>Investment goals</a:t>
            </a:r>
          </a:p>
          <a:p>
            <a:pPr marL="744538" lvl="1" indent="-287338"/>
            <a:r>
              <a:rPr lang="en-US" sz="2200" dirty="0"/>
              <a:t>Retirement</a:t>
            </a:r>
          </a:p>
          <a:p>
            <a:pPr marL="744538" lvl="1" indent="-287338"/>
            <a:r>
              <a:rPr lang="en-US" sz="2200" dirty="0"/>
              <a:t>Education </a:t>
            </a:r>
          </a:p>
          <a:p>
            <a:pPr marL="744538" lvl="1" indent="-287338"/>
            <a:r>
              <a:rPr lang="en-US" sz="2200" dirty="0"/>
              <a:t>Special purchase</a:t>
            </a:r>
          </a:p>
          <a:p>
            <a:pPr marL="744538" lvl="1" indent="-287338"/>
            <a:r>
              <a:rPr lang="en-US" sz="2200" dirty="0"/>
              <a:t>Financial security</a:t>
            </a:r>
          </a:p>
          <a:p>
            <a:r>
              <a:rPr lang="en-US" sz="2200" dirty="0"/>
              <a:t>Short-term goals vs. long-term goals</a:t>
            </a:r>
          </a:p>
          <a:p>
            <a:r>
              <a:rPr lang="en-US" sz="2200" dirty="0"/>
              <a:t>In general, the longer your investment horizon, the more risks you can afford to take</a:t>
            </a:r>
          </a:p>
        </p:txBody>
      </p:sp>
    </p:spTree>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701143" y="1798983"/>
            <a:ext cx="5442856" cy="4178709"/>
          </a:xfrm>
          <a:prstGeom prst="rect">
            <a:avLst/>
          </a:prstGeom>
        </p:spPr>
      </p:pic>
      <p:sp>
        <p:nvSpPr>
          <p:cNvPr id="253954" name="Rectangle 2"/>
          <p:cNvSpPr>
            <a:spLocks noGrp="1" noChangeArrowheads="1"/>
          </p:cNvSpPr>
          <p:nvPr>
            <p:ph type="title"/>
          </p:nvPr>
        </p:nvSpPr>
        <p:spPr>
          <a:xfrm>
            <a:off x="1689100" y="491903"/>
            <a:ext cx="7302500" cy="1219200"/>
          </a:xfrm>
        </p:spPr>
        <p:txBody>
          <a:bodyPr>
            <a:noAutofit/>
          </a:bodyPr>
          <a:lstStyle/>
          <a:p>
            <a:r>
              <a:rPr lang="en-US" dirty="0"/>
              <a:t>Investment Fundamentals </a:t>
            </a:r>
            <a:r>
              <a:rPr lang="en-US" sz="3600" dirty="0"/>
              <a:t>—</a:t>
            </a:r>
            <a:br>
              <a:rPr lang="en-US" sz="3800" dirty="0"/>
            </a:br>
            <a:r>
              <a:rPr lang="en-US" sz="3400" b="0" dirty="0"/>
              <a:t>Risk Tolerance</a:t>
            </a:r>
          </a:p>
        </p:txBody>
      </p:sp>
      <p:sp>
        <p:nvSpPr>
          <p:cNvPr id="253956" name="Rectangle 4"/>
          <p:cNvSpPr>
            <a:spLocks noGrp="1" noChangeArrowheads="1"/>
          </p:cNvSpPr>
          <p:nvPr>
            <p:ph idx="1"/>
          </p:nvPr>
        </p:nvSpPr>
        <p:spPr>
          <a:xfrm>
            <a:off x="1689100" y="2146078"/>
            <a:ext cx="6186394" cy="3092637"/>
          </a:xfrm>
        </p:spPr>
        <p:txBody>
          <a:bodyPr/>
          <a:lstStyle/>
          <a:p>
            <a:r>
              <a:rPr lang="en-US" dirty="0"/>
              <a:t>Ability of investment plan to absorb loss</a:t>
            </a:r>
          </a:p>
          <a:p>
            <a:r>
              <a:rPr lang="en-US" dirty="0"/>
              <a:t>Personal tolerance for risk</a:t>
            </a:r>
          </a:p>
          <a:p>
            <a:pPr marL="744538" lvl="1" indent="-287338"/>
            <a:r>
              <a:rPr lang="en-US" sz="2400" dirty="0"/>
              <a:t>Aggressive</a:t>
            </a:r>
          </a:p>
          <a:p>
            <a:pPr marL="744538" lvl="1" indent="-287338"/>
            <a:r>
              <a:rPr lang="en-US" sz="2400" dirty="0"/>
              <a:t>Moderate</a:t>
            </a:r>
          </a:p>
          <a:p>
            <a:pPr marL="744538" lvl="1" indent="-287338"/>
            <a:r>
              <a:rPr lang="en-US" sz="2400" dirty="0"/>
              <a:t>Conservative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3956">
                                            <p:txEl>
                                              <p:pRg st="0" end="0"/>
                                            </p:txEl>
                                          </p:spTgt>
                                        </p:tgtEl>
                                        <p:attrNameLst>
                                          <p:attrName>style.visibility</p:attrName>
                                        </p:attrNameLst>
                                      </p:cBhvr>
                                      <p:to>
                                        <p:strVal val="visible"/>
                                      </p:to>
                                    </p:set>
                                    <p:animEffect transition="in" filter="fade">
                                      <p:cBhvr>
                                        <p:cTn id="7" dur="500"/>
                                        <p:tgtEl>
                                          <p:spTgt spid="2539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3956">
                                            <p:txEl>
                                              <p:pRg st="1" end="1"/>
                                            </p:txEl>
                                          </p:spTgt>
                                        </p:tgtEl>
                                        <p:attrNameLst>
                                          <p:attrName>style.visibility</p:attrName>
                                        </p:attrNameLst>
                                      </p:cBhvr>
                                      <p:to>
                                        <p:strVal val="visible"/>
                                      </p:to>
                                    </p:set>
                                    <p:animEffect transition="in" filter="fade">
                                      <p:cBhvr>
                                        <p:cTn id="12" dur="500"/>
                                        <p:tgtEl>
                                          <p:spTgt spid="2539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3956">
                                            <p:txEl>
                                              <p:pRg st="2" end="2"/>
                                            </p:txEl>
                                          </p:spTgt>
                                        </p:tgtEl>
                                        <p:attrNameLst>
                                          <p:attrName>style.visibility</p:attrName>
                                        </p:attrNameLst>
                                      </p:cBhvr>
                                      <p:to>
                                        <p:strVal val="visible"/>
                                      </p:to>
                                    </p:set>
                                    <p:animEffect transition="in" filter="fade">
                                      <p:cBhvr>
                                        <p:cTn id="17" dur="500"/>
                                        <p:tgtEl>
                                          <p:spTgt spid="253956">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53956">
                                            <p:txEl>
                                              <p:pRg st="3" end="3"/>
                                            </p:txEl>
                                          </p:spTgt>
                                        </p:tgtEl>
                                        <p:attrNameLst>
                                          <p:attrName>style.visibility</p:attrName>
                                        </p:attrNameLst>
                                      </p:cBhvr>
                                      <p:to>
                                        <p:strVal val="visible"/>
                                      </p:to>
                                    </p:set>
                                    <p:animEffect transition="in" filter="fade">
                                      <p:cBhvr>
                                        <p:cTn id="21" dur="500"/>
                                        <p:tgtEl>
                                          <p:spTgt spid="253956">
                                            <p:txEl>
                                              <p:pRg st="3" end="3"/>
                                            </p:txEl>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53956">
                                            <p:txEl>
                                              <p:pRg st="4" end="4"/>
                                            </p:txEl>
                                          </p:spTgt>
                                        </p:tgtEl>
                                        <p:attrNameLst>
                                          <p:attrName>style.visibility</p:attrName>
                                        </p:attrNameLst>
                                      </p:cBhvr>
                                      <p:to>
                                        <p:strVal val="visible"/>
                                      </p:to>
                                    </p:set>
                                    <p:animEffect transition="in" filter="fade">
                                      <p:cBhvr>
                                        <p:cTn id="25" dur="500"/>
                                        <p:tgtEl>
                                          <p:spTgt spid="25395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Rectangle 3"/>
          <p:cNvSpPr>
            <a:spLocks noGrp="1" noChangeArrowheads="1"/>
          </p:cNvSpPr>
          <p:nvPr>
            <p:ph type="title"/>
          </p:nvPr>
        </p:nvSpPr>
        <p:spPr>
          <a:xfrm>
            <a:off x="1620078" y="533400"/>
            <a:ext cx="7315200" cy="1219200"/>
          </a:xfrm>
        </p:spPr>
        <p:txBody>
          <a:bodyPr>
            <a:noAutofit/>
          </a:bodyPr>
          <a:lstStyle/>
          <a:p>
            <a:r>
              <a:rPr lang="en-US" dirty="0"/>
              <a:t>Investment Fundamentals </a:t>
            </a:r>
            <a:r>
              <a:rPr lang="en-US" sz="3600" dirty="0"/>
              <a:t>—</a:t>
            </a:r>
            <a:r>
              <a:rPr lang="en-US" sz="3800" b="1" i="1" dirty="0"/>
              <a:t> </a:t>
            </a:r>
            <a:br>
              <a:rPr lang="en-US" sz="3800" i="1" dirty="0"/>
            </a:br>
            <a:r>
              <a:rPr lang="en-US" sz="3400" b="0" dirty="0"/>
              <a:t>Relationship Between Risk &amp; Return</a:t>
            </a:r>
          </a:p>
        </p:txBody>
      </p:sp>
      <p:grpSp>
        <p:nvGrpSpPr>
          <p:cNvPr id="7" name="Group 6">
            <a:extLst>
              <a:ext uri="{FF2B5EF4-FFF2-40B4-BE49-F238E27FC236}">
                <a16:creationId xmlns:a16="http://schemas.microsoft.com/office/drawing/2014/main" id="{107A5D3B-C70D-414B-B81C-4B9C6873DFE2}"/>
              </a:ext>
            </a:extLst>
          </p:cNvPr>
          <p:cNvGrpSpPr/>
          <p:nvPr/>
        </p:nvGrpSpPr>
        <p:grpSpPr>
          <a:xfrm>
            <a:off x="2006508" y="2052972"/>
            <a:ext cx="6595670" cy="3437274"/>
            <a:chOff x="614766" y="2132307"/>
            <a:chExt cx="7653210" cy="3988402"/>
          </a:xfrm>
        </p:grpSpPr>
        <p:grpSp>
          <p:nvGrpSpPr>
            <p:cNvPr id="2" name="Group 31"/>
            <p:cNvGrpSpPr/>
            <p:nvPr/>
          </p:nvGrpSpPr>
          <p:grpSpPr>
            <a:xfrm>
              <a:off x="614766" y="2132307"/>
              <a:ext cx="6433030" cy="3320829"/>
              <a:chOff x="714375" y="1598613"/>
              <a:chExt cx="7591425" cy="4075563"/>
            </a:xfrm>
            <a:effectLst/>
          </p:grpSpPr>
          <p:sp>
            <p:nvSpPr>
              <p:cNvPr id="256028" name="Text Box 28"/>
              <p:cNvSpPr txBox="1">
                <a:spLocks noChangeArrowheads="1"/>
              </p:cNvSpPr>
              <p:nvPr/>
            </p:nvSpPr>
            <p:spPr bwMode="auto">
              <a:xfrm>
                <a:off x="1676400" y="5257800"/>
                <a:ext cx="3657599" cy="416376"/>
              </a:xfrm>
              <a:prstGeom prst="rect">
                <a:avLst/>
              </a:prstGeom>
              <a:noFill/>
              <a:ln w="9525">
                <a:noFill/>
                <a:miter lim="800000"/>
                <a:headEnd/>
                <a:tailEnd/>
              </a:ln>
              <a:effectLst/>
              <a:scene3d>
                <a:camera prst="orthographicFront"/>
                <a:lightRig rig="threePt" dir="t"/>
              </a:scene3d>
              <a:sp3d>
                <a:bevelT/>
              </a:sp3d>
            </p:spPr>
            <p:txBody>
              <a:bodyPr>
                <a:spAutoFit/>
              </a:bodyPr>
              <a:lstStyle/>
              <a:p>
                <a:pPr algn="ctr">
                  <a:spcBef>
                    <a:spcPct val="50000"/>
                  </a:spcBef>
                </a:pPr>
                <a:r>
                  <a:rPr lang="en-US" sz="1300" dirty="0">
                    <a:solidFill>
                      <a:srgbClr val="5D5D5D"/>
                    </a:solidFill>
                    <a:latin typeface="Calibri" panose="020F0502020204030204" pitchFamily="34" charset="0"/>
                  </a:rPr>
                  <a:t>Risk</a:t>
                </a:r>
              </a:p>
            </p:txBody>
          </p:sp>
          <p:grpSp>
            <p:nvGrpSpPr>
              <p:cNvPr id="3" name="Group 65"/>
              <p:cNvGrpSpPr>
                <a:grpSpLocks/>
              </p:cNvGrpSpPr>
              <p:nvPr/>
            </p:nvGrpSpPr>
            <p:grpSpPr bwMode="auto">
              <a:xfrm>
                <a:off x="714375" y="1598613"/>
                <a:ext cx="7591425" cy="3582988"/>
                <a:chOff x="450" y="1007"/>
                <a:chExt cx="4782" cy="2257"/>
              </a:xfrm>
            </p:grpSpPr>
            <p:sp>
              <p:nvSpPr>
                <p:cNvPr id="256025" name="Line 25"/>
                <p:cNvSpPr>
                  <a:spLocks noChangeShapeType="1"/>
                </p:cNvSpPr>
                <p:nvPr/>
              </p:nvSpPr>
              <p:spPr bwMode="auto">
                <a:xfrm>
                  <a:off x="816" y="3264"/>
                  <a:ext cx="3481" cy="0"/>
                </a:xfrm>
                <a:prstGeom prst="line">
                  <a:avLst/>
                </a:prstGeom>
                <a:noFill/>
                <a:ln w="38100">
                  <a:solidFill>
                    <a:schemeClr val="accent4"/>
                  </a:solidFill>
                  <a:round/>
                  <a:headEnd/>
                  <a:tailEnd type="triangle" w="med" len="med"/>
                </a:ln>
                <a:effectLst/>
              </p:spPr>
              <p:txBody>
                <a:bodyPr/>
                <a:lstStyle/>
                <a:p>
                  <a:endParaRPr lang="en-US" sz="1300"/>
                </a:p>
              </p:txBody>
            </p:sp>
            <p:sp>
              <p:nvSpPr>
                <p:cNvPr id="256026" name="Line 26"/>
                <p:cNvSpPr>
                  <a:spLocks noChangeShapeType="1"/>
                </p:cNvSpPr>
                <p:nvPr/>
              </p:nvSpPr>
              <p:spPr bwMode="auto">
                <a:xfrm flipV="1">
                  <a:off x="816" y="1008"/>
                  <a:ext cx="0" cy="2256"/>
                </a:xfrm>
                <a:prstGeom prst="line">
                  <a:avLst/>
                </a:prstGeom>
                <a:noFill/>
                <a:ln w="38100">
                  <a:solidFill>
                    <a:schemeClr val="accent4"/>
                  </a:solidFill>
                  <a:round/>
                  <a:headEnd/>
                  <a:tailEnd type="triangle" w="med" len="med"/>
                </a:ln>
                <a:effectLst/>
              </p:spPr>
              <p:txBody>
                <a:bodyPr/>
                <a:lstStyle/>
                <a:p>
                  <a:endParaRPr lang="en-US" sz="1300"/>
                </a:p>
              </p:txBody>
            </p:sp>
            <p:sp>
              <p:nvSpPr>
                <p:cNvPr id="256027" name="Text Box 27"/>
                <p:cNvSpPr txBox="1">
                  <a:spLocks noChangeArrowheads="1"/>
                </p:cNvSpPr>
                <p:nvPr/>
              </p:nvSpPr>
              <p:spPr bwMode="auto">
                <a:xfrm rot="16200000">
                  <a:off x="-384" y="1841"/>
                  <a:ext cx="1920" cy="252"/>
                </a:xfrm>
                <a:prstGeom prst="rect">
                  <a:avLst/>
                </a:prstGeom>
                <a:noFill/>
                <a:ln w="9525">
                  <a:noFill/>
                  <a:miter lim="800000"/>
                  <a:headEnd/>
                  <a:tailEnd/>
                </a:ln>
                <a:effectLst/>
                <a:scene3d>
                  <a:camera prst="orthographicFront"/>
                  <a:lightRig rig="threePt" dir="t"/>
                </a:scene3d>
                <a:sp3d>
                  <a:bevelT/>
                </a:sp3d>
              </p:spPr>
              <p:txBody>
                <a:bodyPr>
                  <a:spAutoFit/>
                </a:bodyPr>
                <a:lstStyle/>
                <a:p>
                  <a:pPr>
                    <a:spcBef>
                      <a:spcPct val="50000"/>
                    </a:spcBef>
                  </a:pPr>
                  <a:r>
                    <a:rPr lang="en-US" sz="1300" dirty="0">
                      <a:solidFill>
                        <a:srgbClr val="5D5D5D"/>
                      </a:solidFill>
                      <a:latin typeface="Calibri" panose="020F0502020204030204" pitchFamily="34" charset="0"/>
                    </a:rPr>
                    <a:t>Potential Return</a:t>
                  </a:r>
                </a:p>
              </p:txBody>
            </p:sp>
            <p:sp>
              <p:nvSpPr>
                <p:cNvPr id="256029" name="Line 29"/>
                <p:cNvSpPr>
                  <a:spLocks noChangeShapeType="1"/>
                </p:cNvSpPr>
                <p:nvPr/>
              </p:nvSpPr>
              <p:spPr bwMode="auto">
                <a:xfrm flipV="1">
                  <a:off x="816" y="1248"/>
                  <a:ext cx="2544" cy="2016"/>
                </a:xfrm>
                <a:prstGeom prst="line">
                  <a:avLst/>
                </a:prstGeom>
                <a:noFill/>
                <a:ln w="38100">
                  <a:solidFill>
                    <a:schemeClr val="accent4"/>
                  </a:solidFill>
                  <a:round/>
                  <a:headEnd/>
                  <a:tailEnd type="triangle" w="med" len="med"/>
                </a:ln>
                <a:effectLst/>
              </p:spPr>
              <p:txBody>
                <a:bodyPr/>
                <a:lstStyle/>
                <a:p>
                  <a:endParaRPr lang="en-US" sz="1300"/>
                </a:p>
              </p:txBody>
            </p:sp>
            <p:sp>
              <p:nvSpPr>
                <p:cNvPr id="256030" name="Oval 30"/>
                <p:cNvSpPr>
                  <a:spLocks noChangeArrowheads="1"/>
                </p:cNvSpPr>
                <p:nvPr/>
              </p:nvSpPr>
              <p:spPr bwMode="auto">
                <a:xfrm>
                  <a:off x="1104" y="2880"/>
                  <a:ext cx="163" cy="170"/>
                </a:xfrm>
                <a:prstGeom prst="ellipse">
                  <a:avLst/>
                </a:prstGeom>
                <a:solidFill>
                  <a:schemeClr val="accent2"/>
                </a:solidFill>
                <a:ln w="9525">
                  <a:noFill/>
                  <a:round/>
                  <a:headEnd/>
                  <a:tailEnd/>
                </a:ln>
                <a:effectLst/>
              </p:spPr>
              <p:txBody>
                <a:bodyPr wrap="none" anchor="ctr"/>
                <a:lstStyle/>
                <a:p>
                  <a:endParaRPr lang="en-US" sz="1300"/>
                </a:p>
              </p:txBody>
            </p:sp>
            <p:sp>
              <p:nvSpPr>
                <p:cNvPr id="256031" name="Oval 31"/>
                <p:cNvSpPr>
                  <a:spLocks noChangeArrowheads="1"/>
                </p:cNvSpPr>
                <p:nvPr/>
              </p:nvSpPr>
              <p:spPr bwMode="auto">
                <a:xfrm>
                  <a:off x="1392" y="2640"/>
                  <a:ext cx="163" cy="170"/>
                </a:xfrm>
                <a:prstGeom prst="ellipse">
                  <a:avLst/>
                </a:prstGeom>
                <a:solidFill>
                  <a:schemeClr val="accent2"/>
                </a:solidFill>
                <a:ln w="9525">
                  <a:noFill/>
                  <a:round/>
                  <a:headEnd/>
                  <a:tailEnd/>
                </a:ln>
                <a:effectLst/>
              </p:spPr>
              <p:txBody>
                <a:bodyPr wrap="none" anchor="ctr"/>
                <a:lstStyle/>
                <a:p>
                  <a:endParaRPr lang="en-US" sz="1300"/>
                </a:p>
              </p:txBody>
            </p:sp>
            <p:sp>
              <p:nvSpPr>
                <p:cNvPr id="256033" name="Oval 33"/>
                <p:cNvSpPr>
                  <a:spLocks noChangeArrowheads="1"/>
                </p:cNvSpPr>
                <p:nvPr/>
              </p:nvSpPr>
              <p:spPr bwMode="auto">
                <a:xfrm>
                  <a:off x="2704" y="1614"/>
                  <a:ext cx="163" cy="170"/>
                </a:xfrm>
                <a:prstGeom prst="ellipse">
                  <a:avLst/>
                </a:prstGeom>
                <a:solidFill>
                  <a:schemeClr val="accent2"/>
                </a:solidFill>
                <a:ln w="9525">
                  <a:noFill/>
                  <a:round/>
                  <a:headEnd/>
                  <a:tailEnd/>
                </a:ln>
                <a:effectLst/>
              </p:spPr>
              <p:txBody>
                <a:bodyPr wrap="none" anchor="ctr"/>
                <a:lstStyle/>
                <a:p>
                  <a:endParaRPr lang="en-US" sz="1300"/>
                </a:p>
              </p:txBody>
            </p:sp>
            <p:sp>
              <p:nvSpPr>
                <p:cNvPr id="256034" name="Oval 34"/>
                <p:cNvSpPr>
                  <a:spLocks noChangeArrowheads="1"/>
                </p:cNvSpPr>
                <p:nvPr/>
              </p:nvSpPr>
              <p:spPr bwMode="auto">
                <a:xfrm>
                  <a:off x="2352" y="1893"/>
                  <a:ext cx="163" cy="170"/>
                </a:xfrm>
                <a:prstGeom prst="ellipse">
                  <a:avLst/>
                </a:prstGeom>
                <a:solidFill>
                  <a:schemeClr val="accent2"/>
                </a:solidFill>
                <a:ln w="9525">
                  <a:noFill/>
                  <a:round/>
                  <a:headEnd/>
                  <a:tailEnd/>
                </a:ln>
                <a:effectLst/>
              </p:spPr>
              <p:txBody>
                <a:bodyPr wrap="none" anchor="ctr"/>
                <a:lstStyle/>
                <a:p>
                  <a:endParaRPr lang="en-US" sz="1300"/>
                </a:p>
              </p:txBody>
            </p:sp>
            <p:sp>
              <p:nvSpPr>
                <p:cNvPr id="256035" name="Oval 35"/>
                <p:cNvSpPr>
                  <a:spLocks noChangeArrowheads="1"/>
                </p:cNvSpPr>
                <p:nvPr/>
              </p:nvSpPr>
              <p:spPr bwMode="auto">
                <a:xfrm>
                  <a:off x="1984" y="2160"/>
                  <a:ext cx="163" cy="170"/>
                </a:xfrm>
                <a:prstGeom prst="ellipse">
                  <a:avLst/>
                </a:prstGeom>
                <a:solidFill>
                  <a:schemeClr val="accent2"/>
                </a:solidFill>
                <a:ln w="9525">
                  <a:noFill/>
                  <a:round/>
                  <a:headEnd/>
                  <a:tailEnd/>
                </a:ln>
                <a:effectLst/>
              </p:spPr>
              <p:txBody>
                <a:bodyPr wrap="none" anchor="ctr"/>
                <a:lstStyle/>
                <a:p>
                  <a:endParaRPr lang="en-US" sz="1300"/>
                </a:p>
              </p:txBody>
            </p:sp>
            <p:sp>
              <p:nvSpPr>
                <p:cNvPr id="256036" name="Oval 36"/>
                <p:cNvSpPr>
                  <a:spLocks noChangeArrowheads="1"/>
                </p:cNvSpPr>
                <p:nvPr/>
              </p:nvSpPr>
              <p:spPr bwMode="auto">
                <a:xfrm>
                  <a:off x="1680" y="2416"/>
                  <a:ext cx="163" cy="170"/>
                </a:xfrm>
                <a:prstGeom prst="ellipse">
                  <a:avLst/>
                </a:prstGeom>
                <a:solidFill>
                  <a:schemeClr val="accent2"/>
                </a:solidFill>
                <a:ln w="9525">
                  <a:noFill/>
                  <a:round/>
                  <a:headEnd/>
                  <a:tailEnd/>
                </a:ln>
                <a:effectLst/>
              </p:spPr>
              <p:txBody>
                <a:bodyPr wrap="none" anchor="ctr"/>
                <a:lstStyle/>
                <a:p>
                  <a:endParaRPr lang="en-US" sz="1300"/>
                </a:p>
              </p:txBody>
            </p:sp>
            <p:sp>
              <p:nvSpPr>
                <p:cNvPr id="256037" name="Oval 37"/>
                <p:cNvSpPr>
                  <a:spLocks noChangeArrowheads="1"/>
                </p:cNvSpPr>
                <p:nvPr/>
              </p:nvSpPr>
              <p:spPr bwMode="auto">
                <a:xfrm>
                  <a:off x="3024" y="1344"/>
                  <a:ext cx="163" cy="170"/>
                </a:xfrm>
                <a:prstGeom prst="ellipse">
                  <a:avLst/>
                </a:prstGeom>
                <a:solidFill>
                  <a:schemeClr val="accent2"/>
                </a:solidFill>
                <a:ln w="9525">
                  <a:noFill/>
                  <a:round/>
                  <a:headEnd/>
                  <a:tailEnd/>
                </a:ln>
                <a:effectLst/>
              </p:spPr>
              <p:txBody>
                <a:bodyPr wrap="none" anchor="ctr"/>
                <a:lstStyle/>
                <a:p>
                  <a:endParaRPr lang="en-US" sz="1300"/>
                </a:p>
              </p:txBody>
            </p:sp>
            <p:sp>
              <p:nvSpPr>
                <p:cNvPr id="256038" name="Text Box 38"/>
                <p:cNvSpPr txBox="1">
                  <a:spLocks noChangeArrowheads="1"/>
                </p:cNvSpPr>
                <p:nvPr/>
              </p:nvSpPr>
              <p:spPr bwMode="auto">
                <a:xfrm>
                  <a:off x="3264" y="1296"/>
                  <a:ext cx="1968" cy="262"/>
                </a:xfrm>
                <a:prstGeom prst="rect">
                  <a:avLst/>
                </a:prstGeom>
                <a:noFill/>
                <a:ln w="9525">
                  <a:noFill/>
                  <a:miter lim="800000"/>
                  <a:headEnd/>
                  <a:tailEnd/>
                </a:ln>
                <a:effectLst/>
                <a:scene3d>
                  <a:camera prst="orthographicFront"/>
                  <a:lightRig rig="threePt" dir="t"/>
                </a:scene3d>
                <a:sp3d>
                  <a:bevelT/>
                </a:sp3d>
              </p:spPr>
              <p:txBody>
                <a:bodyPr>
                  <a:spAutoFit/>
                </a:bodyPr>
                <a:lstStyle/>
                <a:p>
                  <a:pPr>
                    <a:spcBef>
                      <a:spcPct val="50000"/>
                    </a:spcBef>
                  </a:pPr>
                  <a:r>
                    <a:rPr lang="en-US" sz="1300" dirty="0">
                      <a:solidFill>
                        <a:srgbClr val="5D5D5D"/>
                      </a:solidFill>
                      <a:latin typeface="Calibri" panose="020F0502020204030204" pitchFamily="34" charset="0"/>
                    </a:rPr>
                    <a:t>Options &amp; futures</a:t>
                  </a:r>
                </a:p>
              </p:txBody>
            </p:sp>
            <p:sp>
              <p:nvSpPr>
                <p:cNvPr id="256039" name="Text Box 39"/>
                <p:cNvSpPr txBox="1">
                  <a:spLocks noChangeArrowheads="1"/>
                </p:cNvSpPr>
                <p:nvPr/>
              </p:nvSpPr>
              <p:spPr bwMode="auto">
                <a:xfrm>
                  <a:off x="2176" y="2128"/>
                  <a:ext cx="1968" cy="262"/>
                </a:xfrm>
                <a:prstGeom prst="rect">
                  <a:avLst/>
                </a:prstGeom>
                <a:noFill/>
                <a:ln w="9525">
                  <a:noFill/>
                  <a:miter lim="800000"/>
                  <a:headEnd/>
                  <a:tailEnd/>
                </a:ln>
                <a:effectLst/>
                <a:scene3d>
                  <a:camera prst="orthographicFront"/>
                  <a:lightRig rig="threePt" dir="t"/>
                </a:scene3d>
                <a:sp3d>
                  <a:bevelT/>
                </a:sp3d>
              </p:spPr>
              <p:txBody>
                <a:bodyPr>
                  <a:spAutoFit/>
                </a:bodyPr>
                <a:lstStyle/>
                <a:p>
                  <a:pPr>
                    <a:spcBef>
                      <a:spcPct val="50000"/>
                    </a:spcBef>
                  </a:pPr>
                  <a:r>
                    <a:rPr lang="en-US" sz="1300" dirty="0">
                      <a:solidFill>
                        <a:srgbClr val="5D5D5D"/>
                      </a:solidFill>
                      <a:latin typeface="Calibri" panose="020F0502020204030204" pitchFamily="34" charset="0"/>
                    </a:rPr>
                    <a:t>Corporate bonds</a:t>
                  </a:r>
                </a:p>
              </p:txBody>
            </p:sp>
            <p:sp>
              <p:nvSpPr>
                <p:cNvPr id="256040" name="Text Box 40"/>
                <p:cNvSpPr txBox="1">
                  <a:spLocks noChangeArrowheads="1"/>
                </p:cNvSpPr>
                <p:nvPr/>
              </p:nvSpPr>
              <p:spPr bwMode="auto">
                <a:xfrm>
                  <a:off x="1888" y="2400"/>
                  <a:ext cx="1968" cy="262"/>
                </a:xfrm>
                <a:prstGeom prst="rect">
                  <a:avLst/>
                </a:prstGeom>
                <a:noFill/>
                <a:ln w="9525">
                  <a:noFill/>
                  <a:miter lim="800000"/>
                  <a:headEnd/>
                  <a:tailEnd/>
                </a:ln>
                <a:effectLst/>
                <a:scene3d>
                  <a:camera prst="orthographicFront"/>
                  <a:lightRig rig="threePt" dir="t"/>
                </a:scene3d>
                <a:sp3d>
                  <a:bevelT/>
                </a:sp3d>
              </p:spPr>
              <p:txBody>
                <a:bodyPr>
                  <a:spAutoFit/>
                </a:bodyPr>
                <a:lstStyle/>
                <a:p>
                  <a:pPr>
                    <a:spcBef>
                      <a:spcPct val="50000"/>
                    </a:spcBef>
                  </a:pPr>
                  <a:r>
                    <a:rPr lang="en-US" sz="1300" dirty="0">
                      <a:solidFill>
                        <a:srgbClr val="5D5D5D"/>
                      </a:solidFill>
                      <a:latin typeface="Calibri" panose="020F0502020204030204" pitchFamily="34" charset="0"/>
                    </a:rPr>
                    <a:t>Government bonds</a:t>
                  </a:r>
                </a:p>
              </p:txBody>
            </p:sp>
            <p:sp>
              <p:nvSpPr>
                <p:cNvPr id="256041" name="Text Box 41"/>
                <p:cNvSpPr txBox="1">
                  <a:spLocks noChangeArrowheads="1"/>
                </p:cNvSpPr>
                <p:nvPr/>
              </p:nvSpPr>
              <p:spPr bwMode="auto">
                <a:xfrm>
                  <a:off x="1586" y="2592"/>
                  <a:ext cx="738" cy="262"/>
                </a:xfrm>
                <a:prstGeom prst="rect">
                  <a:avLst/>
                </a:prstGeom>
                <a:noFill/>
                <a:ln w="9525">
                  <a:noFill/>
                  <a:miter lim="800000"/>
                  <a:headEnd/>
                  <a:tailEnd/>
                </a:ln>
                <a:effectLst/>
                <a:scene3d>
                  <a:camera prst="orthographicFront"/>
                  <a:lightRig rig="threePt" dir="t"/>
                </a:scene3d>
                <a:sp3d>
                  <a:bevelT/>
                </a:sp3d>
              </p:spPr>
              <p:txBody>
                <a:bodyPr wrap="square">
                  <a:spAutoFit/>
                </a:bodyPr>
                <a:lstStyle/>
                <a:p>
                  <a:pPr>
                    <a:spcBef>
                      <a:spcPct val="50000"/>
                    </a:spcBef>
                  </a:pPr>
                  <a:r>
                    <a:rPr lang="en-US" sz="1300" dirty="0">
                      <a:solidFill>
                        <a:srgbClr val="5D5D5D"/>
                      </a:solidFill>
                      <a:latin typeface="Calibri" panose="020F0502020204030204" pitchFamily="34" charset="0"/>
                    </a:rPr>
                    <a:t>CDs</a:t>
                  </a:r>
                </a:p>
              </p:txBody>
            </p:sp>
            <p:sp>
              <p:nvSpPr>
                <p:cNvPr id="256042" name="Text Box 42"/>
                <p:cNvSpPr txBox="1">
                  <a:spLocks noChangeArrowheads="1"/>
                </p:cNvSpPr>
                <p:nvPr/>
              </p:nvSpPr>
              <p:spPr bwMode="auto">
                <a:xfrm>
                  <a:off x="1296" y="2880"/>
                  <a:ext cx="1968" cy="262"/>
                </a:xfrm>
                <a:prstGeom prst="rect">
                  <a:avLst/>
                </a:prstGeom>
                <a:noFill/>
                <a:ln w="9525">
                  <a:noFill/>
                  <a:miter lim="800000"/>
                  <a:headEnd/>
                  <a:tailEnd/>
                </a:ln>
                <a:effectLst/>
                <a:scene3d>
                  <a:camera prst="orthographicFront"/>
                  <a:lightRig rig="threePt" dir="t"/>
                </a:scene3d>
                <a:sp3d>
                  <a:bevelT/>
                </a:sp3d>
              </p:spPr>
              <p:txBody>
                <a:bodyPr>
                  <a:spAutoFit/>
                </a:bodyPr>
                <a:lstStyle/>
                <a:p>
                  <a:pPr>
                    <a:spcBef>
                      <a:spcPct val="50000"/>
                    </a:spcBef>
                  </a:pPr>
                  <a:r>
                    <a:rPr lang="en-US" sz="1300" dirty="0">
                      <a:solidFill>
                        <a:srgbClr val="5D5D5D"/>
                      </a:solidFill>
                      <a:latin typeface="Calibri" panose="020F0502020204030204" pitchFamily="34" charset="0"/>
                    </a:rPr>
                    <a:t>Treasury bills</a:t>
                  </a:r>
                </a:p>
              </p:txBody>
            </p:sp>
            <p:sp>
              <p:nvSpPr>
                <p:cNvPr id="256043" name="Text Box 43"/>
                <p:cNvSpPr txBox="1">
                  <a:spLocks noChangeArrowheads="1"/>
                </p:cNvSpPr>
                <p:nvPr/>
              </p:nvSpPr>
              <p:spPr bwMode="auto">
                <a:xfrm>
                  <a:off x="2928" y="1552"/>
                  <a:ext cx="1968" cy="262"/>
                </a:xfrm>
                <a:prstGeom prst="rect">
                  <a:avLst/>
                </a:prstGeom>
                <a:noFill/>
                <a:ln w="9525">
                  <a:noFill/>
                  <a:miter lim="800000"/>
                  <a:headEnd/>
                  <a:tailEnd/>
                </a:ln>
                <a:effectLst/>
                <a:scene3d>
                  <a:camera prst="orthographicFront"/>
                  <a:lightRig rig="threePt" dir="t"/>
                </a:scene3d>
                <a:sp3d>
                  <a:bevelT/>
                </a:sp3d>
              </p:spPr>
              <p:txBody>
                <a:bodyPr>
                  <a:spAutoFit/>
                </a:bodyPr>
                <a:lstStyle/>
                <a:p>
                  <a:pPr>
                    <a:spcBef>
                      <a:spcPct val="50000"/>
                    </a:spcBef>
                  </a:pPr>
                  <a:r>
                    <a:rPr lang="en-US" sz="1300" dirty="0">
                      <a:solidFill>
                        <a:srgbClr val="5D5D5D"/>
                      </a:solidFill>
                      <a:latin typeface="Calibri" panose="020F0502020204030204" pitchFamily="34" charset="0"/>
                    </a:rPr>
                    <a:t>Common stock</a:t>
                  </a:r>
                </a:p>
              </p:txBody>
            </p:sp>
            <p:sp>
              <p:nvSpPr>
                <p:cNvPr id="256044" name="Text Box 44"/>
                <p:cNvSpPr txBox="1">
                  <a:spLocks noChangeArrowheads="1"/>
                </p:cNvSpPr>
                <p:nvPr/>
              </p:nvSpPr>
              <p:spPr bwMode="auto">
                <a:xfrm>
                  <a:off x="2592" y="1824"/>
                  <a:ext cx="1968" cy="262"/>
                </a:xfrm>
                <a:prstGeom prst="rect">
                  <a:avLst/>
                </a:prstGeom>
                <a:noFill/>
                <a:ln w="9525">
                  <a:noFill/>
                  <a:miter lim="800000"/>
                  <a:headEnd/>
                  <a:tailEnd/>
                </a:ln>
                <a:effectLst/>
                <a:scene3d>
                  <a:camera prst="orthographicFront"/>
                  <a:lightRig rig="threePt" dir="t"/>
                </a:scene3d>
                <a:sp3d>
                  <a:bevelT/>
                </a:sp3d>
              </p:spPr>
              <p:txBody>
                <a:bodyPr>
                  <a:spAutoFit/>
                </a:bodyPr>
                <a:lstStyle/>
                <a:p>
                  <a:pPr>
                    <a:spcBef>
                      <a:spcPct val="50000"/>
                    </a:spcBef>
                  </a:pPr>
                  <a:r>
                    <a:rPr lang="en-US" sz="1300" dirty="0">
                      <a:solidFill>
                        <a:srgbClr val="5D5D5D"/>
                      </a:solidFill>
                      <a:latin typeface="Calibri" panose="020F0502020204030204" pitchFamily="34" charset="0"/>
                    </a:rPr>
                    <a:t>Preferred stock</a:t>
                  </a:r>
                </a:p>
              </p:txBody>
            </p:sp>
          </p:grpSp>
        </p:grpSp>
        <p:grpSp>
          <p:nvGrpSpPr>
            <p:cNvPr id="4" name="Group 35"/>
            <p:cNvGrpSpPr/>
            <p:nvPr/>
          </p:nvGrpSpPr>
          <p:grpSpPr>
            <a:xfrm>
              <a:off x="5473976" y="3546240"/>
              <a:ext cx="2794000" cy="2574469"/>
              <a:chOff x="5936494" y="3810000"/>
              <a:chExt cx="3429000" cy="3159577"/>
            </a:xfrm>
          </p:grpSpPr>
          <p:grpSp>
            <p:nvGrpSpPr>
              <p:cNvPr id="5" name="Group 33"/>
              <p:cNvGrpSpPr/>
              <p:nvPr/>
            </p:nvGrpSpPr>
            <p:grpSpPr>
              <a:xfrm>
                <a:off x="5936494" y="3810000"/>
                <a:ext cx="3429000" cy="3159577"/>
                <a:chOff x="6012694" y="3886200"/>
                <a:chExt cx="3429000" cy="3159577"/>
              </a:xfrm>
              <a:effectLst/>
            </p:grpSpPr>
            <p:grpSp>
              <p:nvGrpSpPr>
                <p:cNvPr id="6" name="Group 56"/>
                <p:cNvGrpSpPr>
                  <a:grpSpLocks/>
                </p:cNvGrpSpPr>
                <p:nvPr/>
              </p:nvGrpSpPr>
              <p:grpSpPr bwMode="auto">
                <a:xfrm>
                  <a:off x="6248400" y="3886200"/>
                  <a:ext cx="2743200" cy="2743200"/>
                  <a:chOff x="3744" y="1872"/>
                  <a:chExt cx="1728" cy="1728"/>
                </a:xfrm>
              </p:grpSpPr>
              <p:sp>
                <p:nvSpPr>
                  <p:cNvPr id="256057" name="Rectangle 57"/>
                  <p:cNvSpPr>
                    <a:spLocks noChangeArrowheads="1"/>
                  </p:cNvSpPr>
                  <p:nvPr/>
                </p:nvSpPr>
                <p:spPr bwMode="auto">
                  <a:xfrm>
                    <a:off x="3744" y="1872"/>
                    <a:ext cx="1728" cy="1728"/>
                  </a:xfrm>
                  <a:prstGeom prst="rect">
                    <a:avLst/>
                  </a:prstGeom>
                  <a:noFill/>
                  <a:ln w="9525">
                    <a:noFill/>
                    <a:miter lim="800000"/>
                    <a:headEnd/>
                    <a:tailEnd/>
                  </a:ln>
                  <a:effectLst/>
                </p:spPr>
                <p:txBody>
                  <a:bodyPr wrap="none" anchor="ctr"/>
                  <a:lstStyle/>
                  <a:p>
                    <a:endParaRPr lang="en-US" sz="1300"/>
                  </a:p>
                </p:txBody>
              </p:sp>
              <p:sp>
                <p:nvSpPr>
                  <p:cNvPr id="256058" name="Oval 58"/>
                  <p:cNvSpPr>
                    <a:spLocks noChangeArrowheads="1"/>
                  </p:cNvSpPr>
                  <p:nvPr/>
                </p:nvSpPr>
                <p:spPr bwMode="auto">
                  <a:xfrm>
                    <a:off x="4344" y="2016"/>
                    <a:ext cx="528" cy="528"/>
                  </a:xfrm>
                  <a:prstGeom prst="ellipse">
                    <a:avLst/>
                  </a:prstGeom>
                  <a:solidFill>
                    <a:schemeClr val="accent2"/>
                  </a:solidFill>
                  <a:ln w="9525">
                    <a:noFill/>
                    <a:round/>
                    <a:headEnd/>
                    <a:tailEnd/>
                  </a:ln>
                  <a:effectLst/>
                </p:spPr>
                <p:txBody>
                  <a:bodyPr wrap="none" anchor="ctr"/>
                  <a:lstStyle/>
                  <a:p>
                    <a:pPr algn="ctr"/>
                    <a:r>
                      <a:rPr lang="en-US" sz="1300" b="1" dirty="0">
                        <a:solidFill>
                          <a:srgbClr val="FFFFFF"/>
                        </a:solidFill>
                        <a:latin typeface="Calibri" panose="020F0502020204030204" pitchFamily="34" charset="0"/>
                        <a:cs typeface="Arial"/>
                      </a:rPr>
                      <a:t>Stability</a:t>
                    </a:r>
                  </a:p>
                </p:txBody>
              </p:sp>
              <p:sp>
                <p:nvSpPr>
                  <p:cNvPr id="256059" name="Oval 59"/>
                  <p:cNvSpPr>
                    <a:spLocks noChangeArrowheads="1"/>
                  </p:cNvSpPr>
                  <p:nvPr/>
                </p:nvSpPr>
                <p:spPr bwMode="auto">
                  <a:xfrm>
                    <a:off x="3840" y="2976"/>
                    <a:ext cx="528" cy="528"/>
                  </a:xfrm>
                  <a:prstGeom prst="ellipse">
                    <a:avLst/>
                  </a:prstGeom>
                  <a:solidFill>
                    <a:schemeClr val="accent2"/>
                  </a:solidFill>
                  <a:ln w="9525">
                    <a:noFill/>
                    <a:round/>
                    <a:headEnd/>
                    <a:tailEnd/>
                  </a:ln>
                  <a:effectLst/>
                </p:spPr>
                <p:txBody>
                  <a:bodyPr wrap="none" anchor="ctr"/>
                  <a:lstStyle/>
                  <a:p>
                    <a:pPr algn="ctr"/>
                    <a:r>
                      <a:rPr lang="en-US" sz="1300" b="1" dirty="0">
                        <a:solidFill>
                          <a:srgbClr val="FFFFFF"/>
                        </a:solidFill>
                        <a:latin typeface="Calibri" panose="020F0502020204030204" pitchFamily="34" charset="0"/>
                        <a:cs typeface="Arial"/>
                      </a:rPr>
                      <a:t>Growth</a:t>
                    </a:r>
                  </a:p>
                </p:txBody>
              </p:sp>
              <p:sp>
                <p:nvSpPr>
                  <p:cNvPr id="256060" name="Oval 60"/>
                  <p:cNvSpPr>
                    <a:spLocks noChangeArrowheads="1"/>
                  </p:cNvSpPr>
                  <p:nvPr/>
                </p:nvSpPr>
                <p:spPr bwMode="auto">
                  <a:xfrm>
                    <a:off x="4848" y="2976"/>
                    <a:ext cx="528" cy="528"/>
                  </a:xfrm>
                  <a:prstGeom prst="ellipse">
                    <a:avLst/>
                  </a:prstGeom>
                  <a:solidFill>
                    <a:schemeClr val="accent2"/>
                  </a:solidFill>
                  <a:ln w="9525">
                    <a:noFill/>
                    <a:round/>
                    <a:headEnd/>
                    <a:tailEnd/>
                  </a:ln>
                  <a:effectLst/>
                </p:spPr>
                <p:txBody>
                  <a:bodyPr wrap="none" anchor="ctr"/>
                  <a:lstStyle/>
                  <a:p>
                    <a:pPr algn="ctr"/>
                    <a:r>
                      <a:rPr lang="en-US" sz="1300" b="1" dirty="0">
                        <a:solidFill>
                          <a:srgbClr val="FFFFFF"/>
                        </a:solidFill>
                        <a:latin typeface="Calibri" panose="020F0502020204030204" pitchFamily="34" charset="0"/>
                        <a:cs typeface="Arial"/>
                      </a:rPr>
                      <a:t>Income</a:t>
                    </a:r>
                  </a:p>
                </p:txBody>
              </p:sp>
              <p:sp>
                <p:nvSpPr>
                  <p:cNvPr id="256061" name="AutoShape 61"/>
                  <p:cNvSpPr>
                    <a:spLocks noChangeArrowheads="1"/>
                  </p:cNvSpPr>
                  <p:nvPr/>
                </p:nvSpPr>
                <p:spPr bwMode="auto">
                  <a:xfrm rot="5400000">
                    <a:off x="4539" y="3044"/>
                    <a:ext cx="163" cy="412"/>
                  </a:xfrm>
                  <a:prstGeom prst="upDownArrow">
                    <a:avLst>
                      <a:gd name="adj1" fmla="val 50000"/>
                      <a:gd name="adj2" fmla="val 60000"/>
                    </a:avLst>
                  </a:prstGeom>
                  <a:solidFill>
                    <a:schemeClr val="accent2"/>
                  </a:solidFill>
                  <a:ln w="9525">
                    <a:noFill/>
                    <a:miter lim="800000"/>
                    <a:headEnd/>
                    <a:tailEnd/>
                  </a:ln>
                  <a:effectLst/>
                </p:spPr>
                <p:txBody>
                  <a:bodyPr wrap="none" anchor="ctr"/>
                  <a:lstStyle/>
                  <a:p>
                    <a:endParaRPr lang="en-US" sz="1300"/>
                  </a:p>
                </p:txBody>
              </p:sp>
              <p:sp>
                <p:nvSpPr>
                  <p:cNvPr id="256062" name="AutoShape 62"/>
                  <p:cNvSpPr>
                    <a:spLocks noChangeArrowheads="1"/>
                  </p:cNvSpPr>
                  <p:nvPr/>
                </p:nvSpPr>
                <p:spPr bwMode="auto">
                  <a:xfrm rot="9000000">
                    <a:off x="4834" y="2522"/>
                    <a:ext cx="163" cy="410"/>
                  </a:xfrm>
                  <a:prstGeom prst="upDownArrow">
                    <a:avLst>
                      <a:gd name="adj1" fmla="val 50000"/>
                      <a:gd name="adj2" fmla="val 58333"/>
                    </a:avLst>
                  </a:prstGeom>
                  <a:solidFill>
                    <a:schemeClr val="accent2"/>
                  </a:solidFill>
                  <a:ln w="9525">
                    <a:noFill/>
                    <a:miter lim="800000"/>
                    <a:headEnd/>
                    <a:tailEnd/>
                  </a:ln>
                  <a:effectLst/>
                </p:spPr>
                <p:txBody>
                  <a:bodyPr wrap="none" anchor="ctr"/>
                  <a:lstStyle/>
                  <a:p>
                    <a:endParaRPr lang="en-US" sz="1300"/>
                  </a:p>
                </p:txBody>
              </p:sp>
            </p:grpSp>
            <p:sp>
              <p:nvSpPr>
                <p:cNvPr id="33" name="TextBox 32"/>
                <p:cNvSpPr txBox="1"/>
                <p:nvPr/>
              </p:nvSpPr>
              <p:spPr>
                <a:xfrm>
                  <a:off x="6012694" y="6629401"/>
                  <a:ext cx="3429000" cy="416376"/>
                </a:xfrm>
                <a:prstGeom prst="rect">
                  <a:avLst/>
                </a:prstGeom>
                <a:noFill/>
                <a:ln w="9525">
                  <a:noFill/>
                  <a:miter lim="800000"/>
                  <a:headEnd/>
                  <a:tailEnd/>
                </a:ln>
                <a:effectLst/>
                <a:scene3d>
                  <a:camera prst="orthographicFront"/>
                  <a:lightRig rig="threePt" dir="t"/>
                </a:scene3d>
                <a:sp3d>
                  <a:bevelT/>
                </a:sp3d>
              </p:spPr>
              <p:txBody>
                <a:bodyPr wrap="square">
                  <a:spAutoFit/>
                </a:bodyPr>
                <a:lstStyle/>
                <a:p>
                  <a:pPr algn="ctr">
                    <a:spcBef>
                      <a:spcPct val="50000"/>
                    </a:spcBef>
                  </a:pPr>
                  <a:r>
                    <a:rPr lang="en-US" sz="1300" dirty="0">
                      <a:solidFill>
                        <a:srgbClr val="5D5D5D"/>
                      </a:solidFill>
                    </a:rPr>
                    <a:t>Risk-Return Tradeoff</a:t>
                  </a:r>
                </a:p>
              </p:txBody>
            </p:sp>
          </p:grpSp>
          <p:sp>
            <p:nvSpPr>
              <p:cNvPr id="35" name="AutoShape 62"/>
              <p:cNvSpPr>
                <a:spLocks noChangeArrowheads="1"/>
              </p:cNvSpPr>
              <p:nvPr/>
            </p:nvSpPr>
            <p:spPr bwMode="auto">
              <a:xfrm rot="12600000" flipV="1">
                <a:off x="6951093" y="4861346"/>
                <a:ext cx="258110" cy="650887"/>
              </a:xfrm>
              <a:prstGeom prst="upDownArrow">
                <a:avLst>
                  <a:gd name="adj1" fmla="val 50000"/>
                  <a:gd name="adj2" fmla="val 58333"/>
                </a:avLst>
              </a:prstGeom>
              <a:solidFill>
                <a:schemeClr val="accent2"/>
              </a:solidFill>
              <a:ln w="9525">
                <a:noFill/>
                <a:miter lim="800000"/>
                <a:headEnd/>
                <a:tailEnd/>
              </a:ln>
              <a:effectLst/>
            </p:spPr>
            <p:txBody>
              <a:bodyPr wrap="none" anchor="ctr"/>
              <a:lstStyle/>
              <a:p>
                <a:endParaRPr lang="en-US" sz="1300"/>
              </a:p>
            </p:txBody>
          </p:sp>
        </p:grpSp>
      </p:grpSp>
    </p:spTree>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b="3852"/>
          <a:stretch/>
        </p:blipFill>
        <p:spPr>
          <a:xfrm>
            <a:off x="3489494" y="2266120"/>
            <a:ext cx="5654506" cy="3627783"/>
          </a:xfrm>
          <a:prstGeom prst="rect">
            <a:avLst/>
          </a:prstGeom>
        </p:spPr>
      </p:pic>
      <p:sp>
        <p:nvSpPr>
          <p:cNvPr id="262146" name="Rectangle 2"/>
          <p:cNvSpPr>
            <a:spLocks noGrp="1" noChangeArrowheads="1"/>
          </p:cNvSpPr>
          <p:nvPr>
            <p:ph type="title"/>
          </p:nvPr>
        </p:nvSpPr>
        <p:spPr>
          <a:xfrm>
            <a:off x="1609587" y="324678"/>
            <a:ext cx="7302500" cy="1219200"/>
          </a:xfrm>
        </p:spPr>
        <p:txBody>
          <a:bodyPr>
            <a:noAutofit/>
          </a:bodyPr>
          <a:lstStyle/>
          <a:p>
            <a:r>
              <a:rPr lang="en-US" dirty="0"/>
              <a:t>Investment Options </a:t>
            </a:r>
            <a:r>
              <a:rPr lang="en-US" sz="3600" dirty="0"/>
              <a:t>—</a:t>
            </a:r>
            <a:br>
              <a:rPr lang="en-US" sz="3800" dirty="0"/>
            </a:br>
            <a:r>
              <a:rPr lang="en-US" sz="3400" b="0" dirty="0"/>
              <a:t>Types of Investments</a:t>
            </a:r>
          </a:p>
        </p:txBody>
      </p:sp>
      <p:sp>
        <p:nvSpPr>
          <p:cNvPr id="262148" name="Rectangle 4"/>
          <p:cNvSpPr>
            <a:spLocks noGrp="1" noChangeArrowheads="1"/>
          </p:cNvSpPr>
          <p:nvPr>
            <p:ph idx="1"/>
          </p:nvPr>
        </p:nvSpPr>
        <p:spPr>
          <a:xfrm>
            <a:off x="1609587" y="1978853"/>
            <a:ext cx="3987800" cy="3279775"/>
          </a:xfrm>
        </p:spPr>
        <p:txBody>
          <a:bodyPr/>
          <a:lstStyle/>
          <a:p>
            <a:r>
              <a:rPr lang="en-US" dirty="0"/>
              <a:t>Cash alternatives</a:t>
            </a:r>
          </a:p>
          <a:p>
            <a:r>
              <a:rPr lang="en-US" dirty="0"/>
              <a:t>Bonds</a:t>
            </a:r>
          </a:p>
          <a:p>
            <a:r>
              <a:rPr lang="en-US" dirty="0"/>
              <a:t>Stocks</a:t>
            </a:r>
          </a:p>
          <a:p>
            <a:r>
              <a:rPr lang="en-US" dirty="0"/>
              <a:t>Other investments</a:t>
            </a:r>
          </a:p>
          <a:p>
            <a:r>
              <a:rPr lang="en-US" dirty="0"/>
              <a:t>Funds </a:t>
            </a:r>
          </a:p>
        </p:txBody>
      </p:sp>
      <p:grpSp>
        <p:nvGrpSpPr>
          <p:cNvPr id="5" name="Group 4"/>
          <p:cNvGrpSpPr/>
          <p:nvPr/>
        </p:nvGrpSpPr>
        <p:grpSpPr>
          <a:xfrm>
            <a:off x="1996937" y="4566111"/>
            <a:ext cx="2962689" cy="1271686"/>
            <a:chOff x="933450" y="4774832"/>
            <a:chExt cx="3829050" cy="1616443"/>
          </a:xfrm>
          <a:solidFill>
            <a:schemeClr val="tx2">
              <a:lumMod val="60000"/>
              <a:lumOff val="40000"/>
            </a:schemeClr>
          </a:solidFill>
        </p:grpSpPr>
        <p:sp>
          <p:nvSpPr>
            <p:cNvPr id="4" name="Rectangle 3"/>
            <p:cNvSpPr/>
            <p:nvPr/>
          </p:nvSpPr>
          <p:spPr>
            <a:xfrm>
              <a:off x="933450" y="4774832"/>
              <a:ext cx="3752850" cy="161644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 name="TextBox 2"/>
            <p:cNvSpPr txBox="1"/>
            <p:nvPr/>
          </p:nvSpPr>
          <p:spPr>
            <a:xfrm>
              <a:off x="1085850" y="4910989"/>
              <a:ext cx="3676650" cy="1369254"/>
            </a:xfrm>
            <a:prstGeom prst="rect">
              <a:avLst/>
            </a:prstGeom>
            <a:grpFill/>
          </p:spPr>
          <p:txBody>
            <a:bodyPr wrap="square" rtlCol="0">
              <a:spAutoFit/>
            </a:bodyPr>
            <a:lstStyle/>
            <a:p>
              <a:pPr lvl="0"/>
              <a:r>
                <a:rPr lang="en-US" sz="1600" b="1" dirty="0">
                  <a:solidFill>
                    <a:srgbClr val="FFFFFF"/>
                  </a:solidFill>
                  <a:latin typeface="Calibri" panose="020F0502020204030204" pitchFamily="34" charset="0"/>
                  <a:cs typeface="Arial"/>
                </a:rPr>
                <a:t>401(k) plans and IRAs are not investments--they are tax-advantaged vehicles that hold individual investments</a:t>
              </a:r>
              <a:endParaRPr lang="en-US" sz="1600" b="1" dirty="0">
                <a:solidFill>
                  <a:srgbClr val="FFFFFF"/>
                </a:solidFill>
                <a:latin typeface="Calibri" panose="020F0502020204030204" pitchFamily="34" charset="0"/>
              </a:endParaRPr>
            </a:p>
            <a:p>
              <a:endParaRPr lang="en-US" sz="1600" dirty="0"/>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2148">
                                            <p:txEl>
                                              <p:pRg st="0" end="0"/>
                                            </p:txEl>
                                          </p:spTgt>
                                        </p:tgtEl>
                                        <p:attrNameLst>
                                          <p:attrName>style.visibility</p:attrName>
                                        </p:attrNameLst>
                                      </p:cBhvr>
                                      <p:to>
                                        <p:strVal val="visible"/>
                                      </p:to>
                                    </p:set>
                                    <p:animEffect transition="in" filter="fade">
                                      <p:cBhvr>
                                        <p:cTn id="7" dur="500"/>
                                        <p:tgtEl>
                                          <p:spTgt spid="262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2148">
                                            <p:txEl>
                                              <p:pRg st="1" end="1"/>
                                            </p:txEl>
                                          </p:spTgt>
                                        </p:tgtEl>
                                        <p:attrNameLst>
                                          <p:attrName>style.visibility</p:attrName>
                                        </p:attrNameLst>
                                      </p:cBhvr>
                                      <p:to>
                                        <p:strVal val="visible"/>
                                      </p:to>
                                    </p:set>
                                    <p:animEffect transition="in" filter="fade">
                                      <p:cBhvr>
                                        <p:cTn id="12" dur="500"/>
                                        <p:tgtEl>
                                          <p:spTgt spid="262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2148">
                                            <p:txEl>
                                              <p:pRg st="2" end="2"/>
                                            </p:txEl>
                                          </p:spTgt>
                                        </p:tgtEl>
                                        <p:attrNameLst>
                                          <p:attrName>style.visibility</p:attrName>
                                        </p:attrNameLst>
                                      </p:cBhvr>
                                      <p:to>
                                        <p:strVal val="visible"/>
                                      </p:to>
                                    </p:set>
                                    <p:animEffect transition="in" filter="fade">
                                      <p:cBhvr>
                                        <p:cTn id="17" dur="500"/>
                                        <p:tgtEl>
                                          <p:spTgt spid="262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2148">
                                            <p:txEl>
                                              <p:pRg st="3" end="3"/>
                                            </p:txEl>
                                          </p:spTgt>
                                        </p:tgtEl>
                                        <p:attrNameLst>
                                          <p:attrName>style.visibility</p:attrName>
                                        </p:attrNameLst>
                                      </p:cBhvr>
                                      <p:to>
                                        <p:strVal val="visible"/>
                                      </p:to>
                                    </p:set>
                                    <p:animEffect transition="in" filter="fade">
                                      <p:cBhvr>
                                        <p:cTn id="22" dur="500"/>
                                        <p:tgtEl>
                                          <p:spTgt spid="262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2148">
                                            <p:txEl>
                                              <p:pRg st="4" end="4"/>
                                            </p:txEl>
                                          </p:spTgt>
                                        </p:tgtEl>
                                        <p:attrNameLst>
                                          <p:attrName>style.visibility</p:attrName>
                                        </p:attrNameLst>
                                      </p:cBhvr>
                                      <p:to>
                                        <p:strVal val="visible"/>
                                      </p:to>
                                    </p:set>
                                    <p:animEffect transition="in" filter="fade">
                                      <p:cBhvr>
                                        <p:cTn id="27" dur="500"/>
                                        <p:tgtEl>
                                          <p:spTgt spid="26214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8" grpId="0" uiExpand="1" build="p"/>
    </p:bldLst>
  </p:timing>
</p:sld>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1541</TotalTime>
  <Words>7322</Words>
  <Application>Microsoft Office PowerPoint</Application>
  <PresentationFormat>On-screen Show (4:3)</PresentationFormat>
  <Paragraphs>497</Paragraphs>
  <Slides>32</Slides>
  <Notes>31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8" baseType="lpstr">
      <vt:lpstr>Arial</vt:lpstr>
      <vt:lpstr>Calibri</vt:lpstr>
      <vt:lpstr>Times New Roman</vt:lpstr>
      <vt:lpstr>Wingdings</vt:lpstr>
      <vt:lpstr>Office Theme</vt:lpstr>
      <vt:lpstr>Document</vt:lpstr>
      <vt:lpstr>PowerPoint Presentation</vt:lpstr>
      <vt:lpstr>Investment Fundamentals  What Is Investing?</vt:lpstr>
      <vt:lpstr>Investment Fundamentals — The Effect of Inflation</vt:lpstr>
      <vt:lpstr>Investment Fundamentals — The Effect of Compounding</vt:lpstr>
      <vt:lpstr>Investment Fundamentals — Sooner Is Better</vt:lpstr>
      <vt:lpstr>Investment Fundamentals — Identifying Goals and Time Horizons</vt:lpstr>
      <vt:lpstr>Investment Fundamentals — Risk Tolerance</vt:lpstr>
      <vt:lpstr>Investment Fundamentals —  Relationship Between Risk &amp; Return</vt:lpstr>
      <vt:lpstr>Investment Options — Types of Investments</vt:lpstr>
      <vt:lpstr>Investment Options — Cash Alternatives</vt:lpstr>
      <vt:lpstr>Investment Options — Cash Alternatives</vt:lpstr>
      <vt:lpstr>Investment Options — Bonds</vt:lpstr>
      <vt:lpstr>Investment Options — Bonds</vt:lpstr>
      <vt:lpstr>Investment Options — Bonds</vt:lpstr>
      <vt:lpstr>Investment Options —  Stocks</vt:lpstr>
      <vt:lpstr>Investment Options —  Stocks</vt:lpstr>
      <vt:lpstr>Investment Options —  Stocks</vt:lpstr>
      <vt:lpstr>Investment Options —  Other Investments</vt:lpstr>
      <vt:lpstr>Investment Options —  Mutual Funds</vt:lpstr>
      <vt:lpstr>Investment Options —  Mutual Funds</vt:lpstr>
      <vt:lpstr>Investment Options —  Mutual Funds</vt:lpstr>
      <vt:lpstr>Investment Options —  Mutual Funds</vt:lpstr>
      <vt:lpstr>Investment Options — Exchange-Traded Funds (ETFs)</vt:lpstr>
      <vt:lpstr>Investment Options — Exchange-Traded Funds (ETFs)</vt:lpstr>
      <vt:lpstr>Investment Methods —  Dollar Cost Averaging</vt:lpstr>
      <vt:lpstr>Asset Allocation —  Considerations</vt:lpstr>
      <vt:lpstr>Asset Allocation — Sample Allocation Model</vt:lpstr>
      <vt:lpstr>Asset Allocation — Sample Allocation Model</vt:lpstr>
      <vt:lpstr>Asset Allocation — Sample Allocation Model</vt:lpstr>
      <vt:lpstr>The Role of a Financial Professional</vt:lpstr>
      <vt:lpstr>Thank You</vt:lpstr>
      <vt:lpstr>Disclaimer</vt:lpstr>
    </vt:vector>
  </TitlesOfParts>
  <Company>Forefield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Michelle Crowe</cp:lastModifiedBy>
  <cp:revision>194</cp:revision>
  <dcterms:created xsi:type="dcterms:W3CDTF">2011-07-21T14:18:33Z</dcterms:created>
  <dcterms:modified xsi:type="dcterms:W3CDTF">2020-03-05T16:05:51Z</dcterms:modified>
</cp:coreProperties>
</file>