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D5D5D"/>
    <a:srgbClr val="5483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1083" autoAdjust="0"/>
  </p:normalViewPr>
  <p:slideViewPr>
    <p:cSldViewPr snapToGrid="0">
      <p:cViewPr varScale="1">
        <p:scale>
          <a:sx n="92" d="100"/>
          <a:sy n="92" d="100"/>
        </p:scale>
        <p:origin x="180" y="84"/>
      </p:cViewPr>
      <p:guideLst>
        <p:guide orient="horz" pos="2160"/>
        <p:guide pos="2880"/>
      </p:guideLst>
    </p:cSldViewPr>
  </p:slideViewPr>
  <p:notesTextViewPr>
    <p:cViewPr>
      <p:scale>
        <a:sx n="100" d="100"/>
        <a:sy n="100" d="100"/>
      </p:scale>
      <p:origin x="0" y="0"/>
    </p:cViewPr>
  </p:notesTextViewPr>
  <p:sorterViewPr>
    <p:cViewPr>
      <p:scale>
        <a:sx n="160" d="100"/>
        <a:sy n="160" d="100"/>
      </p:scale>
      <p:origin x="0" y="0"/>
    </p:cViewPr>
  </p:sorterViewPr>
  <p:notesViewPr>
    <p:cSldViewPr snapToGrid="0">
      <p:cViewPr varScale="1">
        <p:scale>
          <a:sx n="81" d="100"/>
          <a:sy n="81" d="100"/>
        </p:scale>
        <p:origin x="3144"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overlay val="0"/>
    </c:title>
    <c:autoTitleDeleted val="0"/>
    <c:view3D>
      <c:rotX val="0"/>
      <c:hPercent val="122"/>
      <c:rotY val="0"/>
      <c:depthPercent val="80"/>
      <c:rAngAx val="1"/>
    </c:view3D>
    <c:floor>
      <c:thickness val="0"/>
    </c:floor>
    <c:sideWall>
      <c:thickness val="0"/>
    </c:sideWall>
    <c:backWall>
      <c:thickness val="0"/>
    </c:backWall>
    <c:plotArea>
      <c:layout/>
      <c:bar3DChart>
        <c:barDir val="col"/>
        <c:grouping val="clustered"/>
        <c:varyColors val="0"/>
        <c:ser>
          <c:idx val="0"/>
          <c:order val="0"/>
          <c:tx>
            <c:strRef>
              <c:f>Sheet1!$A$2</c:f>
              <c:strCache>
                <c:ptCount val="1"/>
              </c:strCache>
            </c:strRef>
          </c:tx>
          <c:invertIfNegative val="0"/>
          <c:dPt>
            <c:idx val="0"/>
            <c:invertIfNegative val="0"/>
            <c:bubble3D val="0"/>
            <c:spPr>
              <a:solidFill>
                <a:schemeClr val="accent2"/>
              </a:solidFill>
              <a:ln>
                <a:noFill/>
              </a:ln>
              <a:scene3d>
                <a:camera prst="orthographicFront"/>
                <a:lightRig rig="threePt" dir="t"/>
              </a:scene3d>
              <a:sp3d>
                <a:contourClr>
                  <a:srgbClr val="000000"/>
                </a:contourClr>
              </a:sp3d>
            </c:spPr>
            <c:extLst>
              <c:ext xmlns:c16="http://schemas.microsoft.com/office/drawing/2014/chart" uri="{C3380CC4-5D6E-409C-BE32-E72D297353CC}">
                <c16:uniqueId val="{00000001-7BF1-1E4A-97DF-9E7C4AD482EC}"/>
              </c:ext>
            </c:extLst>
          </c:dPt>
          <c:dPt>
            <c:idx val="1"/>
            <c:invertIfNegative val="0"/>
            <c:bubble3D val="0"/>
            <c:spPr>
              <a:solidFill>
                <a:schemeClr val="accent4"/>
              </a:solidFill>
              <a:ln>
                <a:noFill/>
              </a:ln>
            </c:spPr>
            <c:extLst>
              <c:ext xmlns:c16="http://schemas.microsoft.com/office/drawing/2014/chart" uri="{C3380CC4-5D6E-409C-BE32-E72D297353CC}">
                <c16:uniqueId val="{00000003-7BF1-1E4A-97DF-9E7C4AD482EC}"/>
              </c:ext>
            </c:extLst>
          </c:dPt>
          <c:dPt>
            <c:idx val="2"/>
            <c:invertIfNegative val="0"/>
            <c:bubble3D val="0"/>
            <c:spPr>
              <a:solidFill>
                <a:schemeClr val="accent6"/>
              </a:solidFill>
              <a:ln>
                <a:noFill/>
              </a:ln>
            </c:spPr>
            <c:extLst>
              <c:ext xmlns:c16="http://schemas.microsoft.com/office/drawing/2014/chart" uri="{C3380CC4-5D6E-409C-BE32-E72D297353CC}">
                <c16:uniqueId val="{00000005-7BF1-1E4A-97DF-9E7C4AD482EC}"/>
              </c:ext>
            </c:extLst>
          </c:dPt>
          <c:cat>
            <c:strRef>
              <c:f>Sheet1!$B$1:$D$1</c:f>
              <c:strCache>
                <c:ptCount val="3"/>
                <c:pt idx="0">
                  <c:v>Today</c:v>
                </c:pt>
                <c:pt idx="1">
                  <c:v>10 years</c:v>
                </c:pt>
                <c:pt idx="2">
                  <c:v>20 years</c:v>
                </c:pt>
              </c:strCache>
            </c:strRef>
          </c:cat>
          <c:val>
            <c:numRef>
              <c:f>Sheet1!$B$2:$D$2</c:f>
              <c:numCache>
                <c:formatCode>#,##0</c:formatCode>
                <c:ptCount val="3"/>
                <c:pt idx="0">
                  <c:v>82125</c:v>
                </c:pt>
                <c:pt idx="1">
                  <c:v>110369</c:v>
                </c:pt>
                <c:pt idx="2">
                  <c:v>148327</c:v>
                </c:pt>
              </c:numCache>
            </c:numRef>
          </c:val>
          <c:extLst>
            <c:ext xmlns:c16="http://schemas.microsoft.com/office/drawing/2014/chart" uri="{C3380CC4-5D6E-409C-BE32-E72D297353CC}">
              <c16:uniqueId val="{00000006-7BF1-1E4A-97DF-9E7C4AD482EC}"/>
            </c:ext>
          </c:extLst>
        </c:ser>
        <c:dLbls>
          <c:showLegendKey val="0"/>
          <c:showVal val="0"/>
          <c:showCatName val="0"/>
          <c:showSerName val="0"/>
          <c:showPercent val="0"/>
          <c:showBubbleSize val="0"/>
        </c:dLbls>
        <c:gapWidth val="75"/>
        <c:shape val="box"/>
        <c:axId val="18761216"/>
        <c:axId val="18762752"/>
        <c:axId val="0"/>
      </c:bar3DChart>
      <c:catAx>
        <c:axId val="18761216"/>
        <c:scaling>
          <c:orientation val="minMax"/>
        </c:scaling>
        <c:delete val="0"/>
        <c:axPos val="b"/>
        <c:numFmt formatCode="General" sourceLinked="0"/>
        <c:majorTickMark val="none"/>
        <c:minorTickMark val="none"/>
        <c:tickLblPos val="nextTo"/>
        <c:txPr>
          <a:bodyPr rot="0" vert="horz"/>
          <a:lstStyle/>
          <a:p>
            <a:pPr>
              <a:defRPr>
                <a:solidFill>
                  <a:srgbClr val="5D5D5D"/>
                </a:solidFill>
              </a:defRPr>
            </a:pPr>
            <a:endParaRPr lang="en-US"/>
          </a:p>
        </c:txPr>
        <c:crossAx val="18762752"/>
        <c:crosses val="autoZero"/>
        <c:auto val="1"/>
        <c:lblAlgn val="ctr"/>
        <c:lblOffset val="100"/>
        <c:tickLblSkip val="1"/>
        <c:tickMarkSkip val="1"/>
        <c:noMultiLvlLbl val="0"/>
      </c:catAx>
      <c:valAx>
        <c:axId val="18762752"/>
        <c:scaling>
          <c:orientation val="minMax"/>
          <c:max val="150000"/>
        </c:scaling>
        <c:delete val="0"/>
        <c:axPos val="l"/>
        <c:majorGridlines/>
        <c:numFmt formatCode="\$#,##0" sourceLinked="0"/>
        <c:majorTickMark val="none"/>
        <c:minorTickMark val="none"/>
        <c:tickLblPos val="nextTo"/>
        <c:spPr>
          <a:ln w="9525">
            <a:noFill/>
          </a:ln>
        </c:spPr>
        <c:txPr>
          <a:bodyPr rot="0" vert="horz"/>
          <a:lstStyle/>
          <a:p>
            <a:pPr>
              <a:defRPr>
                <a:solidFill>
                  <a:srgbClr val="5D5D5D"/>
                </a:solidFill>
              </a:defRPr>
            </a:pPr>
            <a:endParaRPr lang="en-US"/>
          </a:p>
        </c:txPr>
        <c:crossAx val="18761216"/>
        <c:crosses val="autoZero"/>
        <c:crossBetween val="between"/>
        <c:majorUnit val="3000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noFill/>
          </c:spPr>
          <c:dPt>
            <c:idx val="0"/>
            <c:bubble3D val="0"/>
            <c:spPr>
              <a:solidFill>
                <a:schemeClr val="accent2"/>
              </a:solidFill>
            </c:spPr>
            <c:extLst>
              <c:ext xmlns:c16="http://schemas.microsoft.com/office/drawing/2014/chart" uri="{C3380CC4-5D6E-409C-BE32-E72D297353CC}">
                <c16:uniqueId val="{00000001-D10F-3841-838B-642F301A2853}"/>
              </c:ext>
            </c:extLst>
          </c:dPt>
          <c:dPt>
            <c:idx val="1"/>
            <c:bubble3D val="0"/>
            <c:spPr>
              <a:solidFill>
                <a:schemeClr val="accent3"/>
              </a:solidFill>
            </c:spPr>
            <c:extLst>
              <c:ext xmlns:c16="http://schemas.microsoft.com/office/drawing/2014/chart" uri="{C3380CC4-5D6E-409C-BE32-E72D297353CC}">
                <c16:uniqueId val="{00000003-D10F-3841-838B-642F301A2853}"/>
              </c:ext>
            </c:extLst>
          </c:dPt>
          <c:dPt>
            <c:idx val="2"/>
            <c:bubble3D val="0"/>
            <c:spPr>
              <a:solidFill>
                <a:schemeClr val="accent6"/>
              </a:solidFill>
            </c:spPr>
            <c:extLst>
              <c:ext xmlns:c16="http://schemas.microsoft.com/office/drawing/2014/chart" uri="{C3380CC4-5D6E-409C-BE32-E72D297353CC}">
                <c16:uniqueId val="{00000005-D10F-3841-838B-642F301A2853}"/>
              </c:ext>
            </c:extLst>
          </c:dPt>
          <c:dPt>
            <c:idx val="3"/>
            <c:bubble3D val="0"/>
            <c:spPr>
              <a:solidFill>
                <a:srgbClr val="54833E"/>
              </a:solidFill>
            </c:spPr>
            <c:extLst>
              <c:ext xmlns:c16="http://schemas.microsoft.com/office/drawing/2014/chart" uri="{C3380CC4-5D6E-409C-BE32-E72D297353CC}">
                <c16:uniqueId val="{00000007-D10F-3841-838B-642F301A2853}"/>
              </c:ext>
            </c:extLst>
          </c:dPt>
          <c:dPt>
            <c:idx val="4"/>
            <c:bubble3D val="0"/>
            <c:spPr>
              <a:solidFill>
                <a:schemeClr val="accent4"/>
              </a:solidFill>
            </c:spPr>
            <c:extLst>
              <c:ext xmlns:c16="http://schemas.microsoft.com/office/drawing/2014/chart" uri="{C3380CC4-5D6E-409C-BE32-E72D297353CC}">
                <c16:uniqueId val="{00000009-D10F-3841-838B-642F301A2853}"/>
              </c:ext>
            </c:extLst>
          </c:dPt>
          <c:cat>
            <c:strRef>
              <c:f>Sheet1!$A$2:$A$6</c:f>
              <c:strCache>
                <c:ptCount val="5"/>
                <c:pt idx="0">
                  <c:v>Medicaid</c:v>
                </c:pt>
                <c:pt idx="1">
                  <c:v>Out-of-Pocket</c:v>
                </c:pt>
                <c:pt idx="2">
                  <c:v>Other Public/Private</c:v>
                </c:pt>
                <c:pt idx="3">
                  <c:v>Medicare</c:v>
                </c:pt>
                <c:pt idx="4">
                  <c:v>LTC Insurance</c:v>
                </c:pt>
              </c:strCache>
            </c:strRef>
          </c:cat>
          <c:val>
            <c:numRef>
              <c:f>Sheet1!$B$2:$B$6</c:f>
              <c:numCache>
                <c:formatCode>0.00%</c:formatCode>
                <c:ptCount val="5"/>
                <c:pt idx="0">
                  <c:v>0.48899999999999999</c:v>
                </c:pt>
                <c:pt idx="1">
                  <c:v>0.18099999999999999</c:v>
                </c:pt>
                <c:pt idx="2">
                  <c:v>5.2999999999999999E-2</c:v>
                </c:pt>
                <c:pt idx="3">
                  <c:v>0.20399999999999999</c:v>
                </c:pt>
                <c:pt idx="4">
                  <c:v>7.1999999999999995E-2</c:v>
                </c:pt>
              </c:numCache>
            </c:numRef>
          </c:val>
          <c:extLst>
            <c:ext xmlns:c16="http://schemas.microsoft.com/office/drawing/2014/chart" uri="{C3380CC4-5D6E-409C-BE32-E72D297353CC}">
              <c16:uniqueId val="{0000000A-D10F-3841-838B-642F301A2853}"/>
            </c:ext>
          </c:extLst>
        </c:ser>
        <c:ser>
          <c:idx val="1"/>
          <c:order val="1"/>
          <c:tx>
            <c:strRef>
              <c:f>Sheet1!$C$1</c:f>
              <c:strCache>
                <c:ptCount val="1"/>
                <c:pt idx="0">
                  <c:v>Column2</c:v>
                </c:pt>
              </c:strCache>
            </c:strRef>
          </c:tx>
          <c:cat>
            <c:strRef>
              <c:f>Sheet1!$A$2:$A$6</c:f>
              <c:strCache>
                <c:ptCount val="5"/>
                <c:pt idx="0">
                  <c:v>Medicaid</c:v>
                </c:pt>
                <c:pt idx="1">
                  <c:v>Out-of-Pocket</c:v>
                </c:pt>
                <c:pt idx="2">
                  <c:v>Other Public/Private</c:v>
                </c:pt>
                <c:pt idx="3">
                  <c:v>Medicare</c:v>
                </c:pt>
                <c:pt idx="4">
                  <c:v>LTC Insurance</c:v>
                </c:pt>
              </c:strCache>
            </c:strRef>
          </c:cat>
          <c:val>
            <c:numRef>
              <c:f>Sheet1!$C$2:$C$6</c:f>
              <c:numCache>
                <c:formatCode>General</c:formatCode>
                <c:ptCount val="5"/>
              </c:numCache>
            </c:numRef>
          </c:val>
          <c:extLst>
            <c:ext xmlns:c16="http://schemas.microsoft.com/office/drawing/2014/chart" uri="{C3380CC4-5D6E-409C-BE32-E72D297353CC}">
              <c16:uniqueId val="{0000000B-D10F-3841-838B-642F301A2853}"/>
            </c:ext>
          </c:extLst>
        </c:ser>
        <c:ser>
          <c:idx val="2"/>
          <c:order val="2"/>
          <c:tx>
            <c:strRef>
              <c:f>Sheet1!$D$1</c:f>
              <c:strCache>
                <c:ptCount val="1"/>
                <c:pt idx="0">
                  <c:v>Column3</c:v>
                </c:pt>
              </c:strCache>
            </c:strRef>
          </c:tx>
          <c:cat>
            <c:strRef>
              <c:f>Sheet1!$A$2:$A$6</c:f>
              <c:strCache>
                <c:ptCount val="5"/>
                <c:pt idx="0">
                  <c:v>Medicaid</c:v>
                </c:pt>
                <c:pt idx="1">
                  <c:v>Out-of-Pocket</c:v>
                </c:pt>
                <c:pt idx="2">
                  <c:v>Other Public/Private</c:v>
                </c:pt>
                <c:pt idx="3">
                  <c:v>Medicare</c:v>
                </c:pt>
                <c:pt idx="4">
                  <c:v>LTC Insurance</c:v>
                </c:pt>
              </c:strCache>
            </c:strRef>
          </c:cat>
          <c:val>
            <c:numRef>
              <c:f>Sheet1!$D$2:$D$6</c:f>
              <c:numCache>
                <c:formatCode>General</c:formatCode>
                <c:ptCount val="5"/>
              </c:numCache>
            </c:numRef>
          </c:val>
          <c:extLst>
            <c:ext xmlns:c16="http://schemas.microsoft.com/office/drawing/2014/chart" uri="{C3380CC4-5D6E-409C-BE32-E72D297353CC}">
              <c16:uniqueId val="{0000000C-D10F-3841-838B-642F301A2853}"/>
            </c:ext>
          </c:extLst>
        </c:ser>
        <c:ser>
          <c:idx val="3"/>
          <c:order val="3"/>
          <c:tx>
            <c:strRef>
              <c:f>Sheet1!$E$1</c:f>
              <c:strCache>
                <c:ptCount val="1"/>
                <c:pt idx="0">
                  <c:v>Column4</c:v>
                </c:pt>
              </c:strCache>
            </c:strRef>
          </c:tx>
          <c:cat>
            <c:strRef>
              <c:f>Sheet1!$A$2:$A$6</c:f>
              <c:strCache>
                <c:ptCount val="5"/>
                <c:pt idx="0">
                  <c:v>Medicaid</c:v>
                </c:pt>
                <c:pt idx="1">
                  <c:v>Out-of-Pocket</c:v>
                </c:pt>
                <c:pt idx="2">
                  <c:v>Other Public/Private</c:v>
                </c:pt>
                <c:pt idx="3">
                  <c:v>Medicare</c:v>
                </c:pt>
                <c:pt idx="4">
                  <c:v>LTC Insurance</c:v>
                </c:pt>
              </c:strCache>
            </c:strRef>
          </c:cat>
          <c:val>
            <c:numRef>
              <c:f>Sheet1!$E$2:$E$6</c:f>
              <c:numCache>
                <c:formatCode>General</c:formatCode>
                <c:ptCount val="5"/>
              </c:numCache>
            </c:numRef>
          </c:val>
          <c:extLst>
            <c:ext xmlns:c16="http://schemas.microsoft.com/office/drawing/2014/chart" uri="{C3380CC4-5D6E-409C-BE32-E72D297353CC}">
              <c16:uniqueId val="{0000000D-D10F-3841-838B-642F301A2853}"/>
            </c:ext>
          </c:extLst>
        </c:ser>
        <c:dLbls>
          <c:showLegendKey val="0"/>
          <c:showVal val="0"/>
          <c:showCatName val="0"/>
          <c:showSerName val="0"/>
          <c:showPercent val="0"/>
          <c:showBubbleSize val="0"/>
          <c:showLeaderLines val="1"/>
        </c:dLbls>
        <c:firstSliceAng val="0"/>
      </c:pieChart>
    </c:plotArea>
    <c:legend>
      <c:legendPos val="t"/>
      <c:legendEntry>
        <c:idx val="0"/>
        <c:txPr>
          <a:bodyPr/>
          <a:lstStyle/>
          <a:p>
            <a:pPr>
              <a:defRPr>
                <a:solidFill>
                  <a:srgbClr val="5D5D5D"/>
                </a:solidFill>
              </a:defRPr>
            </a:pPr>
            <a:endParaRPr lang="en-US"/>
          </a:p>
        </c:txPr>
      </c:legendEntry>
      <c:legendEntry>
        <c:idx val="1"/>
        <c:txPr>
          <a:bodyPr/>
          <a:lstStyle/>
          <a:p>
            <a:pPr>
              <a:defRPr>
                <a:solidFill>
                  <a:srgbClr val="5D5D5D"/>
                </a:solidFill>
              </a:defRPr>
            </a:pPr>
            <a:endParaRPr lang="en-US"/>
          </a:p>
        </c:txPr>
      </c:legendEntry>
      <c:legendEntry>
        <c:idx val="2"/>
        <c:txPr>
          <a:bodyPr/>
          <a:lstStyle/>
          <a:p>
            <a:pPr>
              <a:defRPr>
                <a:solidFill>
                  <a:srgbClr val="5D5D5D"/>
                </a:solidFill>
              </a:defRPr>
            </a:pPr>
            <a:endParaRPr lang="en-US"/>
          </a:p>
        </c:txPr>
      </c:legendEntry>
      <c:legendEntry>
        <c:idx val="3"/>
        <c:txPr>
          <a:bodyPr/>
          <a:lstStyle/>
          <a:p>
            <a:pPr>
              <a:defRPr>
                <a:solidFill>
                  <a:srgbClr val="5D5D5D"/>
                </a:solidFill>
              </a:defRPr>
            </a:pPr>
            <a:endParaRPr lang="en-US"/>
          </a:p>
        </c:txPr>
      </c:legendEntry>
      <c:legendEntry>
        <c:idx val="4"/>
        <c:txPr>
          <a:bodyPr/>
          <a:lstStyle/>
          <a:p>
            <a:pPr>
              <a:defRPr>
                <a:solidFill>
                  <a:srgbClr val="5D5D5D"/>
                </a:solidFill>
              </a:defRPr>
            </a:pPr>
            <a:endParaRPr lang="en-US"/>
          </a:p>
        </c:txPr>
      </c:legendEntry>
      <c:layout>
        <c:manualLayout>
          <c:xMode val="edge"/>
          <c:yMode val="edge"/>
          <c:x val="4.1688538932633419E-2"/>
          <c:y val="9.4746139069572827E-2"/>
          <c:w val="0.69840179861238272"/>
          <c:h val="0.329011421126707"/>
        </c:manualLayout>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9E9BD5C-6587-E146-A373-48F9CCB9D139}" type="datetimeFigureOut">
              <a:rPr lang="en-US" smtClean="0"/>
              <a:pPr/>
              <a:t>3/5/2020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DCF84394-A46D-2C42-8245-D4679928A1DE}" type="slidenum">
              <a:rPr lang="en-US" smtClean="0"/>
              <a:pPr/>
              <a:t>‹#›</a:t>
            </a:fld>
            <a:endParaRPr lang="en-US"/>
          </a:p>
        </p:txBody>
      </p:sp>
      <p:sp>
        <p:nvSpPr>
          <p:cNvPr id="8" name="Rectangle 9"/>
          <p:cNvSpPr>
            <a:spLocks noChangeArrowheads="1"/>
          </p:cNvSpPr>
          <p:nvPr/>
        </p:nvSpPr>
        <p:spPr bwMode="auto">
          <a:xfrm>
            <a:off x="730244" y="9283700"/>
            <a:ext cx="2514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6" tIns="45328" rIns="90656" bIns="45328">
            <a:spAutoFit/>
          </a:bodyPr>
          <a:lstStyle>
            <a:lvl1pPr defTabSz="898525" eaLnBrk="0" hangingPunct="0">
              <a:defRPr sz="2400" b="1">
                <a:solidFill>
                  <a:srgbClr val="000000"/>
                </a:solidFill>
                <a:latin typeface="Arial" charset="0"/>
                <a:cs typeface="Arial" charset="0"/>
              </a:defRPr>
            </a:lvl1pPr>
            <a:lvl2pPr marL="742950" indent="-285750" defTabSz="898525" eaLnBrk="0" hangingPunct="0">
              <a:defRPr sz="2400" b="1">
                <a:solidFill>
                  <a:srgbClr val="000000"/>
                </a:solidFill>
                <a:latin typeface="Arial" charset="0"/>
                <a:cs typeface="Arial" charset="0"/>
              </a:defRPr>
            </a:lvl2pPr>
            <a:lvl3pPr marL="1143000" indent="-228600" defTabSz="898525" eaLnBrk="0" hangingPunct="0">
              <a:defRPr sz="2400" b="1">
                <a:solidFill>
                  <a:srgbClr val="000000"/>
                </a:solidFill>
                <a:latin typeface="Arial" charset="0"/>
                <a:cs typeface="Arial" charset="0"/>
              </a:defRPr>
            </a:lvl3pPr>
            <a:lvl4pPr marL="1600200" indent="-228600" defTabSz="898525" eaLnBrk="0" hangingPunct="0">
              <a:defRPr sz="2400" b="1">
                <a:solidFill>
                  <a:srgbClr val="000000"/>
                </a:solidFill>
                <a:latin typeface="Arial" charset="0"/>
                <a:cs typeface="Arial" charset="0"/>
              </a:defRPr>
            </a:lvl4pPr>
            <a:lvl5pPr marL="2057400" indent="-228600" defTabSz="898525" eaLnBrk="0" hangingPunct="0">
              <a:defRPr sz="2400" b="1">
                <a:solidFill>
                  <a:srgbClr val="000000"/>
                </a:solidFill>
                <a:latin typeface="Arial" charset="0"/>
                <a:cs typeface="Arial" charset="0"/>
              </a:defRPr>
            </a:lvl5pPr>
            <a:lvl6pPr marL="2514600" indent="-228600" defTabSz="898525" eaLnBrk="0" fontAlgn="base" hangingPunct="0">
              <a:spcBef>
                <a:spcPct val="0"/>
              </a:spcBef>
              <a:spcAft>
                <a:spcPct val="0"/>
              </a:spcAft>
              <a:defRPr sz="2400" b="1">
                <a:solidFill>
                  <a:srgbClr val="000000"/>
                </a:solidFill>
                <a:latin typeface="Arial" charset="0"/>
                <a:cs typeface="Arial" charset="0"/>
              </a:defRPr>
            </a:lvl6pPr>
            <a:lvl7pPr marL="2971800" indent="-228600" defTabSz="898525" eaLnBrk="0" fontAlgn="base" hangingPunct="0">
              <a:spcBef>
                <a:spcPct val="0"/>
              </a:spcBef>
              <a:spcAft>
                <a:spcPct val="0"/>
              </a:spcAft>
              <a:defRPr sz="2400" b="1">
                <a:solidFill>
                  <a:srgbClr val="000000"/>
                </a:solidFill>
                <a:latin typeface="Arial" charset="0"/>
                <a:cs typeface="Arial" charset="0"/>
              </a:defRPr>
            </a:lvl7pPr>
            <a:lvl8pPr marL="3429000" indent="-228600" defTabSz="898525" eaLnBrk="0" fontAlgn="base" hangingPunct="0">
              <a:spcBef>
                <a:spcPct val="0"/>
              </a:spcBef>
              <a:spcAft>
                <a:spcPct val="0"/>
              </a:spcAft>
              <a:defRPr sz="2400" b="1">
                <a:solidFill>
                  <a:srgbClr val="000000"/>
                </a:solidFill>
                <a:latin typeface="Arial" charset="0"/>
                <a:cs typeface="Arial" charset="0"/>
              </a:defRPr>
            </a:lvl8pPr>
            <a:lvl9pPr marL="3886200" indent="-228600" defTabSz="898525" eaLnBrk="0" fontAlgn="base" hangingPunct="0">
              <a:spcBef>
                <a:spcPct val="0"/>
              </a:spcBef>
              <a:spcAft>
                <a:spcPct val="0"/>
              </a:spcAft>
              <a:defRPr sz="2400" b="1">
                <a:solidFill>
                  <a:srgbClr val="000000"/>
                </a:solidFill>
                <a:latin typeface="Arial" charset="0"/>
                <a:cs typeface="Arial" charset="0"/>
              </a:defRPr>
            </a:lvl9pPr>
          </a:lstStyle>
          <a:p>
            <a:pPr eaLnBrk="1" hangingPunct="1">
              <a:buClr>
                <a:srgbClr val="000000"/>
              </a:buClr>
              <a:buSzPct val="25000"/>
              <a:buFont typeface="Arial" pitchFamily="34" charset="0"/>
              <a:buNone/>
              <a:defRPr/>
            </a:pPr>
            <a:r>
              <a:rPr lang="en-US" altLang="en-US" sz="700" b="0" dirty="0"/>
              <a:t>© 2018 Broadridge Investor Communication Solutions, Inc.</a:t>
            </a:r>
          </a:p>
        </p:txBody>
      </p:sp>
    </p:spTree>
    <p:extLst>
      <p:ext uri="{BB962C8B-B14F-4D97-AF65-F5344CB8AC3E}">
        <p14:creationId xmlns:p14="http://schemas.microsoft.com/office/powerpoint/2010/main" val="954077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[V19N1]</a:t>
            </a:r>
          </a:p>
        </p:txBody>
      </p:sp>
      <p:sp>
        <p:nvSpPr>
          <p:cNvPr id="4" name="Slide Number Placeholder 3"/>
          <p:cNvSpPr>
            <a:spLocks noGrp="1"/>
          </p:cNvSpPr>
          <p:nvPr>
            <p:ph type="sldNum" sz="quarter" idx="10"/>
          </p:nvPr>
        </p:nvSpPr>
        <p:spPr/>
        <p:txBody>
          <a:bodyPr/>
          <a:lstStyle/>
          <a:p>
            <a:fld id="{DCF84394-A46D-2C42-8245-D4679928A1DE}" type="slidenum">
              <a:rPr lang="en-US" smtClean="0"/>
              <a:pPr/>
              <a:t>1</a:t>
            </a:fld>
            <a:endParaRPr lang="en-US"/>
          </a:p>
        </p:txBody>
      </p:sp>
    </p:spTree>
    <p:extLst>
      <p:ext uri="{BB962C8B-B14F-4D97-AF65-F5344CB8AC3E}">
        <p14:creationId xmlns:p14="http://schemas.microsoft.com/office/powerpoint/2010/main" val="200256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103918D-A9E7-4C9F-B745-0BFC12FE4E4D}" type="slidenum">
              <a:rPr lang="en-US"/>
              <a:pPr/>
              <a:t>10</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dirty="0"/>
              <a:t>Because their names sound alike, Medicare is often confused with Medicaid, the joint federal-state program that many</a:t>
            </a:r>
            <a:r>
              <a:rPr lang="en-US" baseline="0" dirty="0"/>
              <a:t> </a:t>
            </a:r>
            <a:r>
              <a:rPr lang="en-US" dirty="0"/>
              <a:t>nursing home residents rely on to pay some of their long-term care expenses. As this chart shows, Medicaid is the largest public</a:t>
            </a:r>
            <a:r>
              <a:rPr lang="en-US" baseline="0" dirty="0"/>
              <a:t> payer of long-term care services in the country.</a:t>
            </a:r>
            <a:r>
              <a:rPr lang="en-US" dirty="0"/>
              <a:t> In some states, Medicaid also covers some home health-care costs, a trend that will likely continue as states look for ways to contain Medicaid nursing home care expenditures.</a:t>
            </a:r>
          </a:p>
          <a:p>
            <a:endParaRPr lang="en-US" dirty="0"/>
          </a:p>
          <a:p>
            <a:r>
              <a:rPr lang="en-US" dirty="0"/>
              <a:t>&lt;CLICK&gt; But here’s the catch. To qualify for Medicaid, you have to either be poor or become poor. You will have to use up most of your savings before you even qualify for Medicaid, and aside from a small personal needs allowance (at least $30 a month), you will have to use all of your retirement income, including Social Security and pension payments, to pay for your care before Medicaid pays anything. </a:t>
            </a:r>
          </a:p>
          <a:p>
            <a:endParaRPr lang="en-US" dirty="0"/>
          </a:p>
          <a:p>
            <a:r>
              <a:rPr lang="en-US" dirty="0"/>
              <a:t>And once you qualify for Medicaid, you’ll have little or no choice regarding where you receive care. Only facilities with Medicaid-approved beds can accept you, and your chances of staying in your own home are slim, unless your state’s Medicaid program covers home health care.</a:t>
            </a:r>
          </a:p>
          <a:p>
            <a:endParaRPr lang="en-US" dirty="0"/>
          </a:p>
          <a:p>
            <a:endParaRPr lang="en-US" sz="1500" dirty="0"/>
          </a:p>
          <a:p>
            <a:endParaRPr lang="en-US" sz="1500" dirty="0"/>
          </a:p>
        </p:txBody>
      </p:sp>
    </p:spTree>
    <p:extLst>
      <p:ext uri="{BB962C8B-B14F-4D97-AF65-F5344CB8AC3E}">
        <p14:creationId xmlns:p14="http://schemas.microsoft.com/office/powerpoint/2010/main" val="4096317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72589C4-EB6F-499E-87AB-74A1D1228703}" type="slidenum">
              <a:rPr lang="en-US"/>
              <a:pPr/>
              <a:t>11</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796788" y="4800600"/>
            <a:ext cx="6052930" cy="4480889"/>
          </a:xfrm>
        </p:spPr>
        <p:txBody>
          <a:bodyPr/>
          <a:lstStyle/>
          <a:p>
            <a:pPr>
              <a:lnSpc>
                <a:spcPct val="90000"/>
              </a:lnSpc>
            </a:pPr>
            <a:r>
              <a:rPr lang="en-US" sz="1100" dirty="0"/>
              <a:t>How poor do you have to be to qualify for Medicaid? Each state establishes its own limits under federal guidelines, so eligibility rules vary. But all states count income and assets when deciding who qualifies for Medicaid. &lt;CLICK&gt; In most states, your monthly income can’t exceed a certain limit, often the rate Medicaid would pay the nursing home for your care, although you may be allowed to “spend down” your income to this level by paying for part of the cost of your care. &lt;CLICK&gt; In other states an income cap applies. If you apply for Medicaid in one of these states, you won’t qualify for Medicaid if your gross monthly income is more than 300% of the SSI benefit for an individual. This is a strict income limit; you can’t spend down your income to qualify for Medicaid in these states.</a:t>
            </a:r>
          </a:p>
          <a:p>
            <a:pPr>
              <a:lnSpc>
                <a:spcPct val="90000"/>
              </a:lnSpc>
            </a:pPr>
            <a:endParaRPr lang="en-US" sz="1100" dirty="0"/>
          </a:p>
          <a:p>
            <a:pPr>
              <a:lnSpc>
                <a:spcPct val="90000"/>
              </a:lnSpc>
            </a:pPr>
            <a:r>
              <a:rPr lang="en-US" sz="1100" dirty="0"/>
              <a:t>&lt;CLICK&gt; And in most states, you won’t qualify if you have more than $2,000 in assets. The term “assets” generally means anything that has a cash value--savings, investments, and real estate, for example. Your spouse will be allowed to keep much more if you’re married.</a:t>
            </a:r>
          </a:p>
          <a:p>
            <a:pPr>
              <a:lnSpc>
                <a:spcPct val="90000"/>
              </a:lnSpc>
            </a:pPr>
            <a:endParaRPr lang="en-US" sz="1100" dirty="0"/>
          </a:p>
          <a:p>
            <a:pPr>
              <a:lnSpc>
                <a:spcPct val="90000"/>
              </a:lnSpc>
            </a:pPr>
            <a:r>
              <a:rPr lang="en-US" sz="1100" dirty="0"/>
              <a:t>&lt;CLICK&gt; However, some assets are not counted for Medicaid eligibility purposes.  These assets include: </a:t>
            </a:r>
          </a:p>
          <a:p>
            <a:pPr>
              <a:lnSpc>
                <a:spcPct val="90000"/>
              </a:lnSpc>
              <a:buFontTx/>
              <a:buChar char="•"/>
            </a:pPr>
            <a:r>
              <a:rPr lang="en-US" sz="1100" dirty="0"/>
              <a:t>&lt;CLICK&gt; Your house (while your spouse or a dependent child is living there or if you expect to return home)</a:t>
            </a:r>
          </a:p>
          <a:p>
            <a:pPr>
              <a:lnSpc>
                <a:spcPct val="90000"/>
              </a:lnSpc>
              <a:buFontTx/>
              <a:buChar char="•"/>
            </a:pPr>
            <a:r>
              <a:rPr lang="en-US" sz="1100" dirty="0"/>
              <a:t>&lt;CLICK&gt; One car </a:t>
            </a:r>
          </a:p>
          <a:p>
            <a:pPr>
              <a:lnSpc>
                <a:spcPct val="90000"/>
              </a:lnSpc>
              <a:buFontTx/>
              <a:buChar char="•"/>
            </a:pPr>
            <a:r>
              <a:rPr lang="en-US" sz="1100" dirty="0"/>
              <a:t>&lt;CLICK&gt; Household and personal belongings</a:t>
            </a:r>
          </a:p>
          <a:p>
            <a:pPr>
              <a:lnSpc>
                <a:spcPct val="90000"/>
              </a:lnSpc>
              <a:buFontTx/>
              <a:buChar char="•"/>
            </a:pPr>
            <a:r>
              <a:rPr lang="en-US" sz="1100" dirty="0"/>
              <a:t>&lt;CLICK&gt; A small amount of life insurance</a:t>
            </a:r>
          </a:p>
          <a:p>
            <a:pPr>
              <a:lnSpc>
                <a:spcPct val="90000"/>
              </a:lnSpc>
              <a:buFontTx/>
              <a:buChar char="•"/>
            </a:pPr>
            <a:r>
              <a:rPr lang="en-US" sz="1100" dirty="0"/>
              <a:t>&lt;CLICK&gt; Burial plots and prepaid funeral expenses </a:t>
            </a:r>
          </a:p>
          <a:p>
            <a:pPr>
              <a:lnSpc>
                <a:spcPct val="90000"/>
              </a:lnSpc>
            </a:pPr>
            <a:endParaRPr lang="en-US" sz="1100" dirty="0"/>
          </a:p>
          <a:p>
            <a:pPr>
              <a:lnSpc>
                <a:spcPct val="90000"/>
              </a:lnSpc>
            </a:pPr>
            <a:r>
              <a:rPr lang="en-US" sz="1100" dirty="0"/>
              <a:t>But just because an asset is not counted by the state when determining whether you qualify for Medicaid doesn’t mean that it will never be touched. The laws in your state may allow a lien to be placed on your home or other assets at the time you qualify for Medicaid so that after you and your spouse die, the state can recover part of what it’s paid out in Medicaid benefits. </a:t>
            </a:r>
          </a:p>
        </p:txBody>
      </p:sp>
    </p:spTree>
    <p:extLst>
      <p:ext uri="{BB962C8B-B14F-4D97-AF65-F5344CB8AC3E}">
        <p14:creationId xmlns:p14="http://schemas.microsoft.com/office/powerpoint/2010/main" val="392007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9BC4FE5-316E-4AA4-B59F-7A12EB9F98E6}" type="slidenum">
              <a:rPr lang="en-US"/>
              <a:pPr/>
              <a:t>12</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dirty="0">
                <a:cs typeface="Times New Roman" pitchFamily="18" charset="0"/>
              </a:rPr>
              <a:t>To make sure that you qualify for Medicaid as soon as possible, should you ever need care, you may want to plan ahead by distributing or protecting your assets. For example, you may be able to use assets that normally count toward Medicaid eligibility (such as your personal savings) to purchase a limited amount of assets that are not counted (such as a small term life insurance policy). Another option that may be available in your state is to put your assets (or in income cap states, your extra income) into an irrevocable trust. A final option is to simply give your assets away. But each of these Medicaid planning strategies may have serious consequences, which I’ll explain in a moment. </a:t>
            </a:r>
            <a:endParaRPr lang="en-US" dirty="0"/>
          </a:p>
          <a:p>
            <a:endParaRPr lang="en-US" dirty="0"/>
          </a:p>
          <a:p>
            <a:endParaRPr lang="en-US" dirty="0"/>
          </a:p>
        </p:txBody>
      </p:sp>
    </p:spTree>
    <p:extLst>
      <p:ext uri="{BB962C8B-B14F-4D97-AF65-F5344CB8AC3E}">
        <p14:creationId xmlns:p14="http://schemas.microsoft.com/office/powerpoint/2010/main" val="2870706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4F7D6B9-DF83-4F0E-BC1D-176C25F795AC}" type="slidenum">
              <a:rPr lang="en-US"/>
              <a:pPr/>
              <a:t>13</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75693" y="4559588"/>
            <a:ext cx="5443330" cy="4659599"/>
          </a:xfrm>
        </p:spPr>
        <p:txBody>
          <a:bodyPr/>
          <a:lstStyle/>
          <a:p>
            <a:r>
              <a:rPr lang="en-US" sz="1100" dirty="0"/>
              <a:t>The major benefit of Medicaid planning is that it can help you qualify for Medicaid as soon as possible, but there are other benefits as well. Medicaid planning can help protect a healthy spouse who may need a lot more than he or she is allowed to keep under Medicaid rules to live comfortably. It can also help you preserve the assets you’ve spent years working for to pass on to your children, grandchildren, or to charity, rather than watching them disappear within a few months of entering a nursing home.</a:t>
            </a:r>
          </a:p>
          <a:p>
            <a:endParaRPr lang="en-US" sz="1100" dirty="0"/>
          </a:p>
          <a:p>
            <a:r>
              <a:rPr lang="en-US" sz="1100" dirty="0"/>
              <a:t>&lt;CLICK&gt; But Medicaid planning has some serious drawbacks. First, some people are uncomfortable engaging in Medicaid planning because they consider it to be unethical to give away or spend assets in order to qualify for a welfare program. Also, engaging in Medicaid planning often means permanently giving up the rights to some of your assets ahead of time, because planning is often done before you even apply for Medicaid. </a:t>
            </a:r>
          </a:p>
          <a:p>
            <a:endParaRPr lang="en-US" sz="1100" dirty="0"/>
          </a:p>
          <a:p>
            <a:r>
              <a:rPr lang="en-US" sz="1100" dirty="0"/>
              <a:t>Another drawback of Medicaid planning is that Medicaid eligibility laws are complex. Medicaid planning is not a do-it-yourself affair, because not all planning techniques are legal in all states. To plan correctly, you’ll need expert advice from a qualified elder law attorney. </a:t>
            </a:r>
          </a:p>
          <a:p>
            <a:endParaRPr lang="en-US" sz="1100" dirty="0"/>
          </a:p>
          <a:p>
            <a:r>
              <a:rPr lang="en-US" sz="1100" dirty="0"/>
              <a:t>Unfortunately, if you’re not careful, giving away money or property can make you ineligible for Medicaid for a certain amount of time. Under federal law, when you apply for benefits and are receiving nursing home care, Medicaid has the right to “look back” at your finances for the previous 60 months. If you’ve transferred any assets within that look-back period for less than fair market value, even if you had no idea at the time that you would need long-term care, you will be ineligible for Medicaid until a certain amount of time has elapsed. This ineligibility period is determined by dividing the amount you gave away by the average cost of nursing home care in your area. </a:t>
            </a:r>
          </a:p>
        </p:txBody>
      </p:sp>
    </p:spTree>
    <p:extLst>
      <p:ext uri="{BB962C8B-B14F-4D97-AF65-F5344CB8AC3E}">
        <p14:creationId xmlns:p14="http://schemas.microsoft.com/office/powerpoint/2010/main" val="598344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2528691-2060-40E3-98E6-DDFD06CEC552}" type="slidenum">
              <a:rPr lang="en-US"/>
              <a:pPr/>
              <a:t>14</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en-US" dirty="0"/>
              <a:t>To help you understand how this ineligibility period is calculated, let’s take a look at an example. For instance, let’s say that you own a house at the time that you decide to enter a nursing home. You give your house to your son. At the time you transfer your house to your son, the average cost of nursing home care in your area is $8,000 a month, and the fair market value of the house is $400,000. You divide $400,000 by $8,000, and this results in an ineligibility period of 50 months, or more than 4 years before Medicaid would pay your nursing home bill!</a:t>
            </a:r>
          </a:p>
          <a:p>
            <a:endParaRPr lang="en-US" dirty="0"/>
          </a:p>
          <a:p>
            <a:r>
              <a:rPr lang="en-US" dirty="0"/>
              <a:t>What this example highlights is the need to plan well ahead of time if you think there is any chance that you might qualify for Medicaid, especially if you want to pass along any of your assets to your family. Although a small transfer may result in only a month or two of ineligibility, a large transfer may result in years of ineligibility, and you’ll need to come up with another way to handle your long-term care expenses in the meantime. One way to do this is to purchase long-term care insurance.</a:t>
            </a:r>
          </a:p>
          <a:p>
            <a:r>
              <a:rPr lang="en-US" dirty="0"/>
              <a:t> </a:t>
            </a:r>
          </a:p>
        </p:txBody>
      </p:sp>
    </p:spTree>
    <p:extLst>
      <p:ext uri="{BB962C8B-B14F-4D97-AF65-F5344CB8AC3E}">
        <p14:creationId xmlns:p14="http://schemas.microsoft.com/office/powerpoint/2010/main" val="841103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D35CC11-2A23-413F-9F36-63B05D8FC310}" type="slidenum">
              <a:rPr lang="en-US"/>
              <a:pPr/>
              <a:t>15</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r>
              <a:rPr lang="en-US" dirty="0"/>
              <a:t>What is long-term care insurance? It’s private insurance that pays benefits if you need extended care. Like other types of insurance, long-term care insurance protects you against a specific financial risk--in this case the chance that long-term care will wipe out your life savings. While paying out-of-pocket may be ideal if you’re wealthy, and relying on Medicaid may be an option if you’re poor and you can qualify right away, long-term care insurance is an alternative that is especially valuable for middle income Americans who want to preserve their financial independence and quality of life.</a:t>
            </a:r>
          </a:p>
          <a:p>
            <a:endParaRPr lang="en-US" dirty="0"/>
          </a:p>
          <a:p>
            <a:r>
              <a:rPr lang="en-US" dirty="0"/>
              <a:t>And no matter what your income level, long-term care insurance gives you the freedom to choose where you receive care. A comprehensive long-term care policy will cover home care, assisted-living centers, adult day-care centers, and nursing homes. If you need nursing home care, you’ll have a wider choice of facilities than if Medicaid was paying for your care, since many nursing homes give preference to patients who can pay for their own care.</a:t>
            </a:r>
          </a:p>
          <a:p>
            <a:endParaRPr lang="en-US" dirty="0"/>
          </a:p>
          <a:p>
            <a:r>
              <a:rPr lang="en-US" dirty="0"/>
              <a:t>Long-term care insurance can also help you preserve the assets you’ve accumulated. With insurance covering most of the bill, all of your savings won’t be spent on long-term care.  </a:t>
            </a:r>
          </a:p>
        </p:txBody>
      </p:sp>
    </p:spTree>
    <p:extLst>
      <p:ext uri="{BB962C8B-B14F-4D97-AF65-F5344CB8AC3E}">
        <p14:creationId xmlns:p14="http://schemas.microsoft.com/office/powerpoint/2010/main" val="1375497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FBA55FF-F038-45F1-9C81-6D99B42FF401}" type="slidenum">
              <a:rPr lang="en-US"/>
              <a:pPr/>
              <a:t>16</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dirty="0"/>
              <a:t>In order to buy a long-term care policy, you must be in reasonably good health. Once you </a:t>
            </a:r>
            <a:r>
              <a:rPr lang="en-US" dirty="0">
                <a:cs typeface="Times New Roman" pitchFamily="18" charset="0"/>
              </a:rPr>
              <a:t>develop health problems that may result in the need for long-term care, you will have trouble qualifying for a policy. </a:t>
            </a:r>
          </a:p>
          <a:p>
            <a:endParaRPr lang="en-US" dirty="0">
              <a:cs typeface="Times New Roman" pitchFamily="18" charset="0"/>
            </a:endParaRPr>
          </a:p>
          <a:p>
            <a:r>
              <a:rPr lang="en-US" dirty="0">
                <a:cs typeface="Times New Roman" pitchFamily="18" charset="0"/>
              </a:rPr>
              <a:t>The premium you pay for a long-term care policy is based on your age at the time you purchase the policy and the features and benefits you’ve chosen. </a:t>
            </a:r>
            <a:r>
              <a:rPr lang="en-US" dirty="0"/>
              <a:t>In exchange for your premium payments, you receive a promise from the insurance company that if you need extended care, your insurance company, not you, will foot the bill.</a:t>
            </a:r>
          </a:p>
          <a:p>
            <a:endParaRPr lang="en-US" dirty="0"/>
          </a:p>
          <a:p>
            <a:r>
              <a:rPr lang="en-US" dirty="0"/>
              <a:t>To receive benefits, you generally must be chronically ill or cognitively impaired and need help with at least 2 out of 6 activities of daily living. These activities are typically bathing, continence, dressing, transferring, feeding, and toileting. And before you receive any insurance benefits, you’ll need to satisfy a waiting period. This period, called an “elimination period,” works like a deductible. During this time, you’ll have to pay for long-term care expenses yourself. So you should be prepared to pay for part of your long-term care costs even if you decide to buy a long-term care insurance policy. Once you begin receiving benefits, they will continue to be paid for as long as you need care or until policy limits are reached. </a:t>
            </a:r>
          </a:p>
          <a:p>
            <a:endParaRPr lang="en-US" dirty="0">
              <a:cs typeface="Times New Roman" pitchFamily="18" charset="0"/>
            </a:endParaRPr>
          </a:p>
        </p:txBody>
      </p:sp>
    </p:spTree>
    <p:extLst>
      <p:ext uri="{BB962C8B-B14F-4D97-AF65-F5344CB8AC3E}">
        <p14:creationId xmlns:p14="http://schemas.microsoft.com/office/powerpoint/2010/main" val="1688152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0BF9916-C642-49E3-86DD-FBB5B4E37E6E}" type="slidenum">
              <a:rPr lang="en-US"/>
              <a:pPr/>
              <a:t>17</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r>
              <a:rPr lang="en-US" sz="1100" dirty="0"/>
              <a:t>Once you decide to buy long-term care insurance, you’ll want a plan that provides the broadest coverage at a price you can afford.  Policies vary widely, so it’s important to make sure any policies you’re comparing are alike. Although we can’t cover everything today that you should look at, here are five key features to consider, all of which will affect the premium you’ll pay. </a:t>
            </a:r>
          </a:p>
          <a:p>
            <a:r>
              <a:rPr lang="en-US" sz="1100" dirty="0"/>
              <a:t>&lt;CLICK&gt;First, you’ll need to choose the benefit amount that will be payable should you need care. The daily benefit amount is the maximum amount your policy will pay each day, and generally ranges from $50 to $350. </a:t>
            </a:r>
          </a:p>
          <a:p>
            <a:r>
              <a:rPr lang="en-US" sz="1100" dirty="0"/>
              <a:t>&lt;CLICK&gt;You’ll also need to choose a benefit period, which is the length of time your policy will pay long-term care benefits once you need care.  Most benefit periods range from 1 to 6 years, with some policies offering a lifetime benefit. If you can’t afford a lifetime benefit, you may want to choose a benefit period that coordinates with the “look-back” period for Medicaid (5 years).</a:t>
            </a:r>
          </a:p>
          <a:p>
            <a:r>
              <a:rPr lang="en-US" sz="1100" dirty="0"/>
              <a:t>&lt;CLICK&gt; In addition, every long-term care policy allows you to choose an elimination period, the number of days you will pay for your own care before benefits kick in. Most policies offer periods ranging from 20 to 100 days. </a:t>
            </a:r>
          </a:p>
          <a:p>
            <a:r>
              <a:rPr lang="en-US" sz="1100" dirty="0"/>
              <a:t>&lt;CLICK&gt;Where you might want to receive care in the future is another important consideration. Although you can purchase bare-bones policies that only cover nursing home costs, many policies cover care in a variety of settings, including the four mentioned at the beginning of this seminar--your own home, an assisted-living facility, an adult day-care center, and a nursing home. </a:t>
            </a:r>
          </a:p>
          <a:p>
            <a:r>
              <a:rPr lang="en-US" sz="1100" dirty="0"/>
              <a:t>&lt;CLICK&gt;You’ll also need to decide whether or not you want inflation protection. With inflation protection, your benefit will increase by a certain percentage every year. Inflation protection is an optional feature, and will make your premium rise significantly, but it’s important to have if you want your coverage to keep pace with rising costs. </a:t>
            </a:r>
          </a:p>
          <a:p>
            <a:endParaRPr lang="en-US" sz="1100" dirty="0"/>
          </a:p>
          <a:p>
            <a:endParaRPr lang="en-US" sz="1100" dirty="0"/>
          </a:p>
        </p:txBody>
      </p:sp>
    </p:spTree>
    <p:extLst>
      <p:ext uri="{BB962C8B-B14F-4D97-AF65-F5344CB8AC3E}">
        <p14:creationId xmlns:p14="http://schemas.microsoft.com/office/powerpoint/2010/main" val="1370007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5A265D5-F067-4AB2-92B3-165688A76E11}" type="slidenum">
              <a:rPr lang="en-US"/>
              <a:pPr/>
              <a:t>18</a:t>
            </a:fld>
            <a:endParaRPr lang="en-US"/>
          </a:p>
        </p:txBody>
      </p:sp>
      <p:sp>
        <p:nvSpPr>
          <p:cNvPr id="144386" name="Rectangle 2050"/>
          <p:cNvSpPr>
            <a:spLocks noGrp="1" noRot="1" noChangeAspect="1" noChangeArrowheads="1" noTextEdit="1"/>
          </p:cNvSpPr>
          <p:nvPr>
            <p:ph type="sldImg"/>
          </p:nvPr>
        </p:nvSpPr>
        <p:spPr>
          <a:ln/>
        </p:spPr>
      </p:sp>
      <p:sp>
        <p:nvSpPr>
          <p:cNvPr id="144387" name="Rectangle 2051"/>
          <p:cNvSpPr>
            <a:spLocks noGrp="1" noChangeArrowheads="1"/>
          </p:cNvSpPr>
          <p:nvPr>
            <p:ph type="body" idx="1"/>
          </p:nvPr>
        </p:nvSpPr>
        <p:spPr/>
        <p:txBody>
          <a:bodyPr/>
          <a:lstStyle/>
          <a:p>
            <a:pPr>
              <a:lnSpc>
                <a:spcPct val="90000"/>
              </a:lnSpc>
            </a:pPr>
            <a:r>
              <a:rPr lang="en-US" dirty="0">
                <a:cs typeface="Times New Roman" pitchFamily="18" charset="0"/>
              </a:rPr>
              <a:t>One way to manage the cost of long-term care insurance is to buy a policy when you’re younger. For example, a policy you purchase at age 55 will be much less expensive than a policy purchased at age 70. Of course, the tradeoff is that you will end up paying the premiums for many more years, so make sure you can afford to do so without changing your lifestyle. Most policies are “full pay policies,” which means that to keep the policy in force, you will need to continue to pay the premiums. And while it’s true that most policies have guaranteed premiums, meaning that your premium can’t go up as you grow older or if your health declines, most states allow insurance companies to raise premiums on a class basis. For instance, premiums for all policyholders might go up, or the company may remove their products from the marketplace entirely with state approval.</a:t>
            </a:r>
          </a:p>
          <a:p>
            <a:pPr>
              <a:lnSpc>
                <a:spcPct val="90000"/>
              </a:lnSpc>
            </a:pPr>
            <a:endParaRPr lang="en-US" dirty="0">
              <a:cs typeface="Times New Roman" pitchFamily="18" charset="0"/>
            </a:endParaRPr>
          </a:p>
          <a:p>
            <a:pPr>
              <a:lnSpc>
                <a:spcPct val="90000"/>
              </a:lnSpc>
            </a:pPr>
            <a:r>
              <a:rPr lang="en-US" dirty="0"/>
              <a:t>You can reduce the chances that your premium will increase substantially over time by purchasing a policy from a reputable company that has been in business for many years. Look for a company with an excellent rating from a ratings service such as Standard and Poor’s. </a:t>
            </a:r>
          </a:p>
          <a:p>
            <a:pPr>
              <a:lnSpc>
                <a:spcPct val="90000"/>
              </a:lnSpc>
            </a:pPr>
            <a:endParaRPr lang="en-US" dirty="0"/>
          </a:p>
          <a:p>
            <a:pPr>
              <a:lnSpc>
                <a:spcPct val="90000"/>
              </a:lnSpc>
            </a:pPr>
            <a:r>
              <a:rPr lang="en-US" dirty="0"/>
              <a:t>And because the cost of </a:t>
            </a:r>
            <a:r>
              <a:rPr lang="en-US" dirty="0">
                <a:cs typeface="Times New Roman" pitchFamily="18" charset="0"/>
              </a:rPr>
              <a:t>a long-term care policy depends on the features and benefits you choose, spend some time thinking about which of these are important to you. The general rule is, buy what you need, but don’t buy more coverage than you can afford. </a:t>
            </a:r>
          </a:p>
          <a:p>
            <a:pPr>
              <a:lnSpc>
                <a:spcPct val="90000"/>
              </a:lnSpc>
            </a:pPr>
            <a:endParaRPr lang="en-US" dirty="0">
              <a:cs typeface="Times New Roman" pitchFamily="18" charset="0"/>
            </a:endParaRPr>
          </a:p>
          <a:p>
            <a:pPr>
              <a:lnSpc>
                <a:spcPct val="90000"/>
              </a:lnSpc>
            </a:pPr>
            <a:r>
              <a:rPr lang="en-US" sz="1200" kern="1200" dirty="0">
                <a:solidFill>
                  <a:schemeClr val="tx1"/>
                </a:solidFill>
                <a:latin typeface="+mn-lt"/>
                <a:ea typeface="+mn-ea"/>
                <a:cs typeface="+mn-cs"/>
              </a:rPr>
              <a:t>A complete statement of coverage, including exclusions, exceptions, and limitations, is found only in the policy.</a:t>
            </a:r>
            <a:endParaRPr lang="en-US" dirty="0">
              <a:cs typeface="Times New Roman" pitchFamily="18" charset="0"/>
            </a:endParaRPr>
          </a:p>
          <a:p>
            <a:pPr>
              <a:lnSpc>
                <a:spcPct val="90000"/>
              </a:lnSpc>
            </a:pPr>
            <a:endParaRPr lang="en-US" dirty="0">
              <a:cs typeface="Times New Roman" pitchFamily="18" charset="0"/>
            </a:endParaRPr>
          </a:p>
          <a:p>
            <a:pPr>
              <a:lnSpc>
                <a:spcPct val="90000"/>
              </a:lnSpc>
            </a:pPr>
            <a:endParaRPr lang="en-US" dirty="0"/>
          </a:p>
        </p:txBody>
      </p:sp>
    </p:spTree>
    <p:extLst>
      <p:ext uri="{BB962C8B-B14F-4D97-AF65-F5344CB8AC3E}">
        <p14:creationId xmlns:p14="http://schemas.microsoft.com/office/powerpoint/2010/main" val="2972118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3D35A0B-27FC-4351-87B2-98238425F457}" type="slidenum">
              <a:rPr lang="en-US"/>
              <a:pPr/>
              <a:t>19</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r>
              <a:rPr lang="en-US" sz="1100" dirty="0"/>
              <a:t>I want to mention here, too, that both the federal government and state governments provide special incentives for buying long-term care insurance. At the federal level, you may be able to offset part of the cost of long-term care insurance by claiming a tax deduction on your federal income tax return. The federal government allows you to deduct part of your premium cost if your policy is tax qualified (and nearly all policies sold today are). </a:t>
            </a:r>
          </a:p>
          <a:p>
            <a:endParaRPr lang="en-US" sz="1100" dirty="0"/>
          </a:p>
          <a:p>
            <a:r>
              <a:rPr lang="en-US" sz="1100" dirty="0"/>
              <a:t>As this table shows, the amount you can deduct on your federal income tax return depends on your age. The deduction for long-term care insurance premiums is part of the medical expense deduction, so you can only deduct your premium if you meet the requirements for this deduction. But if you're considered to be self-employed, keep in mind that different rules apply. If you qualify for the self-employed health insurance deduction, you may be able to deduct the premiums you pay for qualified long-term care insurance for you, your spouse, and your dependents (subject to the age limits in the table shown). </a:t>
            </a:r>
          </a:p>
          <a:p>
            <a:endParaRPr lang="en-US" sz="1100" dirty="0"/>
          </a:p>
          <a:p>
            <a:r>
              <a:rPr lang="en-US" sz="1100" dirty="0"/>
              <a:t>In addition, many states offer their own tax credits and deductions for long-term care insurance.</a:t>
            </a:r>
          </a:p>
          <a:p>
            <a:endParaRPr lang="en-US" sz="1100" dirty="0"/>
          </a:p>
          <a:p>
            <a:r>
              <a:rPr lang="en-US" sz="1100" dirty="0"/>
              <a:t>And many states have begun offering special long-term care insurance policies called partnership policies.  If you own a partnership policy, the state will allow you to keep some or all of the assets that you would normally have to spend down in order to qualify for Medicaid.  </a:t>
            </a:r>
          </a:p>
        </p:txBody>
      </p:sp>
    </p:spTree>
    <p:extLst>
      <p:ext uri="{BB962C8B-B14F-4D97-AF65-F5344CB8AC3E}">
        <p14:creationId xmlns:p14="http://schemas.microsoft.com/office/powerpoint/2010/main" val="249773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D0D6C71-3162-417F-BCFC-8C7D8A073934}" type="slidenum">
              <a:rPr lang="en-US"/>
              <a:pPr/>
              <a:t>2</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dirty="0">
                <a:cs typeface="Times New Roman" pitchFamily="18" charset="0"/>
              </a:rPr>
              <a:t>How many people in this room expect to need long-term care one day? It’s not surprising that few of us do, because it’s hard to face the fact that our health might decline. But statistics suggest that the risk is greater than we think. Approximately 52% of us--that’s over</a:t>
            </a:r>
            <a:r>
              <a:rPr lang="en-US" baseline="0" dirty="0">
                <a:cs typeface="Times New Roman" pitchFamily="18" charset="0"/>
              </a:rPr>
              <a:t> half the</a:t>
            </a:r>
            <a:r>
              <a:rPr lang="en-US" dirty="0">
                <a:cs typeface="Times New Roman" pitchFamily="18" charset="0"/>
              </a:rPr>
              <a:t> people here today--will need some type of long-term care services during our lifetimes at some point after we reach age 65.  And though it's good news that people are living longer, a long life span increases the chance of developing serious health problems. In fact, according to the Alzheimer’s Association, one in ten people age 65 and older has Alzheimer’s disease, which often leads to the need for nursing home care. And while older people are more likely to need long-term care, younger people may need care too, as a result of a disabling accident or illness such as multiple sclerosis or Parkinson’s disease.</a:t>
            </a:r>
          </a:p>
          <a:p>
            <a:r>
              <a:rPr lang="en-US" dirty="0">
                <a:cs typeface="Times New Roman" pitchFamily="18" charset="0"/>
              </a:rPr>
              <a:t> </a:t>
            </a:r>
          </a:p>
          <a:p>
            <a:r>
              <a:rPr lang="en-US" dirty="0"/>
              <a:t>This isn’t meant to scare you, but rather to remind you that the need for long-term care can happen to anyone at any time. The need to be prepared is real, and something that you shouldn’t ignore.</a:t>
            </a:r>
          </a:p>
        </p:txBody>
      </p:sp>
    </p:spTree>
    <p:extLst>
      <p:ext uri="{BB962C8B-B14F-4D97-AF65-F5344CB8AC3E}">
        <p14:creationId xmlns:p14="http://schemas.microsoft.com/office/powerpoint/2010/main" val="1046435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4F7D6B9-DF83-4F0E-BC1D-176C25F795AC}" type="slidenum">
              <a:rPr lang="en-US"/>
              <a:pPr/>
              <a:t>20</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75693" y="4559588"/>
            <a:ext cx="5443330" cy="4659599"/>
          </a:xfrm>
        </p:spPr>
        <p:txBody>
          <a:bodyPr/>
          <a:lstStyle/>
          <a:p>
            <a:r>
              <a:rPr lang="en-US" sz="1100" dirty="0"/>
              <a:t>&lt;CLICK&gt; Long-term care insurance is not the only option available to pay for extended care. Some life insurance or annuity policies also offer long-term care benefits.  These policies combine the benefits of either life insurance or fixed annuities with the option to use some or all of the contract value to pay for long-term care expenses. So if you don’t use the long-term care feature, you’ll have either a death benefit payable to your beneficiaries or an annuity that you can use to supplement your income. But you’ll most likely need a lump sum of at least $50,000 to buy a combination policy, and you can’t deduct the premium as a medical expense. </a:t>
            </a:r>
          </a:p>
          <a:p>
            <a:endParaRPr lang="en-US" sz="1100" dirty="0"/>
          </a:p>
          <a:p>
            <a:r>
              <a:rPr lang="en-US" sz="1200" kern="1200" dirty="0">
                <a:solidFill>
                  <a:schemeClr val="tx1"/>
                </a:solidFill>
                <a:latin typeface="+mn-lt"/>
                <a:ea typeface="+mn-ea"/>
                <a:cs typeface="+mn-cs"/>
              </a:rPr>
              <a:t>An individual should have a need for life insurance and should evaluate the policy on its merits as life insurance. Optional benefit riders are available for an additional fee and are subject to contractual terms, conditions, and limitations as outlined in the policy and may not benefit all investors. Any payments used for covered long-term care expenses would reduce (and are limited to) the death benefit or annuity value and can be much less than those of a typical long-term care policy.</a:t>
            </a:r>
            <a:endParaRPr lang="en-US" sz="1100" dirty="0"/>
          </a:p>
          <a:p>
            <a:endParaRPr lang="en-US" sz="1100" dirty="0"/>
          </a:p>
          <a:p>
            <a:r>
              <a:rPr lang="en-US" sz="1100" dirty="0"/>
              <a:t> </a:t>
            </a:r>
          </a:p>
          <a:p>
            <a:endParaRPr lang="en-US" sz="1100" dirty="0"/>
          </a:p>
          <a:p>
            <a:r>
              <a:rPr lang="en-US" sz="1100" dirty="0"/>
              <a:t> </a:t>
            </a:r>
          </a:p>
          <a:p>
            <a:endParaRPr lang="en-US" sz="1100" dirty="0"/>
          </a:p>
          <a:p>
            <a:r>
              <a:rPr lang="en-US" sz="1100" dirty="0"/>
              <a:t> </a:t>
            </a:r>
          </a:p>
        </p:txBody>
      </p:sp>
    </p:spTree>
    <p:extLst>
      <p:ext uri="{BB962C8B-B14F-4D97-AF65-F5344CB8AC3E}">
        <p14:creationId xmlns:p14="http://schemas.microsoft.com/office/powerpoint/2010/main" val="2703175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5F95E42-E2B4-4E78-B358-6D0E20A80288}" type="slidenum">
              <a:rPr lang="en-US"/>
              <a:pPr/>
              <a:t>21</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en-US" sz="1100" dirty="0"/>
              <a:t>As we draw near to the end of this seminar, I want to review a few of the reasons why you should begin planning for long-term care as soon as possible. Of course, it’s never too late to plan, but here’s why planning as early as possible makes a lot of sense. </a:t>
            </a:r>
          </a:p>
          <a:p>
            <a:endParaRPr lang="en-US" sz="1100" dirty="0"/>
          </a:p>
          <a:p>
            <a:r>
              <a:rPr lang="en-US" sz="1100" dirty="0"/>
              <a:t>Although it’s hard to face the fact that health problems may someday result in a loss of independence, we can’t predict the future. Are you willing to gamble that you’ll stay healthy forever, and that you’ll never need long-term care? If you begin planning today, you will have more options open to you, including the opportunity to purchase long-term care insurance.</a:t>
            </a:r>
          </a:p>
          <a:p>
            <a:endParaRPr lang="en-US" sz="1100" dirty="0"/>
          </a:p>
          <a:p>
            <a:r>
              <a:rPr lang="en-US" sz="1100" dirty="0"/>
              <a:t>Another reason to begin planning now is to allow yourself enough time to plan for Medicaid. Planning ahead can allow you to retain more control over where you receive care and may allow you to qualify for Medicaid more quickly. </a:t>
            </a:r>
          </a:p>
          <a:p>
            <a:endParaRPr lang="en-US" sz="1100" dirty="0"/>
          </a:p>
          <a:p>
            <a:r>
              <a:rPr lang="en-US" sz="1100" dirty="0"/>
              <a:t>Finally, by making decisions today about long-term care, you can relieve your family of the burden of having to make decisions later. Keep in mind that when confronted with a crisis, people often make wrong decisions based on emotion, and that can lead to family conflicts and inadequate care.  </a:t>
            </a:r>
          </a:p>
          <a:p>
            <a:endParaRPr lang="en-US" sz="1100" dirty="0"/>
          </a:p>
          <a:p>
            <a:endParaRPr lang="en-US" sz="1100" dirty="0"/>
          </a:p>
        </p:txBody>
      </p:sp>
    </p:spTree>
    <p:extLst>
      <p:ext uri="{BB962C8B-B14F-4D97-AF65-F5344CB8AC3E}">
        <p14:creationId xmlns:p14="http://schemas.microsoft.com/office/powerpoint/2010/main" val="3235660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6EB2E2C-D922-46F7-AFC5-7BF23903A487}" type="slidenum">
              <a:rPr lang="en-US"/>
              <a:pPr/>
              <a:t>22</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r>
              <a:rPr lang="en-US" dirty="0"/>
              <a:t>To get a sense of what the future may hold, find out what facilities and services are available in your area (I would even suggest visiting some if you get a chance), and what they cost. Then take a look at your finances, and think about what we’ve discussed. Do you have enough money to pay for long-term care out of your own pocket? If not, do you need more information about Medicaid planning or are you interested in buying a long-term care insurance policy? And as uncomfortable as it may be to do so, raise the issue with your family. Talk to them about how willing they are to provide care when the time comes, if you’re comfortable with that option. Next, get expert advice and help with putting together a strategy that will meet your needs.</a:t>
            </a:r>
          </a:p>
          <a:p>
            <a:endParaRPr lang="en-US" dirty="0"/>
          </a:p>
          <a:p>
            <a:r>
              <a:rPr lang="en-US" dirty="0"/>
              <a:t>Finally, meet with your attorney and prepare health-care directives such as a power of attorney for health care. This is a document that will outline your wishes for care and allow you to designate someone to make decisions on your behalf should you become incapacitated. It’s an important yet sometimes overlooked way to retain some control over your own care, even if you face serious health issues.</a:t>
            </a:r>
          </a:p>
        </p:txBody>
      </p:sp>
    </p:spTree>
    <p:extLst>
      <p:ext uri="{BB962C8B-B14F-4D97-AF65-F5344CB8AC3E}">
        <p14:creationId xmlns:p14="http://schemas.microsoft.com/office/powerpoint/2010/main" val="3631155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8C553D9-E20F-425A-AC60-9C21DEB91CC7}" type="slidenum">
              <a:rPr lang="en-US"/>
              <a:pPr/>
              <a:t>23</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dirty="0">
                <a:cs typeface="Times New Roman" pitchFamily="18" charset="0"/>
              </a:rPr>
              <a:t>I’m going to leave you with these thoughts. By planning for long-term care in advance, you're increasing the options that will be available to you in the future. You’re also taking a vital step toward preserving your independence, and the financial well-being of your entire family.</a:t>
            </a:r>
          </a:p>
          <a:p>
            <a:endParaRPr lang="en-US" dirty="0">
              <a:cs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Small steps can enhance your financial life one day at a time. Questions are always welcome.</a:t>
            </a:r>
            <a:endParaRPr lang="en-US" dirty="0">
              <a:cs typeface="Times New Roman" pitchFamily="18" charset="0"/>
            </a:endParaRPr>
          </a:p>
          <a:p>
            <a:endParaRPr lang="en-US" dirty="0"/>
          </a:p>
        </p:txBody>
      </p:sp>
    </p:spTree>
    <p:extLst>
      <p:ext uri="{BB962C8B-B14F-4D97-AF65-F5344CB8AC3E}">
        <p14:creationId xmlns:p14="http://schemas.microsoft.com/office/powerpoint/2010/main" val="2703802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31F2FDB-9A3E-4BCB-8353-85DCFE373564}" type="slidenum">
              <a:rPr lang="en-US"/>
              <a:pPr/>
              <a:t>3</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xfrm>
            <a:off x="730528" y="4559586"/>
            <a:ext cx="6013174" cy="4562865"/>
          </a:xfrm>
        </p:spPr>
        <p:txBody>
          <a:bodyPr/>
          <a:lstStyle/>
          <a:p>
            <a:r>
              <a:rPr lang="en-US" sz="1100" dirty="0">
                <a:cs typeface="Times New Roman" pitchFamily="18" charset="0"/>
              </a:rPr>
              <a:t>Let’s begin by talking about what’s meant by the phrase “long-term care.”  Long-term care refers to the ongoing services and support needed by people suffering from chronic health conditions or disabilities. </a:t>
            </a:r>
          </a:p>
          <a:p>
            <a:endParaRPr lang="en-US" sz="1100" dirty="0">
              <a:cs typeface="Times New Roman" pitchFamily="18" charset="0"/>
            </a:endParaRPr>
          </a:p>
          <a:p>
            <a:r>
              <a:rPr lang="en-US" sz="1100" dirty="0">
                <a:cs typeface="Times New Roman" pitchFamily="18" charset="0"/>
              </a:rPr>
              <a:t>&lt;CLICK&gt;There are three levels of ongoing care someone might receive:</a:t>
            </a:r>
          </a:p>
          <a:p>
            <a:pPr>
              <a:buFontTx/>
              <a:buChar char="•"/>
            </a:pPr>
            <a:r>
              <a:rPr lang="en-US" sz="1100" dirty="0">
                <a:cs typeface="Times New Roman" pitchFamily="18" charset="0"/>
              </a:rPr>
              <a:t>The first level of care is skilled care, which is generally round-the-clock care provided by professional health-care providers such as nurses, therapists, or aides under a doctor’s supervision.</a:t>
            </a:r>
          </a:p>
          <a:p>
            <a:pPr>
              <a:buFontTx/>
              <a:buChar char="•"/>
            </a:pPr>
            <a:r>
              <a:rPr lang="en-US" sz="1100" dirty="0">
                <a:cs typeface="Times New Roman" pitchFamily="18" charset="0"/>
              </a:rPr>
              <a:t>The next level of care is intermediate care, which is also provided by professional health-care providers, but on a less frequent basis than skilled care.</a:t>
            </a:r>
          </a:p>
          <a:p>
            <a:pPr>
              <a:buFontTx/>
              <a:buChar char="•"/>
            </a:pPr>
            <a:r>
              <a:rPr lang="en-US" sz="1100" dirty="0">
                <a:cs typeface="Times New Roman" pitchFamily="18" charset="0"/>
              </a:rPr>
              <a:t>The third level of care is custodial or personal care, which is often provided by family caregivers, nurses’ aides, or home health workers who provide assistance with what are called “activities of daily living” such as bathing, eating, and dressing. This is the most common type of long-term care.</a:t>
            </a:r>
          </a:p>
          <a:p>
            <a:endParaRPr lang="en-US" sz="1100" dirty="0">
              <a:cs typeface="Times New Roman" pitchFamily="18" charset="0"/>
            </a:endParaRPr>
          </a:p>
          <a:p>
            <a:r>
              <a:rPr lang="en-US" sz="1100" dirty="0">
                <a:cs typeface="Times New Roman" pitchFamily="18" charset="0"/>
              </a:rPr>
              <a:t>&lt;CLICK&gt; All three levels of care can be provided in many different settings, including your own home, an assisted-living facility, or a nursing home. </a:t>
            </a:r>
          </a:p>
          <a:p>
            <a:endParaRPr lang="en-US" sz="1100" dirty="0">
              <a:cs typeface="Times New Roman" pitchFamily="18" charset="0"/>
            </a:endParaRPr>
          </a:p>
          <a:p>
            <a:r>
              <a:rPr lang="en-US" sz="1100" dirty="0">
                <a:cs typeface="Times New Roman" pitchFamily="18" charset="0"/>
              </a:rPr>
              <a:t>The patchwork quilt on the screen is an image that I’d like you to remember as we continue through the rest of this seminar. Like this quilt, a long-term care plan is usually made up of different pieces, with many people involved in putting it together. A good long-term care strategy will account for the different types of care you might need, and the different settings in which you may someday receive that care.</a:t>
            </a:r>
          </a:p>
        </p:txBody>
      </p:sp>
    </p:spTree>
    <p:extLst>
      <p:ext uri="{BB962C8B-B14F-4D97-AF65-F5344CB8AC3E}">
        <p14:creationId xmlns:p14="http://schemas.microsoft.com/office/powerpoint/2010/main" val="182506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7797E31-34AE-47C1-99DF-F4F082F3476B}" type="slidenum">
              <a:rPr lang="en-US"/>
              <a:pPr/>
              <a:t>4</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a:lnSpc>
                <a:spcPct val="90000"/>
              </a:lnSpc>
            </a:pPr>
            <a:r>
              <a:rPr lang="en-US" sz="800" dirty="0">
                <a:cs typeface="Times New Roman" pitchFamily="18" charset="0"/>
              </a:rPr>
              <a:t>So let’s talk a little bit more about where you might receive care. You’re</a:t>
            </a:r>
            <a:r>
              <a:rPr lang="en-US" dirty="0">
                <a:cs typeface="Times New Roman" pitchFamily="18" charset="0"/>
              </a:rPr>
              <a:t> </a:t>
            </a:r>
            <a:r>
              <a:rPr lang="en-US" sz="800" dirty="0">
                <a:cs typeface="Times New Roman" pitchFamily="18" charset="0"/>
              </a:rPr>
              <a:t>probably already familiar with some of these options.</a:t>
            </a:r>
          </a:p>
          <a:p>
            <a:pPr>
              <a:lnSpc>
                <a:spcPct val="90000"/>
              </a:lnSpc>
            </a:pPr>
            <a:endParaRPr lang="en-US" sz="800" dirty="0">
              <a:cs typeface="Times New Roman" pitchFamily="18" charset="0"/>
            </a:endParaRPr>
          </a:p>
          <a:p>
            <a:pPr>
              <a:lnSpc>
                <a:spcPct val="90000"/>
              </a:lnSpc>
            </a:pPr>
            <a:r>
              <a:rPr lang="en-US" sz="800" dirty="0">
                <a:cs typeface="Times New Roman" pitchFamily="18" charset="0"/>
              </a:rPr>
              <a:t>If you want to stay in your own home for as long as possible, family caregivers, friends, or trained homemakers may be available to provide the bulk of assistance with everyday tasks, and professionals such as nurses, therapists, and home health aides can</a:t>
            </a:r>
            <a:r>
              <a:rPr lang="en-US" sz="800" baseline="0" dirty="0">
                <a:cs typeface="Times New Roman" pitchFamily="18" charset="0"/>
              </a:rPr>
              <a:t> </a:t>
            </a:r>
            <a:r>
              <a:rPr lang="en-US" sz="800" dirty="0">
                <a:cs typeface="Times New Roman" pitchFamily="18" charset="0"/>
              </a:rPr>
              <a:t>provide occasional home health care. </a:t>
            </a:r>
          </a:p>
          <a:p>
            <a:pPr>
              <a:lnSpc>
                <a:spcPct val="90000"/>
              </a:lnSpc>
            </a:pPr>
            <a:r>
              <a:rPr lang="en-US" sz="800" dirty="0">
                <a:cs typeface="Times New Roman" pitchFamily="18" charset="0"/>
              </a:rPr>
              <a:t> </a:t>
            </a:r>
            <a:endParaRPr lang="en-US" sz="800" i="1" dirty="0">
              <a:cs typeface="Times New Roman" pitchFamily="18" charset="0"/>
            </a:endParaRPr>
          </a:p>
          <a:p>
            <a:pPr>
              <a:lnSpc>
                <a:spcPct val="90000"/>
              </a:lnSpc>
            </a:pPr>
            <a:r>
              <a:rPr lang="en-US" sz="800" dirty="0">
                <a:cs typeface="Times New Roman" pitchFamily="18" charset="0"/>
              </a:rPr>
              <a:t>Another long-term care option that has become very popular is assisted living.  How many of you have ever visited an assisted-living facility? If you have, then you know that these are usually home-like facilities that combine housing, personal assistance, and limited health care. Generally, assisted-living facilities offer intermediate and custodial care round-the-clock, but not the skilled care a nursing home provides. This option may be ideal for someone who can’t continue to live alone but who wants to remain independent. </a:t>
            </a:r>
          </a:p>
          <a:p>
            <a:pPr>
              <a:lnSpc>
                <a:spcPct val="90000"/>
              </a:lnSpc>
            </a:pPr>
            <a:endParaRPr lang="en-US" sz="800" dirty="0">
              <a:cs typeface="Times New Roman" pitchFamily="18" charset="0"/>
            </a:endParaRPr>
          </a:p>
          <a:p>
            <a:pPr>
              <a:lnSpc>
                <a:spcPct val="90000"/>
              </a:lnSpc>
            </a:pPr>
            <a:r>
              <a:rPr lang="en-US" sz="800" dirty="0">
                <a:cs typeface="Times New Roman" pitchFamily="18" charset="0"/>
              </a:rPr>
              <a:t>The third option, adult day-care facilities, are community-based centers that provide health care and social services for people who can’t be left alone.  Often, adult day-care facilities specialize in caring for people with Alzheimer’s disease, and they especially benefit family caregivers by providing a few hours of much-needed respite care during working hours or on the weekend.</a:t>
            </a:r>
            <a:endParaRPr lang="en-US" sz="800" dirty="0"/>
          </a:p>
          <a:p>
            <a:pPr>
              <a:lnSpc>
                <a:spcPct val="90000"/>
              </a:lnSpc>
            </a:pPr>
            <a:endParaRPr lang="en-US" sz="800" dirty="0">
              <a:cs typeface="Times New Roman" pitchFamily="18" charset="0"/>
            </a:endParaRPr>
          </a:p>
          <a:p>
            <a:pPr>
              <a:lnSpc>
                <a:spcPct val="90000"/>
              </a:lnSpc>
            </a:pPr>
            <a:r>
              <a:rPr lang="en-US" sz="800" dirty="0">
                <a:cs typeface="Times New Roman" pitchFamily="18" charset="0"/>
              </a:rPr>
              <a:t>The last option, nursing homes, generally offer all three levels of care--skilled care, intermediate care, and personal care. Most nursing home residents have disabling illnesses, including cognitive disorders such as Alzheimer’s disease, that are so serious that these individuals cannot be adequately cared for anywhere else. </a:t>
            </a:r>
          </a:p>
          <a:p>
            <a:pPr>
              <a:lnSpc>
                <a:spcPct val="90000"/>
              </a:lnSpc>
            </a:pPr>
            <a:endParaRPr lang="en-US" sz="800" dirty="0">
              <a:cs typeface="Times New Roman" pitchFamily="18" charset="0"/>
            </a:endParaRPr>
          </a:p>
          <a:p>
            <a:pPr>
              <a:lnSpc>
                <a:spcPct val="90000"/>
              </a:lnSpc>
            </a:pPr>
            <a:r>
              <a:rPr lang="en-US" sz="800" dirty="0">
                <a:cs typeface="Times New Roman" pitchFamily="18" charset="0"/>
              </a:rPr>
              <a:t>If you haven’t already done so, I urge you to visit some of the facilities available in your community so you can get an idea of what long-term care services will be available to you or your family members.  </a:t>
            </a:r>
          </a:p>
          <a:p>
            <a:pPr>
              <a:lnSpc>
                <a:spcPct val="90000"/>
              </a:lnSpc>
            </a:pPr>
            <a:r>
              <a:rPr lang="en-US" dirty="0">
                <a:cs typeface="Times New Roman" pitchFamily="18" charset="0"/>
              </a:rPr>
              <a:t> </a:t>
            </a:r>
          </a:p>
          <a:p>
            <a:pPr>
              <a:lnSpc>
                <a:spcPct val="90000"/>
              </a:lnSpc>
            </a:pPr>
            <a:endParaRPr lang="en-US" dirty="0"/>
          </a:p>
        </p:txBody>
      </p:sp>
    </p:spTree>
    <p:extLst>
      <p:ext uri="{BB962C8B-B14F-4D97-AF65-F5344CB8AC3E}">
        <p14:creationId xmlns:p14="http://schemas.microsoft.com/office/powerpoint/2010/main" val="3118331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10E7B4A-5F06-4559-8CD3-3C19C85375FF}" type="slidenum">
              <a:rPr lang="en-US"/>
              <a:pPr/>
              <a:t>5</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r>
              <a:rPr lang="en-US" dirty="0"/>
              <a:t>Now for the key question: how expensive is long-term care? Let’s take a look at the type of long-term care that’s likely to cost the most--nursing home care. According to the latest</a:t>
            </a:r>
            <a:r>
              <a:rPr lang="en-US" baseline="0" dirty="0"/>
              <a:t> figures, </a:t>
            </a:r>
            <a:r>
              <a:rPr lang="en-US" dirty="0"/>
              <a:t>in</a:t>
            </a:r>
            <a:r>
              <a:rPr lang="en-US" baseline="0" dirty="0"/>
              <a:t> 2016,</a:t>
            </a:r>
            <a:r>
              <a:rPr lang="en-US" dirty="0"/>
              <a:t> the average nationwide cost for a semi-private</a:t>
            </a:r>
            <a:r>
              <a:rPr lang="en-US" baseline="0" dirty="0"/>
              <a:t> room in a </a:t>
            </a:r>
            <a:r>
              <a:rPr lang="en-US" dirty="0"/>
              <a:t>nursing home was $82,125*, but in some states it’s much higher. For instance, the average cost of nursing home care in New York was $141,072 per year!*</a:t>
            </a:r>
          </a:p>
          <a:p>
            <a:r>
              <a:rPr lang="en-US" i="1" dirty="0"/>
              <a:t>*Source: U.S. Department of Health and Human Services</a:t>
            </a:r>
          </a:p>
          <a:p>
            <a:r>
              <a:rPr lang="en-US" i="1" dirty="0"/>
              <a:t> </a:t>
            </a:r>
          </a:p>
          <a:p>
            <a:r>
              <a:rPr lang="en-US" dirty="0"/>
              <a:t>&lt;CLICK&gt; And in the future, long-term care will cost even more. If costs rise every year at an average rate of 3% per</a:t>
            </a:r>
            <a:r>
              <a:rPr lang="en-US" baseline="0" dirty="0"/>
              <a:t> </a:t>
            </a:r>
            <a:r>
              <a:rPr lang="en-US" dirty="0"/>
              <a:t>year (and that’s a pretty conservative estimate), in 20 years</a:t>
            </a:r>
            <a:r>
              <a:rPr lang="en-US" baseline="0" dirty="0"/>
              <a:t> the average annual cost of </a:t>
            </a:r>
            <a:r>
              <a:rPr lang="en-US" dirty="0"/>
              <a:t>nursing home care will be approximately $148,327.</a:t>
            </a:r>
          </a:p>
          <a:p>
            <a:endParaRPr lang="en-US" dirty="0"/>
          </a:p>
          <a:p>
            <a:r>
              <a:rPr lang="en-US" dirty="0"/>
              <a:t>It’s easy to see how </a:t>
            </a:r>
            <a:r>
              <a:rPr lang="en-US" dirty="0">
                <a:cs typeface="Times New Roman" pitchFamily="18" charset="0"/>
              </a:rPr>
              <a:t>the high cost of long-term care can threaten--or even wipe out--your retirement savings, and jeopardize any assets you had hoped to leave to your children or grandchildren. Every year, many Americans are impoverished by the need to pay for nursing home care. But here’s some good news. With proper planning, you can avoid having this happen to you.</a:t>
            </a:r>
          </a:p>
          <a:p>
            <a:endParaRPr lang="en-US" dirty="0"/>
          </a:p>
        </p:txBody>
      </p:sp>
    </p:spTree>
    <p:extLst>
      <p:ext uri="{BB962C8B-B14F-4D97-AF65-F5344CB8AC3E}">
        <p14:creationId xmlns:p14="http://schemas.microsoft.com/office/powerpoint/2010/main" val="1411093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3E86B42-08ED-4E73-9455-D5E0838E0DB0}" type="slidenum">
              <a:rPr lang="en-US"/>
              <a:pPr/>
              <a:t>6</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dirty="0"/>
              <a:t>As we talk about ways to pay for long-term care, remember that nursing home care is only part of the picture. Over the course of a lifetime, you or someone you love may need several types of long-term care in different settings, and you may end up using several different strategies to pay for that care. </a:t>
            </a:r>
          </a:p>
          <a:p>
            <a:endParaRPr lang="en-US" dirty="0"/>
          </a:p>
          <a:p>
            <a:r>
              <a:rPr lang="en-US" dirty="0"/>
              <a:t>There are three basic options for paying for long-term care plus a new program that we’re going to discuss today.</a:t>
            </a:r>
          </a:p>
          <a:p>
            <a:r>
              <a:rPr lang="en-US" dirty="0"/>
              <a:t>These are:</a:t>
            </a:r>
          </a:p>
          <a:p>
            <a:pPr>
              <a:buFontTx/>
              <a:buChar char="•"/>
            </a:pPr>
            <a:r>
              <a:rPr lang="en-US" dirty="0"/>
              <a:t>Paying out-of-pocket</a:t>
            </a:r>
          </a:p>
          <a:p>
            <a:pPr>
              <a:buFontTx/>
              <a:buChar char="•"/>
            </a:pPr>
            <a:r>
              <a:rPr lang="en-US" dirty="0"/>
              <a:t>&lt;CLICK&gt; Relying on government programs such as Medicare or Medicaid, and</a:t>
            </a:r>
          </a:p>
          <a:p>
            <a:pPr>
              <a:buFontTx/>
              <a:buChar char="•"/>
            </a:pPr>
            <a:r>
              <a:rPr lang="en-US" dirty="0"/>
              <a:t>&lt;CLICK&gt; Buying long-term care insurance</a:t>
            </a:r>
          </a:p>
          <a:p>
            <a:endParaRPr lang="en-US" dirty="0"/>
          </a:p>
          <a:p>
            <a:endParaRPr lang="en-US" dirty="0"/>
          </a:p>
          <a:p>
            <a:endParaRPr lang="en-US" dirty="0"/>
          </a:p>
        </p:txBody>
      </p:sp>
    </p:spTree>
    <p:extLst>
      <p:ext uri="{BB962C8B-B14F-4D97-AF65-F5344CB8AC3E}">
        <p14:creationId xmlns:p14="http://schemas.microsoft.com/office/powerpoint/2010/main" val="1369613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0D581DE-BA5E-4CD8-9E43-0CF215034025}" type="slidenum">
              <a:rPr lang="en-US"/>
              <a:pPr/>
              <a:t>7</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r>
              <a:rPr lang="en-US" sz="1100" dirty="0"/>
              <a:t>The first option we’re going to look at is paying out-of-pocket. Paying out-of-pocket means using your income, savings, investments, and assets (such as your home) to pay for long-term care. I like to call this the default option because most people don’t actually decide that they’re going to pay expenses themselves; it simply happens that way because they haven’t put together a long-term care plan.</a:t>
            </a:r>
          </a:p>
          <a:p>
            <a:endParaRPr lang="en-US" sz="1100" dirty="0"/>
          </a:p>
          <a:p>
            <a:r>
              <a:rPr lang="en-US" sz="1100" dirty="0">
                <a:cs typeface="Times New Roman" pitchFamily="18" charset="0"/>
              </a:rPr>
              <a:t>The major advantage of paying out-of-pocket for long-term care is that you have better control over where and how you receive care than with other options. For instance, a long-term care insurance policy may only cover home health workers who are licensed professionals, but when you’re paying for care out of your own pocket, you can hire anyone you want. Obviously, this flexibility is ideal if you can afford to pay for your own care indefinitely.</a:t>
            </a:r>
          </a:p>
          <a:p>
            <a:endParaRPr lang="en-US" sz="1100" dirty="0">
              <a:cs typeface="Times New Roman" pitchFamily="18" charset="0"/>
            </a:endParaRPr>
          </a:p>
          <a:p>
            <a:r>
              <a:rPr lang="en-US" sz="1100" dirty="0">
                <a:cs typeface="Times New Roman" pitchFamily="18" charset="0"/>
              </a:rPr>
              <a:t>&lt;CLICK&gt; But counting on being able to pay out-of-pocket is truly a gamble unless you’re wealthy. </a:t>
            </a:r>
            <a:r>
              <a:rPr lang="en-US" sz="1100" dirty="0"/>
              <a:t>You’re betting that you’ll be able to afford to pay for the care you’ll need, </a:t>
            </a:r>
            <a:r>
              <a:rPr lang="en-US" sz="1100" dirty="0">
                <a:cs typeface="Times New Roman" pitchFamily="18" charset="0"/>
              </a:rPr>
              <a:t>often using the money you’ve saved for retirement. </a:t>
            </a:r>
          </a:p>
          <a:p>
            <a:endParaRPr lang="en-US" sz="1100" dirty="0">
              <a:cs typeface="Times New Roman" pitchFamily="18" charset="0"/>
            </a:endParaRPr>
          </a:p>
          <a:p>
            <a:r>
              <a:rPr lang="en-US" sz="1100" dirty="0">
                <a:cs typeface="Times New Roman" pitchFamily="18" charset="0"/>
              </a:rPr>
              <a:t>&lt;CLICK&gt; But what if your gamble doesn’t pay off and you deplete your life savings? Will you be willing to sell assets that you hoped to leave to your children or grandchildren or to charity to raise the cash you need? &lt;CLICK&gt; And keep in mind, too, that once your money is gone, you have few options. You may have to rely on your family members for care and support or rely on Medicaid, a government program, to pay for your care.  </a:t>
            </a:r>
          </a:p>
          <a:p>
            <a:endParaRPr lang="en-US" sz="1100" dirty="0">
              <a:cs typeface="Times New Roman" pitchFamily="18" charset="0"/>
            </a:endParaRPr>
          </a:p>
        </p:txBody>
      </p:sp>
    </p:spTree>
    <p:extLst>
      <p:ext uri="{BB962C8B-B14F-4D97-AF65-F5344CB8AC3E}">
        <p14:creationId xmlns:p14="http://schemas.microsoft.com/office/powerpoint/2010/main" val="1551394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66411FC-D8A6-4A38-BBFC-BCD1C9B1B6CF}" type="slidenum">
              <a:rPr lang="en-US"/>
              <a:pPr/>
              <a:t>8</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xfrm>
            <a:off x="813353" y="4480889"/>
            <a:ext cx="5930348" cy="4321851"/>
          </a:xfrm>
        </p:spPr>
        <p:txBody>
          <a:bodyPr/>
          <a:lstStyle/>
          <a:p>
            <a:r>
              <a:rPr lang="en-US" dirty="0">
                <a:cs typeface="Times New Roman" pitchFamily="18" charset="0"/>
              </a:rPr>
              <a:t>But there’s one option for paying for long-term care out-of-pocket that you may want to consider if you want to stay at home for as long as possible. This option, called a reverse mortgage or a home equity conversion loan, allows you to borrow against the equity in your home, then use proceeds of the loan to hire caregivers, or to make home modifications that can allow you to remain at home. </a:t>
            </a:r>
          </a:p>
          <a:p>
            <a:endParaRPr lang="en-US" dirty="0">
              <a:cs typeface="Times New Roman" pitchFamily="18" charset="0"/>
            </a:endParaRPr>
          </a:p>
          <a:p>
            <a:r>
              <a:rPr lang="en-US" dirty="0">
                <a:cs typeface="Times New Roman" pitchFamily="18" charset="0"/>
              </a:rPr>
              <a:t>A reverse mortgage is different from other types of mortgages or equity loans because there are no mortgage payments to make. Instead, the lender expects to be repaid (with interest of course) only when the home is sold or otherwise permanently vacated.  </a:t>
            </a:r>
          </a:p>
          <a:p>
            <a:endParaRPr lang="en-US" dirty="0">
              <a:cs typeface="Times New Roman" pitchFamily="18" charset="0"/>
            </a:endParaRPr>
          </a:p>
          <a:p>
            <a:r>
              <a:rPr lang="en-US" dirty="0">
                <a:cs typeface="Times New Roman" pitchFamily="18" charset="0"/>
              </a:rPr>
              <a:t>Of course, there are drawbacks to consider. First, reverse mortgages may not be suitable for people who will likely remain in their homes for only a short period of time or who will need extended nursing home care, because the loan will have to be repaid once the home is permanently vacated. </a:t>
            </a:r>
            <a:r>
              <a:rPr lang="en-US" sz="1200" dirty="0">
                <a:solidFill>
                  <a:srgbClr val="FF0000"/>
                </a:solidFill>
                <a:latin typeface=""/>
              </a:rPr>
              <a:t>This strategy may be appropriate for some retirees, but it also involves substantial fees--and the amount you can borrow is typically much less than the actual value of the home. Because a reverse mortgage loan must be paid back after you stop living in the home for one year or more, it's likely that either you or your heirs may eventually be forced to sell it, risking exposure to the uncertainties of the housing market. </a:t>
            </a:r>
            <a:r>
              <a:rPr lang="en-US" dirty="0">
                <a:cs typeface="Times New Roman" pitchFamily="18" charset="0"/>
              </a:rPr>
              <a:t>Still, a reverse mortgage may be a good option to consider if you are otherwise unable to afford home-based long-term care.</a:t>
            </a:r>
            <a:endParaRPr lang="en-US" dirty="0"/>
          </a:p>
        </p:txBody>
      </p:sp>
    </p:spTree>
    <p:extLst>
      <p:ext uri="{BB962C8B-B14F-4D97-AF65-F5344CB8AC3E}">
        <p14:creationId xmlns:p14="http://schemas.microsoft.com/office/powerpoint/2010/main" val="726630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647031F-73F8-46CC-8C57-F9D90891AE25}" type="slidenum">
              <a:rPr lang="en-US"/>
              <a:pPr/>
              <a:t>9</a:t>
            </a:fld>
            <a:endParaRPr 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pPr>
              <a:lnSpc>
                <a:spcPct val="90000"/>
              </a:lnSpc>
            </a:pPr>
            <a:r>
              <a:rPr lang="en-US" dirty="0"/>
              <a:t>Now that we’ve talked about paying for long-term care out-of-pocket, let’s look at the next option: relying on government programs. The first program I’d like to review is Medicare, the federal health insurance program for individuals age 65 and older. </a:t>
            </a:r>
          </a:p>
          <a:p>
            <a:pPr>
              <a:lnSpc>
                <a:spcPct val="90000"/>
              </a:lnSpc>
            </a:pPr>
            <a:endParaRPr lang="en-US" dirty="0"/>
          </a:p>
          <a:p>
            <a:pPr>
              <a:lnSpc>
                <a:spcPct val="90000"/>
              </a:lnSpc>
            </a:pPr>
            <a:r>
              <a:rPr lang="en-US" dirty="0"/>
              <a:t>First, I’d like to clear up any misconceptions you may have about Medicare and long-term care planning. Although many people believe that Medicare will pay for their long-term care, this just isn’t accurate. Medicare will only pay for the cost of skilled care for a relatively short period of time for those who qualify. </a:t>
            </a:r>
          </a:p>
          <a:p>
            <a:pPr>
              <a:lnSpc>
                <a:spcPct val="90000"/>
              </a:lnSpc>
            </a:pPr>
            <a:endParaRPr lang="en-US" dirty="0"/>
          </a:p>
          <a:p>
            <a:pPr>
              <a:lnSpc>
                <a:spcPct val="90000"/>
              </a:lnSpc>
            </a:pPr>
            <a:r>
              <a:rPr lang="en-US" dirty="0"/>
              <a:t>&lt;CLICK&gt; For example, Medicare only pays for skilled nursing home care or physical therapy after you have been hospitalized for at least 3 days. &lt;CLICK&gt; After that, Medicare will pay the full cost of care for only 20 days, and &lt;CLICK&gt; will then pay only part of the cost for an additional 80 days. And though Medicare provides some home health-care benefits, &lt;CLICK&gt; it does not cover personal or custodial care, the type of care many individuals need as they grow older. So, for example, Medicare might pay (at least in part) for the weeks of hospital and skilled nursing home care you’ll need if you fell and broke your hip, but you can’t count on it to cover your expenses should you need care indefinitely at home, in an assisted-living facility, or in a nursing home.</a:t>
            </a:r>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2404447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67542" y="2130425"/>
            <a:ext cx="6890657" cy="1470025"/>
          </a:xfrm>
        </p:spPr>
        <p:txBody>
          <a:bodyPr/>
          <a:lstStyle/>
          <a:p>
            <a:r>
              <a:rPr lang="en-US"/>
              <a:t>Click to edit Master title style</a:t>
            </a:r>
          </a:p>
        </p:txBody>
      </p:sp>
      <p:sp>
        <p:nvSpPr>
          <p:cNvPr id="3" name="Subtitle 2"/>
          <p:cNvSpPr>
            <a:spLocks noGrp="1"/>
          </p:cNvSpPr>
          <p:nvPr>
            <p:ph type="subTitle" idx="1"/>
          </p:nvPr>
        </p:nvSpPr>
        <p:spPr>
          <a:xfrm>
            <a:off x="1567542" y="3886200"/>
            <a:ext cx="620485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97687" y="1600200"/>
            <a:ext cx="341643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4948" y="1600200"/>
            <a:ext cx="35018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17784" y="530352"/>
            <a:ext cx="6684967" cy="601331"/>
          </a:xfrm>
        </p:spPr>
        <p:txBody>
          <a:bodyPr/>
          <a:lstStyle/>
          <a:p>
            <a:r>
              <a:rPr lang="en-US" dirty="0"/>
              <a:t>Click to edit Master title style</a:t>
            </a:r>
          </a:p>
        </p:txBody>
      </p:sp>
      <p:sp>
        <p:nvSpPr>
          <p:cNvPr id="3" name="Content Placeholder 2"/>
          <p:cNvSpPr>
            <a:spLocks noGrp="1"/>
          </p:cNvSpPr>
          <p:nvPr>
            <p:ph sz="half" idx="1"/>
          </p:nvPr>
        </p:nvSpPr>
        <p:spPr>
          <a:xfrm>
            <a:off x="1617784" y="1600200"/>
            <a:ext cx="3441560" cy="45307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385917" y="1600199"/>
            <a:ext cx="3441560" cy="45307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0352" y="530352"/>
            <a:ext cx="7772400" cy="603504"/>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0352" y="530352"/>
            <a:ext cx="7772400" cy="603504"/>
          </a:xfrm>
        </p:spPr>
        <p:txBody>
          <a:bodyPr/>
          <a:lstStyle/>
          <a:p>
            <a:r>
              <a:rPr lang="en-US"/>
              <a:t>Click to edit Master title style</a:t>
            </a:r>
          </a:p>
        </p:txBody>
      </p:sp>
      <p:sp>
        <p:nvSpPr>
          <p:cNvPr id="3" name="Content Placeholder 2"/>
          <p:cNvSpPr>
            <a:spLocks noGrp="1"/>
          </p:cNvSpPr>
          <p:nvPr>
            <p:ph sz="half" idx="1"/>
          </p:nvPr>
        </p:nvSpPr>
        <p:spPr>
          <a:xfrm>
            <a:off x="914400" y="1600200"/>
            <a:ext cx="77724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3941763"/>
            <a:ext cx="7772400" cy="2189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0352" y="530352"/>
            <a:ext cx="7772400" cy="603504"/>
          </a:xfrm>
        </p:spPr>
        <p:txBody>
          <a:bodyPr/>
          <a:lstStyle/>
          <a:p>
            <a:r>
              <a:rPr lang="en-US" dirty="0"/>
              <a:t>Click to edit Master title style</a:t>
            </a:r>
          </a:p>
        </p:txBody>
      </p:sp>
      <p:sp>
        <p:nvSpPr>
          <p:cNvPr id="3" name="ClipArt Placeholder 2"/>
          <p:cNvSpPr>
            <a:spLocks noGrp="1"/>
          </p:cNvSpPr>
          <p:nvPr>
            <p:ph type="clipArt" sz="half" idx="1"/>
          </p:nvPr>
        </p:nvSpPr>
        <p:spPr>
          <a:xfrm>
            <a:off x="914400" y="1600200"/>
            <a:ext cx="3810000" cy="4530725"/>
          </a:xfrm>
        </p:spPr>
        <p:txBody>
          <a:bodyPr/>
          <a:lstStyle/>
          <a:p>
            <a:endParaRPr lang="en-US"/>
          </a:p>
        </p:txBody>
      </p:sp>
      <p:sp>
        <p:nvSpPr>
          <p:cNvPr id="4" name="Text Placeholder 3"/>
          <p:cNvSpPr>
            <a:spLocks noGrp="1"/>
          </p:cNvSpPr>
          <p:nvPr>
            <p:ph type="body"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0352" y="530352"/>
            <a:ext cx="7772400" cy="603504"/>
          </a:xfrm>
        </p:spPr>
        <p:txBody>
          <a:bodyPr/>
          <a:lstStyle/>
          <a:p>
            <a:r>
              <a:rPr lang="en-US"/>
              <a:t>Click to edit Master title style</a:t>
            </a:r>
          </a:p>
        </p:txBody>
      </p:sp>
      <p:sp>
        <p:nvSpPr>
          <p:cNvPr id="3" name="Chart Placeholder 2"/>
          <p:cNvSpPr>
            <a:spLocks noGrp="1"/>
          </p:cNvSpPr>
          <p:nvPr>
            <p:ph type="chart" sz="half" idx="1"/>
          </p:nvPr>
        </p:nvSpPr>
        <p:spPr>
          <a:xfrm>
            <a:off x="914400" y="1600200"/>
            <a:ext cx="3810000" cy="4530725"/>
          </a:xfrm>
        </p:spPr>
        <p:txBody>
          <a:bodyPr/>
          <a:lstStyle/>
          <a:p>
            <a:endParaRPr lang="en-US"/>
          </a:p>
        </p:txBody>
      </p:sp>
      <p:sp>
        <p:nvSpPr>
          <p:cNvPr id="4" name="Text Placeholder 3"/>
          <p:cNvSpPr>
            <a:spLocks noGrp="1"/>
          </p:cNvSpPr>
          <p:nvPr>
            <p:ph type="body"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line header">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srcRect/>
          <a:stretch/>
        </p:blipFill>
        <p:spPr bwMode="auto">
          <a:xfrm>
            <a:off x="1588" y="1191"/>
            <a:ext cx="9140825" cy="685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530352" y="533400"/>
            <a:ext cx="7302500" cy="1219200"/>
          </a:xfrm>
          <a:prstGeom prst="rect">
            <a:avLst/>
          </a:prstGeom>
        </p:spPr>
        <p:txBody>
          <a:bodyPr/>
          <a:lstStyle>
            <a:lvl1pPr algn="l">
              <a:defRPr sz="4000" b="0">
                <a:solidFill>
                  <a:srgbClr val="5D5D5D"/>
                </a:solidFill>
              </a:defRPr>
            </a:lvl1pPr>
          </a:lstStyle>
          <a:p>
            <a:r>
              <a:rPr lang="en-US" dirty="0"/>
              <a:t>Click to edit Master title style</a:t>
            </a:r>
          </a:p>
        </p:txBody>
      </p:sp>
      <p:sp>
        <p:nvSpPr>
          <p:cNvPr id="4" name="Content Placeholder 2"/>
          <p:cNvSpPr>
            <a:spLocks noGrp="1"/>
          </p:cNvSpPr>
          <p:nvPr>
            <p:ph idx="1"/>
          </p:nvPr>
        </p:nvSpPr>
        <p:spPr>
          <a:xfrm>
            <a:off x="546100" y="2187575"/>
            <a:ext cx="6400800" cy="3298825"/>
          </a:xfrm>
          <a:prstGeom prst="rect">
            <a:avLst/>
          </a:prstGeom>
        </p:spPr>
        <p:txBody>
          <a:bodyPr>
            <a:noAutofit/>
          </a:bodyPr>
          <a:lstStyle>
            <a:lvl1pPr marL="457200" indent="-457200">
              <a:buClr>
                <a:srgbClr val="5D5D5D"/>
              </a:buClr>
              <a:buSzPct val="50000"/>
              <a:buFont typeface="Wingdings" panose="05000000000000000000" pitchFamily="2" charset="2"/>
              <a:buChar char=""/>
              <a:defRPr>
                <a:solidFill>
                  <a:srgbClr val="5D5D5D"/>
                </a:solidFill>
                <a:latin typeface="Calibri" panose="020F0502020204030204" pitchFamily="34" charset="0"/>
              </a:defRPr>
            </a:lvl1pPr>
            <a:lvl2pPr marL="914400" indent="-457200">
              <a:buClr>
                <a:srgbClr val="5D5D5D"/>
              </a:buClr>
              <a:buSzPct val="50000"/>
              <a:buFont typeface="Wingdings" panose="05000000000000000000" pitchFamily="2" charset="2"/>
              <a:buChar char=""/>
              <a:defRPr>
                <a:solidFill>
                  <a:srgbClr val="5D5D5D"/>
                </a:solidFill>
                <a:latin typeface="Calibri" panose="020F0502020204030204" pitchFamily="34" charset="0"/>
              </a:defRPr>
            </a:lvl2pPr>
            <a:lvl3pPr marL="1257300" indent="-342900">
              <a:buClr>
                <a:srgbClr val="5D5D5D"/>
              </a:buClr>
              <a:buSzPct val="50000"/>
              <a:buFont typeface="Wingdings" panose="05000000000000000000" pitchFamily="2" charset="2"/>
              <a:buChar char=""/>
              <a:defRPr>
                <a:solidFill>
                  <a:srgbClr val="5D5D5D"/>
                </a:solidFill>
                <a:latin typeface="Calibri" panose="020F0502020204030204" pitchFamily="34" charset="0"/>
              </a:defRPr>
            </a:lvl3pPr>
            <a:lvl4pPr marL="1714500" indent="-342900">
              <a:buClr>
                <a:srgbClr val="5D5D5D"/>
              </a:buClr>
              <a:buSzPct val="50000"/>
              <a:buFont typeface="Wingdings" panose="05000000000000000000" pitchFamily="2" charset="2"/>
              <a:buChar char=""/>
              <a:defRPr>
                <a:solidFill>
                  <a:srgbClr val="5D5D5D"/>
                </a:solidFill>
                <a:latin typeface="Calibri" panose="020F0502020204030204" pitchFamily="34" charset="0"/>
              </a:defRPr>
            </a:lvl4pPr>
            <a:lvl5pPr marL="2171700" indent="-342900">
              <a:buClr>
                <a:srgbClr val="5D5D5D"/>
              </a:buClr>
              <a:buSzPct val="50000"/>
              <a:buFont typeface="Wingdings" panose="05000000000000000000" pitchFamily="2" charset="2"/>
              <a:buChar char=""/>
              <a:defRPr>
                <a:solidFill>
                  <a:srgbClr val="5D5D5D"/>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5714147"/>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
          <p:cNvPicPr>
            <a:picLocks noChangeAspect="1"/>
          </p:cNvPicPr>
          <p:nvPr/>
        </p:nvPicPr>
        <p:blipFill>
          <a:blip r:embed="rId10"/>
          <a:srcRect/>
          <a:stretch/>
        </p:blipFill>
        <p:spPr bwMode="auto">
          <a:xfrm>
            <a:off x="1588" y="1191"/>
            <a:ext cx="9140825" cy="685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1597688" y="530352"/>
            <a:ext cx="8076664" cy="61943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97688" y="1788607"/>
            <a:ext cx="6147303" cy="27432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60" r:id="rId3"/>
    <p:sldLayoutId id="2147483661" r:id="rId4"/>
    <p:sldLayoutId id="2147483662" r:id="rId5"/>
    <p:sldLayoutId id="2147483663" r:id="rId6"/>
    <p:sldLayoutId id="2147483665" r:id="rId7"/>
    <p:sldLayoutId id="2147483666" r:id="rId8"/>
  </p:sldLayoutIdLst>
  <p:transition spd="slow">
    <p:wipe dir="r"/>
  </p:transition>
  <p:hf sldNum="0" hdr="0" dt="0"/>
  <p:txStyles>
    <p:titleStyle>
      <a:lvl1pPr algn="l" defTabSz="457200" rtl="0" eaLnBrk="1" latinLnBrk="0" hangingPunct="1">
        <a:spcBef>
          <a:spcPct val="0"/>
        </a:spcBef>
        <a:buNone/>
        <a:defRPr sz="4000" b="0" kern="1200">
          <a:solidFill>
            <a:srgbClr val="5D5D5D"/>
          </a:solidFill>
          <a:latin typeface="Calibri" panose="020F0502020204030204" pitchFamily="34" charset="0"/>
          <a:ea typeface="+mj-ea"/>
          <a:cs typeface="Arial"/>
        </a:defRPr>
      </a:lvl1pPr>
    </p:titleStyle>
    <p:bodyStyle>
      <a:lvl1pPr marL="342900" indent="-342900" algn="l" defTabSz="457200" rtl="0" eaLnBrk="1" latinLnBrk="0" hangingPunct="1">
        <a:spcBef>
          <a:spcPct val="20000"/>
        </a:spcBef>
        <a:buClr>
          <a:srgbClr val="5D5D5D"/>
        </a:buClr>
        <a:buSzPct val="50000"/>
        <a:buFont typeface="Wingdings" panose="05000000000000000000" pitchFamily="2" charset="2"/>
        <a:buChar char="l"/>
        <a:defRPr sz="2800" kern="1200">
          <a:solidFill>
            <a:srgbClr val="5D5D5D"/>
          </a:solidFill>
          <a:latin typeface="Calibri" panose="020F0502020204030204" pitchFamily="34" charset="0"/>
          <a:ea typeface="+mn-ea"/>
          <a:cs typeface="Arial"/>
        </a:defRPr>
      </a:lvl1pPr>
      <a:lvl2pPr marL="742950" indent="-285750" algn="l" defTabSz="457200" rtl="0" eaLnBrk="1" latinLnBrk="0" hangingPunct="1">
        <a:spcBef>
          <a:spcPct val="20000"/>
        </a:spcBef>
        <a:buClr>
          <a:srgbClr val="5D5D5D"/>
        </a:buClr>
        <a:buSzPct val="50000"/>
        <a:buFont typeface="Wingdings" panose="05000000000000000000" pitchFamily="2" charset="2"/>
        <a:buChar char="l"/>
        <a:defRPr sz="2800" kern="1200">
          <a:solidFill>
            <a:srgbClr val="5D5D5D"/>
          </a:solidFill>
          <a:latin typeface="Calibri" panose="020F0502020204030204" pitchFamily="34" charset="0"/>
          <a:ea typeface="+mn-ea"/>
          <a:cs typeface="Arial"/>
        </a:defRPr>
      </a:lvl2pPr>
      <a:lvl3pPr marL="1143000" indent="-228600" algn="l" defTabSz="457200" rtl="0" eaLnBrk="1" latinLnBrk="0" hangingPunct="1">
        <a:spcBef>
          <a:spcPct val="20000"/>
        </a:spcBef>
        <a:buClr>
          <a:srgbClr val="5D5D5D"/>
        </a:buClr>
        <a:buSzPct val="50000"/>
        <a:buFont typeface="Wingdings" panose="05000000000000000000" pitchFamily="2" charset="2"/>
        <a:buChar char="l"/>
        <a:defRPr sz="2800" kern="1200">
          <a:solidFill>
            <a:srgbClr val="5D5D5D"/>
          </a:solidFill>
          <a:latin typeface="Calibri" panose="020F0502020204030204" pitchFamily="34" charset="0"/>
          <a:ea typeface="+mn-ea"/>
          <a:cs typeface="Arial"/>
        </a:defRPr>
      </a:lvl3pPr>
      <a:lvl4pPr marL="1600200" indent="-228600" algn="l" defTabSz="457200" rtl="0" eaLnBrk="1" latinLnBrk="0" hangingPunct="1">
        <a:spcBef>
          <a:spcPct val="20000"/>
        </a:spcBef>
        <a:buClr>
          <a:srgbClr val="5D5D5D"/>
        </a:buClr>
        <a:buSzPct val="50000"/>
        <a:buFont typeface="Wingdings" panose="05000000000000000000" pitchFamily="2" charset="2"/>
        <a:buChar char="l"/>
        <a:defRPr sz="2800" kern="1200">
          <a:solidFill>
            <a:srgbClr val="5D5D5D"/>
          </a:solidFill>
          <a:latin typeface="Calibri" panose="020F0502020204030204" pitchFamily="34" charset="0"/>
          <a:ea typeface="+mn-ea"/>
          <a:cs typeface="Arial"/>
        </a:defRPr>
      </a:lvl4pPr>
      <a:lvl5pPr marL="2057400" indent="-228600" algn="l" defTabSz="457200" rtl="0" eaLnBrk="1" latinLnBrk="0" hangingPunct="1">
        <a:spcBef>
          <a:spcPct val="20000"/>
        </a:spcBef>
        <a:buClr>
          <a:srgbClr val="5D5D5D"/>
        </a:buClr>
        <a:buSzPct val="50000"/>
        <a:buFont typeface="Wingdings" panose="05000000000000000000" pitchFamily="2" charset="2"/>
        <a:buChar char="l"/>
        <a:defRPr sz="2800" kern="1200">
          <a:solidFill>
            <a:srgbClr val="5D5D5D"/>
          </a:solidFill>
          <a:latin typeface="Calibri" panose="020F0502020204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B90925D7-4FA6-40F7-B816-65FC8CDD4E46}"/>
              </a:ext>
            </a:extLst>
          </p:cNvPr>
          <p:cNvPicPr>
            <a:picLocks noChangeAspect="1"/>
          </p:cNvPicPr>
          <p:nvPr/>
        </p:nvPicPr>
        <p:blipFill>
          <a:blip r:embed="rId3"/>
          <a:stretch>
            <a:fillRect/>
          </a:stretch>
        </p:blipFill>
        <p:spPr>
          <a:xfrm>
            <a:off x="0" y="0"/>
            <a:ext cx="9144000" cy="68580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5463" t="51101"/>
          <a:stretch/>
        </p:blipFill>
        <p:spPr>
          <a:xfrm>
            <a:off x="1265273" y="2669137"/>
            <a:ext cx="4984641" cy="3353492"/>
          </a:xfrm>
          <a:prstGeom prst="rect">
            <a:avLst/>
          </a:prstGeom>
        </p:spPr>
      </p:pic>
      <p:sp>
        <p:nvSpPr>
          <p:cNvPr id="15" name="Title 1"/>
          <p:cNvSpPr txBox="1">
            <a:spLocks/>
          </p:cNvSpPr>
          <p:nvPr/>
        </p:nvSpPr>
        <p:spPr>
          <a:xfrm>
            <a:off x="316540" y="992391"/>
            <a:ext cx="4151551" cy="92952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5D5D5D"/>
                </a:solidFill>
                <a:latin typeface="Calibri" panose="020F0502020204030204" pitchFamily="34" charset="0"/>
                <a:ea typeface="+mj-ea"/>
                <a:cs typeface="Arial"/>
              </a:defRPr>
            </a:lvl1pPr>
          </a:lstStyle>
          <a:p>
            <a:r>
              <a:rPr lang="en-US" sz="4400" dirty="0"/>
              <a:t>Planning for Long-Term Care</a:t>
            </a:r>
          </a:p>
        </p:txBody>
      </p:sp>
      <p:sp>
        <p:nvSpPr>
          <p:cNvPr id="16" name="Subtitle 2"/>
          <p:cNvSpPr txBox="1">
            <a:spLocks/>
          </p:cNvSpPr>
          <p:nvPr/>
        </p:nvSpPr>
        <p:spPr>
          <a:xfrm>
            <a:off x="316540" y="2330336"/>
            <a:ext cx="6086475" cy="841375"/>
          </a:xfrm>
          <a:prstGeom prst="rect">
            <a:avLst/>
          </a:prstGeom>
        </p:spPr>
        <p:txBody>
          <a:bodyPr vert="horz" lIns="91440" tIns="45720" rIns="91440" bIns="45720" rtlCol="0">
            <a:noAutofit/>
          </a:bodyPr>
          <a:lstStyle>
            <a:lvl1pPr marL="0" indent="0" algn="ctr" defTabSz="457200" rtl="0" eaLnBrk="1" latinLnBrk="0" hangingPunct="1">
              <a:spcBef>
                <a:spcPct val="20000"/>
              </a:spcBef>
              <a:buClr>
                <a:srgbClr val="5D5D5D"/>
              </a:buClr>
              <a:buSzPct val="50000"/>
              <a:buFont typeface="Wingdings" panose="05000000000000000000" pitchFamily="2" charset="2"/>
              <a:buNone/>
              <a:defRPr sz="2800" kern="1200">
                <a:solidFill>
                  <a:schemeClr val="tx1">
                    <a:tint val="75000"/>
                  </a:schemeClr>
                </a:solidFill>
                <a:latin typeface="Calibri" panose="020F0502020204030204" pitchFamily="34" charset="0"/>
                <a:ea typeface="+mn-ea"/>
                <a:cs typeface="Arial"/>
              </a:defRPr>
            </a:lvl1pPr>
            <a:lvl2pPr marL="457200" indent="0" algn="ctr" defTabSz="457200" rtl="0" eaLnBrk="1" latinLnBrk="0" hangingPunct="1">
              <a:spcBef>
                <a:spcPct val="20000"/>
              </a:spcBef>
              <a:buClr>
                <a:srgbClr val="5D5D5D"/>
              </a:buClr>
              <a:buSzPct val="50000"/>
              <a:buFont typeface="Wingdings" panose="05000000000000000000" pitchFamily="2" charset="2"/>
              <a:buNone/>
              <a:defRPr sz="2800" kern="1200">
                <a:solidFill>
                  <a:schemeClr val="tx1">
                    <a:tint val="75000"/>
                  </a:schemeClr>
                </a:solidFill>
                <a:latin typeface="Calibri" panose="020F0502020204030204" pitchFamily="34" charset="0"/>
                <a:ea typeface="+mn-ea"/>
                <a:cs typeface="Arial"/>
              </a:defRPr>
            </a:lvl2pPr>
            <a:lvl3pPr marL="914400" indent="0" algn="ctr" defTabSz="457200" rtl="0" eaLnBrk="1" latinLnBrk="0" hangingPunct="1">
              <a:spcBef>
                <a:spcPct val="20000"/>
              </a:spcBef>
              <a:buClr>
                <a:srgbClr val="5D5D5D"/>
              </a:buClr>
              <a:buSzPct val="50000"/>
              <a:buFont typeface="Wingdings" panose="05000000000000000000" pitchFamily="2" charset="2"/>
              <a:buNone/>
              <a:defRPr sz="2800" kern="1200">
                <a:solidFill>
                  <a:schemeClr val="tx1">
                    <a:tint val="75000"/>
                  </a:schemeClr>
                </a:solidFill>
                <a:latin typeface="Calibri" panose="020F0502020204030204" pitchFamily="34" charset="0"/>
                <a:ea typeface="+mn-ea"/>
                <a:cs typeface="Arial"/>
              </a:defRPr>
            </a:lvl3pPr>
            <a:lvl4pPr marL="1371600" indent="0" algn="ctr" defTabSz="457200" rtl="0" eaLnBrk="1" latinLnBrk="0" hangingPunct="1">
              <a:spcBef>
                <a:spcPct val="20000"/>
              </a:spcBef>
              <a:buClr>
                <a:srgbClr val="5D5D5D"/>
              </a:buClr>
              <a:buSzPct val="50000"/>
              <a:buFont typeface="Wingdings" panose="05000000000000000000" pitchFamily="2" charset="2"/>
              <a:buNone/>
              <a:defRPr sz="2800" kern="1200">
                <a:solidFill>
                  <a:schemeClr val="tx1">
                    <a:tint val="75000"/>
                  </a:schemeClr>
                </a:solidFill>
                <a:latin typeface="Calibri" panose="020F0502020204030204" pitchFamily="34" charset="0"/>
                <a:ea typeface="+mn-ea"/>
                <a:cs typeface="Arial"/>
              </a:defRPr>
            </a:lvl4pPr>
            <a:lvl5pPr marL="1828800" indent="0" algn="ctr" defTabSz="457200" rtl="0" eaLnBrk="1" latinLnBrk="0" hangingPunct="1">
              <a:spcBef>
                <a:spcPct val="20000"/>
              </a:spcBef>
              <a:buClr>
                <a:srgbClr val="5D5D5D"/>
              </a:buClr>
              <a:buSzPct val="50000"/>
              <a:buFont typeface="Wingdings" panose="05000000000000000000" pitchFamily="2" charset="2"/>
              <a:buNone/>
              <a:defRPr sz="2800" kern="1200">
                <a:solidFill>
                  <a:schemeClr val="tx1">
                    <a:tint val="75000"/>
                  </a:schemeClr>
                </a:solidFill>
                <a:latin typeface="Calibri" panose="020F0502020204030204" pitchFamily="34" charset="0"/>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600" dirty="0">
                <a:solidFill>
                  <a:srgbClr val="5D5D5D"/>
                </a:solidFill>
              </a:rPr>
              <a:t>Protecting Your Life Savings</a:t>
            </a:r>
          </a:p>
        </p:txBody>
      </p:sp>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3"/>
          <p:cNvSpPr>
            <a:spLocks noGrp="1" noChangeArrowheads="1"/>
          </p:cNvSpPr>
          <p:nvPr>
            <p:ph type="body" sz="half" idx="4294967295"/>
          </p:nvPr>
        </p:nvSpPr>
        <p:spPr>
          <a:xfrm>
            <a:off x="1735414" y="1860698"/>
            <a:ext cx="3592867" cy="4369769"/>
          </a:xfrm>
        </p:spPr>
        <p:txBody>
          <a:bodyPr/>
          <a:lstStyle/>
          <a:p>
            <a:pPr marL="280988" indent="-280988">
              <a:lnSpc>
                <a:spcPct val="90000"/>
              </a:lnSpc>
            </a:pPr>
            <a:r>
              <a:rPr lang="en-US" sz="2000" dirty="0"/>
              <a:t>Medicaid, not Medicare, is the joint federal-state program that pays for long-term care expenses</a:t>
            </a:r>
          </a:p>
          <a:p>
            <a:pPr marL="280988" indent="-280988">
              <a:lnSpc>
                <a:spcPct val="90000"/>
              </a:lnSpc>
              <a:spcAft>
                <a:spcPts val="600"/>
              </a:spcAft>
            </a:pPr>
            <a:r>
              <a:rPr lang="en-US" sz="2000" dirty="0"/>
              <a:t>Medicaid is the largest public payer of long-term care services</a:t>
            </a:r>
          </a:p>
          <a:p>
            <a:pPr marL="280988" indent="-280988">
              <a:lnSpc>
                <a:spcPct val="90000"/>
              </a:lnSpc>
              <a:buFont typeface="Wingdings" pitchFamily="2" charset="2"/>
              <a:buNone/>
            </a:pPr>
            <a:r>
              <a:rPr lang="en-US" sz="2000" dirty="0"/>
              <a:t>But…</a:t>
            </a:r>
          </a:p>
          <a:p>
            <a:pPr marL="280988" indent="-280988">
              <a:lnSpc>
                <a:spcPct val="90000"/>
              </a:lnSpc>
            </a:pPr>
            <a:r>
              <a:rPr lang="en-US" sz="2000" dirty="0"/>
              <a:t>Medicaid is means-based</a:t>
            </a:r>
          </a:p>
          <a:p>
            <a:pPr marL="280988" indent="-280988">
              <a:lnSpc>
                <a:spcPct val="90000"/>
              </a:lnSpc>
            </a:pPr>
            <a:r>
              <a:rPr lang="en-US" sz="2000" dirty="0"/>
              <a:t>Medicaid limits where you can receive care</a:t>
            </a:r>
          </a:p>
        </p:txBody>
      </p:sp>
      <p:sp>
        <p:nvSpPr>
          <p:cNvPr id="188420" name="Text Box 4"/>
          <p:cNvSpPr txBox="1">
            <a:spLocks noChangeArrowheads="1"/>
          </p:cNvSpPr>
          <p:nvPr/>
        </p:nvSpPr>
        <p:spPr bwMode="auto">
          <a:xfrm>
            <a:off x="1677032" y="5552787"/>
            <a:ext cx="5964908" cy="276999"/>
          </a:xfrm>
          <a:prstGeom prst="rect">
            <a:avLst/>
          </a:prstGeom>
          <a:noFill/>
          <a:ln w="9525">
            <a:noFill/>
            <a:miter lim="800000"/>
            <a:headEnd/>
            <a:tailEnd/>
          </a:ln>
          <a:effectLst/>
        </p:spPr>
        <p:txBody>
          <a:bodyPr wrap="square">
            <a:spAutoFit/>
          </a:bodyPr>
          <a:lstStyle/>
          <a:p>
            <a:pPr>
              <a:spcBef>
                <a:spcPct val="50000"/>
              </a:spcBef>
            </a:pPr>
            <a:r>
              <a:rPr lang="en-US" sz="1200" dirty="0">
                <a:solidFill>
                  <a:srgbClr val="5D5D5D"/>
                </a:solidFill>
                <a:latin typeface="Calibri" panose="020F0502020204030204" pitchFamily="34" charset="0"/>
                <a:cs typeface="Arial"/>
              </a:rPr>
              <a:t>Source: U.S. Department of Health and Human Services, 2018</a:t>
            </a:r>
          </a:p>
        </p:txBody>
      </p:sp>
      <p:sp>
        <p:nvSpPr>
          <p:cNvPr id="188460" name="Text Box 44"/>
          <p:cNvSpPr txBox="1">
            <a:spLocks noChangeArrowheads="1"/>
          </p:cNvSpPr>
          <p:nvPr/>
        </p:nvSpPr>
        <p:spPr bwMode="auto">
          <a:xfrm>
            <a:off x="2257425" y="3608388"/>
            <a:ext cx="1409700" cy="457200"/>
          </a:xfrm>
          <a:prstGeom prst="rect">
            <a:avLst/>
          </a:prstGeom>
          <a:noFill/>
          <a:ln w="9525">
            <a:noFill/>
            <a:miter lim="800000"/>
            <a:headEnd/>
            <a:tailEnd/>
          </a:ln>
          <a:effectLst/>
        </p:spPr>
        <p:txBody>
          <a:bodyPr>
            <a:spAutoFit/>
          </a:bodyPr>
          <a:lstStyle/>
          <a:p>
            <a:pPr>
              <a:spcBef>
                <a:spcPct val="50000"/>
              </a:spcBef>
            </a:pPr>
            <a:endParaRPr lang="en-US"/>
          </a:p>
        </p:txBody>
      </p:sp>
      <p:grpSp>
        <p:nvGrpSpPr>
          <p:cNvPr id="2" name="Group 1">
            <a:extLst>
              <a:ext uri="{FF2B5EF4-FFF2-40B4-BE49-F238E27FC236}">
                <a16:creationId xmlns:a16="http://schemas.microsoft.com/office/drawing/2014/main" id="{E544A238-1EAE-4019-B89A-90911474FCBC}"/>
              </a:ext>
            </a:extLst>
          </p:cNvPr>
          <p:cNvGrpSpPr/>
          <p:nvPr/>
        </p:nvGrpSpPr>
        <p:grpSpPr>
          <a:xfrm>
            <a:off x="5144528" y="1705322"/>
            <a:ext cx="4277830" cy="4206240"/>
            <a:chOff x="5114478" y="2433600"/>
            <a:chExt cx="4277830" cy="4206240"/>
          </a:xfrm>
        </p:grpSpPr>
        <p:graphicFrame>
          <p:nvGraphicFramePr>
            <p:cNvPr id="13" name="Chart 12"/>
            <p:cNvGraphicFramePr/>
            <p:nvPr>
              <p:extLst>
                <p:ext uri="{D42A27DB-BD31-4B8C-83A1-F6EECF244321}">
                  <p14:modId xmlns:p14="http://schemas.microsoft.com/office/powerpoint/2010/main" val="1152013585"/>
                </p:ext>
              </p:extLst>
            </p:nvPr>
          </p:nvGraphicFramePr>
          <p:xfrm>
            <a:off x="5114478" y="2433600"/>
            <a:ext cx="3931920" cy="4206240"/>
          </p:xfrm>
          <a:graphic>
            <a:graphicData uri="http://schemas.openxmlformats.org/drawingml/2006/chart">
              <c:chart xmlns:c="http://schemas.openxmlformats.org/drawingml/2006/chart" xmlns:r="http://schemas.openxmlformats.org/officeDocument/2006/relationships" r:id="rId3"/>
            </a:graphicData>
          </a:graphic>
        </p:graphicFrame>
        <p:sp>
          <p:nvSpPr>
            <p:cNvPr id="188430" name="Text Box 14"/>
            <p:cNvSpPr txBox="1">
              <a:spLocks noChangeArrowheads="1"/>
            </p:cNvSpPr>
            <p:nvPr/>
          </p:nvSpPr>
          <p:spPr bwMode="auto">
            <a:xfrm>
              <a:off x="5117191" y="2452727"/>
              <a:ext cx="4275117" cy="369332"/>
            </a:xfrm>
            <a:prstGeom prst="rect">
              <a:avLst/>
            </a:prstGeom>
            <a:noFill/>
            <a:ln w="9525">
              <a:noFill/>
              <a:miter lim="800000"/>
              <a:headEnd/>
              <a:tailEnd/>
            </a:ln>
            <a:effectLst/>
          </p:spPr>
          <p:txBody>
            <a:bodyPr wrap="square">
              <a:spAutoFit/>
            </a:bodyPr>
            <a:lstStyle/>
            <a:p>
              <a:pPr>
                <a:spcBef>
                  <a:spcPct val="50000"/>
                </a:spcBef>
              </a:pPr>
              <a:r>
                <a:rPr lang="en-US" b="1" dirty="0">
                  <a:solidFill>
                    <a:schemeClr val="accent6"/>
                  </a:solidFill>
                </a:rPr>
                <a:t>Nursing home care expenditures</a:t>
              </a:r>
            </a:p>
          </p:txBody>
        </p:sp>
        <p:sp>
          <p:nvSpPr>
            <p:cNvPr id="3" name="Oval 2"/>
            <p:cNvSpPr/>
            <p:nvPr/>
          </p:nvSpPr>
          <p:spPr>
            <a:xfrm>
              <a:off x="6766868" y="5163693"/>
              <a:ext cx="641717" cy="627858"/>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034" y="428177"/>
            <a:ext cx="1467958" cy="951863"/>
          </a:xfrm>
          <a:prstGeom prst="rect">
            <a:avLst/>
          </a:prstGeom>
        </p:spPr>
      </p:pic>
      <p:sp>
        <p:nvSpPr>
          <p:cNvPr id="11" name="Rectangle 2"/>
          <p:cNvSpPr>
            <a:spLocks noGrp="1" noChangeArrowheads="1"/>
          </p:cNvSpPr>
          <p:nvPr>
            <p:ph type="title"/>
          </p:nvPr>
        </p:nvSpPr>
        <p:spPr>
          <a:xfrm>
            <a:off x="1677032" y="458954"/>
            <a:ext cx="7302500" cy="1219200"/>
          </a:xfrm>
        </p:spPr>
        <p:txBody>
          <a:bodyPr/>
          <a:lstStyle/>
          <a:p>
            <a:r>
              <a:rPr lang="en-US" dirty="0"/>
              <a:t>Paying for Long-Term Care </a:t>
            </a:r>
            <a:r>
              <a:rPr lang="en-US" sz="3800" dirty="0"/>
              <a:t> </a:t>
            </a:r>
            <a:r>
              <a:rPr lang="en-US" sz="3400" b="0" dirty="0"/>
              <a:t>Medicare</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8419">
                                            <p:txEl>
                                              <p:pRg st="2" end="2"/>
                                            </p:txEl>
                                          </p:spTgt>
                                        </p:tgtEl>
                                        <p:attrNameLst>
                                          <p:attrName>style.visibility</p:attrName>
                                        </p:attrNameLst>
                                      </p:cBhvr>
                                      <p:to>
                                        <p:strVal val="visible"/>
                                      </p:to>
                                    </p:set>
                                    <p:animEffect transition="in" filter="fade">
                                      <p:cBhvr>
                                        <p:cTn id="7" dur="500"/>
                                        <p:tgtEl>
                                          <p:spTgt spid="188419">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8419">
                                            <p:txEl>
                                              <p:pRg st="3" end="3"/>
                                            </p:txEl>
                                          </p:spTgt>
                                        </p:tgtEl>
                                        <p:attrNameLst>
                                          <p:attrName>style.visibility</p:attrName>
                                        </p:attrNameLst>
                                      </p:cBhvr>
                                      <p:to>
                                        <p:strVal val="visible"/>
                                      </p:to>
                                    </p:set>
                                    <p:animEffect transition="in" filter="fade">
                                      <p:cBhvr>
                                        <p:cTn id="11" dur="500"/>
                                        <p:tgtEl>
                                          <p:spTgt spid="188419">
                                            <p:txEl>
                                              <p:pRg st="3" end="3"/>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8419">
                                            <p:txEl>
                                              <p:pRg st="4" end="4"/>
                                            </p:txEl>
                                          </p:spTgt>
                                        </p:tgtEl>
                                        <p:attrNameLst>
                                          <p:attrName>style.visibility</p:attrName>
                                        </p:attrNameLst>
                                      </p:cBhvr>
                                      <p:to>
                                        <p:strVal val="visible"/>
                                      </p:to>
                                    </p:set>
                                    <p:animEffect transition="in" filter="fade">
                                      <p:cBhvr>
                                        <p:cTn id="14" dur="500"/>
                                        <p:tgtEl>
                                          <p:spTgt spid="1884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7463" b="10915"/>
          <a:stretch/>
        </p:blipFill>
        <p:spPr>
          <a:xfrm>
            <a:off x="6206332" y="1981579"/>
            <a:ext cx="2937668" cy="3997569"/>
          </a:xfrm>
          <a:prstGeom prst="rect">
            <a:avLst/>
          </a:prstGeom>
        </p:spPr>
      </p:pic>
      <p:sp>
        <p:nvSpPr>
          <p:cNvPr id="43014" name="Rectangle 6"/>
          <p:cNvSpPr>
            <a:spLocks noGrp="1" noChangeArrowheads="1"/>
          </p:cNvSpPr>
          <p:nvPr>
            <p:ph type="title"/>
          </p:nvPr>
        </p:nvSpPr>
        <p:spPr>
          <a:xfrm>
            <a:off x="1584251" y="530352"/>
            <a:ext cx="7219780" cy="603504"/>
          </a:xfrm>
        </p:spPr>
        <p:txBody>
          <a:bodyPr/>
          <a:lstStyle/>
          <a:p>
            <a:r>
              <a:rPr lang="en-US" dirty="0"/>
              <a:t>Medicaid Eligibility</a:t>
            </a:r>
            <a:endParaRPr lang="en-US" i="1" dirty="0"/>
          </a:p>
        </p:txBody>
      </p:sp>
      <p:sp>
        <p:nvSpPr>
          <p:cNvPr id="43015" name="Rectangle 7"/>
          <p:cNvSpPr>
            <a:spLocks noGrp="1" noChangeArrowheads="1"/>
          </p:cNvSpPr>
          <p:nvPr>
            <p:ph sz="half" idx="1"/>
          </p:nvPr>
        </p:nvSpPr>
        <p:spPr>
          <a:xfrm>
            <a:off x="1769549" y="1296313"/>
            <a:ext cx="5905617" cy="2503294"/>
          </a:xfrm>
        </p:spPr>
        <p:txBody>
          <a:bodyPr/>
          <a:lstStyle/>
          <a:p>
            <a:pPr marL="284163" indent="-284163">
              <a:spcBef>
                <a:spcPts val="0"/>
              </a:spcBef>
              <a:spcAft>
                <a:spcPts val="300"/>
              </a:spcAft>
            </a:pPr>
            <a:r>
              <a:rPr lang="en-US" sz="1800" dirty="0"/>
              <a:t>Each state establishes its own eligibility criteria under federal guidelines</a:t>
            </a:r>
          </a:p>
          <a:p>
            <a:pPr marL="284163" indent="-284163">
              <a:spcBef>
                <a:spcPts val="0"/>
              </a:spcBef>
              <a:spcAft>
                <a:spcPts val="300"/>
              </a:spcAft>
            </a:pPr>
            <a:r>
              <a:rPr lang="en-US" sz="1800" dirty="0"/>
              <a:t>In most states, an individual’s income must </a:t>
            </a:r>
            <a:br>
              <a:rPr lang="en-US" sz="1800" dirty="0"/>
            </a:br>
            <a:r>
              <a:rPr lang="en-US" sz="1800" dirty="0"/>
              <a:t>be less than cost of care</a:t>
            </a:r>
          </a:p>
          <a:p>
            <a:pPr marL="284163" indent="-284163">
              <a:spcBef>
                <a:spcPts val="0"/>
              </a:spcBef>
              <a:spcAft>
                <a:spcPts val="300"/>
              </a:spcAft>
            </a:pPr>
            <a:r>
              <a:rPr lang="en-US" sz="1800" dirty="0"/>
              <a:t>In some states, income cap applies </a:t>
            </a:r>
            <a:br>
              <a:rPr lang="en-US" sz="1800" dirty="0"/>
            </a:br>
            <a:r>
              <a:rPr lang="en-US" sz="1800" dirty="0"/>
              <a:t>(usually 300% of SSI benefit)</a:t>
            </a:r>
          </a:p>
          <a:p>
            <a:pPr marL="284163" indent="-284163">
              <a:spcBef>
                <a:spcPts val="0"/>
              </a:spcBef>
              <a:spcAft>
                <a:spcPts val="300"/>
              </a:spcAft>
            </a:pPr>
            <a:r>
              <a:rPr lang="en-US" sz="1800" dirty="0"/>
              <a:t>In most states, asset limit is $2,000 </a:t>
            </a:r>
            <a:br>
              <a:rPr lang="en-US" sz="1800" dirty="0"/>
            </a:br>
            <a:r>
              <a:rPr lang="en-US" sz="1800" dirty="0"/>
              <a:t>(limits may be higher if married)</a:t>
            </a:r>
          </a:p>
        </p:txBody>
      </p:sp>
      <p:sp>
        <p:nvSpPr>
          <p:cNvPr id="43016" name="Rectangle 8"/>
          <p:cNvSpPr>
            <a:spLocks noGrp="1" noChangeArrowheads="1"/>
          </p:cNvSpPr>
          <p:nvPr>
            <p:ph sz="half" idx="2"/>
          </p:nvPr>
        </p:nvSpPr>
        <p:spPr>
          <a:xfrm>
            <a:off x="1769549" y="4229784"/>
            <a:ext cx="5102958" cy="2102949"/>
          </a:xfrm>
          <a:noFill/>
          <a:ln/>
        </p:spPr>
        <p:txBody>
          <a:bodyPr/>
          <a:lstStyle/>
          <a:p>
            <a:pPr marL="284163" indent="-284163">
              <a:spcBef>
                <a:spcPts val="0"/>
              </a:spcBef>
              <a:spcAft>
                <a:spcPts val="300"/>
              </a:spcAft>
            </a:pPr>
            <a:r>
              <a:rPr lang="en-US" sz="1800" dirty="0"/>
              <a:t>Your house (if your spouse is living)</a:t>
            </a:r>
          </a:p>
          <a:p>
            <a:pPr marL="284163" indent="-284163">
              <a:spcBef>
                <a:spcPts val="0"/>
              </a:spcBef>
              <a:spcAft>
                <a:spcPts val="300"/>
              </a:spcAft>
            </a:pPr>
            <a:r>
              <a:rPr lang="en-US" sz="1800" dirty="0"/>
              <a:t>One car</a:t>
            </a:r>
          </a:p>
          <a:p>
            <a:pPr marL="284163" indent="-284163">
              <a:spcBef>
                <a:spcPts val="0"/>
              </a:spcBef>
              <a:spcAft>
                <a:spcPts val="300"/>
              </a:spcAft>
            </a:pPr>
            <a:r>
              <a:rPr lang="en-US" sz="1800" dirty="0"/>
              <a:t>Household and personal belongings</a:t>
            </a:r>
          </a:p>
          <a:p>
            <a:pPr marL="284163" indent="-284163">
              <a:spcBef>
                <a:spcPts val="0"/>
              </a:spcBef>
              <a:spcAft>
                <a:spcPts val="300"/>
              </a:spcAft>
            </a:pPr>
            <a:r>
              <a:rPr lang="en-US" sz="1800" dirty="0"/>
              <a:t>Term life insurance</a:t>
            </a:r>
          </a:p>
          <a:p>
            <a:pPr marL="284163" indent="-284163">
              <a:spcBef>
                <a:spcPts val="0"/>
              </a:spcBef>
              <a:spcAft>
                <a:spcPts val="300"/>
              </a:spcAft>
            </a:pPr>
            <a:r>
              <a:rPr lang="en-US" sz="1800" dirty="0"/>
              <a:t>Burial plots and funeral expenses</a:t>
            </a:r>
          </a:p>
          <a:p>
            <a:pPr>
              <a:spcBef>
                <a:spcPts val="0"/>
              </a:spcBef>
              <a:spcAft>
                <a:spcPts val="300"/>
              </a:spcAft>
              <a:buFont typeface="Wingdings" pitchFamily="2" charset="2"/>
              <a:buNone/>
            </a:pPr>
            <a:endParaRPr lang="en-US" sz="1800" dirty="0"/>
          </a:p>
        </p:txBody>
      </p:sp>
      <p:sp>
        <p:nvSpPr>
          <p:cNvPr id="43020" name="Text Box 12"/>
          <p:cNvSpPr txBox="1">
            <a:spLocks noChangeArrowheads="1"/>
          </p:cNvSpPr>
          <p:nvPr/>
        </p:nvSpPr>
        <p:spPr bwMode="auto">
          <a:xfrm>
            <a:off x="1773653" y="3755085"/>
            <a:ext cx="4815498" cy="400110"/>
          </a:xfrm>
          <a:prstGeom prst="rect">
            <a:avLst/>
          </a:prstGeom>
          <a:noFill/>
          <a:ln w="9525">
            <a:noFill/>
            <a:miter lim="800000"/>
            <a:headEnd/>
            <a:tailEnd/>
          </a:ln>
          <a:effectLst/>
        </p:spPr>
        <p:txBody>
          <a:bodyPr wrap="square">
            <a:spAutoFit/>
          </a:bodyPr>
          <a:lstStyle/>
          <a:p>
            <a:pPr>
              <a:spcBef>
                <a:spcPct val="20000"/>
              </a:spcBef>
              <a:buClr>
                <a:schemeClr val="folHlink"/>
              </a:buClr>
              <a:buSzPct val="90000"/>
              <a:buFont typeface="Wingdings" pitchFamily="2" charset="2"/>
              <a:buNone/>
            </a:pPr>
            <a:r>
              <a:rPr lang="en-US" sz="2000" b="1" dirty="0">
                <a:solidFill>
                  <a:schemeClr val="accent6"/>
                </a:solidFill>
              </a:rPr>
              <a:t>But some assets are not counted:</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015">
                                            <p:txEl>
                                              <p:pRg st="0" end="0"/>
                                            </p:txEl>
                                          </p:spTgt>
                                        </p:tgtEl>
                                        <p:attrNameLst>
                                          <p:attrName>style.visibility</p:attrName>
                                        </p:attrNameLst>
                                      </p:cBhvr>
                                      <p:to>
                                        <p:strVal val="visible"/>
                                      </p:to>
                                    </p:set>
                                    <p:animEffect transition="in" filter="fade">
                                      <p:cBhvr>
                                        <p:cTn id="7" dur="500"/>
                                        <p:tgtEl>
                                          <p:spTgt spid="430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015">
                                            <p:txEl>
                                              <p:pRg st="1" end="1"/>
                                            </p:txEl>
                                          </p:spTgt>
                                        </p:tgtEl>
                                        <p:attrNameLst>
                                          <p:attrName>style.visibility</p:attrName>
                                        </p:attrNameLst>
                                      </p:cBhvr>
                                      <p:to>
                                        <p:strVal val="visible"/>
                                      </p:to>
                                    </p:set>
                                    <p:animEffect transition="in" filter="fade">
                                      <p:cBhvr>
                                        <p:cTn id="12" dur="500"/>
                                        <p:tgtEl>
                                          <p:spTgt spid="430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015">
                                            <p:txEl>
                                              <p:pRg st="2" end="2"/>
                                            </p:txEl>
                                          </p:spTgt>
                                        </p:tgtEl>
                                        <p:attrNameLst>
                                          <p:attrName>style.visibility</p:attrName>
                                        </p:attrNameLst>
                                      </p:cBhvr>
                                      <p:to>
                                        <p:strVal val="visible"/>
                                      </p:to>
                                    </p:set>
                                    <p:animEffect transition="in" filter="fade">
                                      <p:cBhvr>
                                        <p:cTn id="17" dur="500"/>
                                        <p:tgtEl>
                                          <p:spTgt spid="430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015">
                                            <p:txEl>
                                              <p:pRg st="3" end="3"/>
                                            </p:txEl>
                                          </p:spTgt>
                                        </p:tgtEl>
                                        <p:attrNameLst>
                                          <p:attrName>style.visibility</p:attrName>
                                        </p:attrNameLst>
                                      </p:cBhvr>
                                      <p:to>
                                        <p:strVal val="visible"/>
                                      </p:to>
                                    </p:set>
                                    <p:animEffect transition="in" filter="fade">
                                      <p:cBhvr>
                                        <p:cTn id="22" dur="500"/>
                                        <p:tgtEl>
                                          <p:spTgt spid="430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020"/>
                                        </p:tgtEl>
                                        <p:attrNameLst>
                                          <p:attrName>style.visibility</p:attrName>
                                        </p:attrNameLst>
                                      </p:cBhvr>
                                      <p:to>
                                        <p:strVal val="visible"/>
                                      </p:to>
                                    </p:set>
                                    <p:animEffect transition="in" filter="fade">
                                      <p:cBhvr>
                                        <p:cTn id="27" dur="500"/>
                                        <p:tgtEl>
                                          <p:spTgt spid="430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016">
                                            <p:txEl>
                                              <p:pRg st="0" end="0"/>
                                            </p:txEl>
                                          </p:spTgt>
                                        </p:tgtEl>
                                        <p:attrNameLst>
                                          <p:attrName>style.visibility</p:attrName>
                                        </p:attrNameLst>
                                      </p:cBhvr>
                                      <p:to>
                                        <p:strVal val="visible"/>
                                      </p:to>
                                    </p:set>
                                    <p:animEffect transition="in" filter="fade">
                                      <p:cBhvr>
                                        <p:cTn id="32" dur="500"/>
                                        <p:tgtEl>
                                          <p:spTgt spid="430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016">
                                            <p:txEl>
                                              <p:pRg st="1" end="1"/>
                                            </p:txEl>
                                          </p:spTgt>
                                        </p:tgtEl>
                                        <p:attrNameLst>
                                          <p:attrName>style.visibility</p:attrName>
                                        </p:attrNameLst>
                                      </p:cBhvr>
                                      <p:to>
                                        <p:strVal val="visible"/>
                                      </p:to>
                                    </p:set>
                                    <p:animEffect transition="in" filter="fade">
                                      <p:cBhvr>
                                        <p:cTn id="37" dur="500"/>
                                        <p:tgtEl>
                                          <p:spTgt spid="4301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3016">
                                            <p:txEl>
                                              <p:pRg st="2" end="2"/>
                                            </p:txEl>
                                          </p:spTgt>
                                        </p:tgtEl>
                                        <p:attrNameLst>
                                          <p:attrName>style.visibility</p:attrName>
                                        </p:attrNameLst>
                                      </p:cBhvr>
                                      <p:to>
                                        <p:strVal val="visible"/>
                                      </p:to>
                                    </p:set>
                                    <p:animEffect transition="in" filter="fade">
                                      <p:cBhvr>
                                        <p:cTn id="42" dur="500"/>
                                        <p:tgtEl>
                                          <p:spTgt spid="4301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016">
                                            <p:txEl>
                                              <p:pRg st="3" end="3"/>
                                            </p:txEl>
                                          </p:spTgt>
                                        </p:tgtEl>
                                        <p:attrNameLst>
                                          <p:attrName>style.visibility</p:attrName>
                                        </p:attrNameLst>
                                      </p:cBhvr>
                                      <p:to>
                                        <p:strVal val="visible"/>
                                      </p:to>
                                    </p:set>
                                    <p:animEffect transition="in" filter="fade">
                                      <p:cBhvr>
                                        <p:cTn id="47" dur="500"/>
                                        <p:tgtEl>
                                          <p:spTgt spid="4301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3016">
                                            <p:txEl>
                                              <p:pRg st="4" end="4"/>
                                            </p:txEl>
                                          </p:spTgt>
                                        </p:tgtEl>
                                        <p:attrNameLst>
                                          <p:attrName>style.visibility</p:attrName>
                                        </p:attrNameLst>
                                      </p:cBhvr>
                                      <p:to>
                                        <p:strVal val="visible"/>
                                      </p:to>
                                    </p:set>
                                    <p:animEffect transition="in" filter="fade">
                                      <p:cBhvr>
                                        <p:cTn id="52" dur="500"/>
                                        <p:tgtEl>
                                          <p:spTgt spid="430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uiExpand="1" build="p"/>
      <p:bldP spid="43016" grpId="0" uiExpand="1" build="p"/>
      <p:bldP spid="430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830" y="1839432"/>
            <a:ext cx="6197170" cy="4133395"/>
          </a:xfrm>
          <a:prstGeom prst="rect">
            <a:avLst/>
          </a:prstGeom>
        </p:spPr>
      </p:pic>
      <p:sp>
        <p:nvSpPr>
          <p:cNvPr id="36866" name="Rectangle 2"/>
          <p:cNvSpPr>
            <a:spLocks noGrp="1" noChangeArrowheads="1"/>
          </p:cNvSpPr>
          <p:nvPr>
            <p:ph type="title"/>
          </p:nvPr>
        </p:nvSpPr>
        <p:spPr>
          <a:xfrm>
            <a:off x="1669312" y="530352"/>
            <a:ext cx="6633440" cy="603504"/>
          </a:xfrm>
        </p:spPr>
        <p:txBody>
          <a:bodyPr>
            <a:noAutofit/>
          </a:bodyPr>
          <a:lstStyle/>
          <a:p>
            <a:r>
              <a:rPr lang="en-US" dirty="0"/>
              <a:t>Medicaid Planning — </a:t>
            </a:r>
            <a:r>
              <a:rPr lang="en-US" sz="3400" b="0" dirty="0"/>
              <a:t>What Is It?</a:t>
            </a:r>
            <a:endParaRPr lang="en-US" sz="3400" dirty="0"/>
          </a:p>
        </p:txBody>
      </p:sp>
      <p:sp>
        <p:nvSpPr>
          <p:cNvPr id="36874" name="Rectangle 10"/>
          <p:cNvSpPr>
            <a:spLocks noGrp="1" noChangeArrowheads="1"/>
          </p:cNvSpPr>
          <p:nvPr>
            <p:ph sz="half" idx="2"/>
          </p:nvPr>
        </p:nvSpPr>
        <p:spPr>
          <a:xfrm>
            <a:off x="1669312" y="1997763"/>
            <a:ext cx="6887834" cy="2535154"/>
          </a:xfrm>
          <a:noFill/>
          <a:ln/>
        </p:spPr>
        <p:txBody>
          <a:bodyPr>
            <a:noAutofit/>
          </a:bodyPr>
          <a:lstStyle/>
          <a:p>
            <a:pPr marL="228600" indent="-228600"/>
            <a:r>
              <a:rPr lang="en-US" sz="2000" dirty="0"/>
              <a:t>Using assets that count (e.g., savings) to purchase assets that don’t count (e.g., a small term life insurance policy)</a:t>
            </a:r>
          </a:p>
          <a:p>
            <a:pPr marL="228600" indent="-228600"/>
            <a:r>
              <a:rPr lang="en-US" sz="2000" dirty="0"/>
              <a:t>Transferring assets in an irrevocable trust</a:t>
            </a:r>
          </a:p>
          <a:p>
            <a:pPr marL="228600" indent="-228600"/>
            <a:r>
              <a:rPr lang="en-US" sz="2000" dirty="0"/>
              <a:t>Giving assets away</a:t>
            </a:r>
          </a:p>
        </p:txBody>
      </p:sp>
      <p:sp>
        <p:nvSpPr>
          <p:cNvPr id="36878" name="Text Box 14"/>
          <p:cNvSpPr txBox="1">
            <a:spLocks noChangeArrowheads="1"/>
          </p:cNvSpPr>
          <p:nvPr/>
        </p:nvSpPr>
        <p:spPr bwMode="auto">
          <a:xfrm>
            <a:off x="1669312" y="1336770"/>
            <a:ext cx="3444875" cy="430887"/>
          </a:xfrm>
          <a:prstGeom prst="rect">
            <a:avLst/>
          </a:prstGeom>
          <a:noFill/>
          <a:ln w="9525">
            <a:noFill/>
            <a:miter lim="800000"/>
            <a:headEnd/>
            <a:tailEnd/>
          </a:ln>
          <a:effectLst/>
        </p:spPr>
        <p:txBody>
          <a:bodyPr wrap="square">
            <a:spAutoFit/>
          </a:bodyPr>
          <a:lstStyle/>
          <a:p>
            <a:pPr>
              <a:spcBef>
                <a:spcPct val="50000"/>
              </a:spcBef>
            </a:pPr>
            <a:r>
              <a:rPr lang="en-US" sz="2200" b="1" dirty="0">
                <a:solidFill>
                  <a:schemeClr val="accent6"/>
                </a:solidFill>
                <a:latin typeface="Calibri" panose="020F0502020204030204" pitchFamily="34" charset="0"/>
                <a:cs typeface="Arial"/>
              </a:rPr>
              <a:t>Strategies may include…</a:t>
            </a:r>
          </a:p>
        </p:txBody>
      </p:sp>
      <p:sp>
        <p:nvSpPr>
          <p:cNvPr id="36889" name="Rectangle 25"/>
          <p:cNvSpPr>
            <a:spLocks noChangeArrowheads="1"/>
          </p:cNvSpPr>
          <p:nvPr/>
        </p:nvSpPr>
        <p:spPr bwMode="auto">
          <a:xfrm>
            <a:off x="2955925" y="4770438"/>
            <a:ext cx="180975" cy="258762"/>
          </a:xfrm>
          <a:prstGeom prst="rect">
            <a:avLst/>
          </a:prstGeom>
          <a:noFill/>
          <a:ln w="9525">
            <a:noFill/>
            <a:miter lim="800000"/>
            <a:headEnd/>
            <a:tailEnd/>
          </a:ln>
          <a:effectLst/>
        </p:spPr>
        <p:txBody>
          <a:bodyPr wrap="none" anchor="ctr"/>
          <a:lstStyle/>
          <a:p>
            <a:endParaRPr lang="en-US"/>
          </a:p>
        </p:txBody>
      </p:sp>
      <p:sp>
        <p:nvSpPr>
          <p:cNvPr id="11" name="Rectangle 10"/>
          <p:cNvSpPr/>
          <p:nvPr/>
        </p:nvSpPr>
        <p:spPr>
          <a:xfrm>
            <a:off x="1712443" y="3780836"/>
            <a:ext cx="2859558" cy="1960745"/>
          </a:xfrm>
          <a:prstGeom prst="rect">
            <a:avLst/>
          </a:prstGeom>
          <a:solidFill>
            <a:schemeClr val="accent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96902" y="3923416"/>
            <a:ext cx="2690038" cy="1661612"/>
          </a:xfrm>
          <a:prstGeom prst="rect">
            <a:avLst/>
          </a:prstGeom>
          <a:noFill/>
        </p:spPr>
        <p:txBody>
          <a:bodyPr wrap="square" rtlCol="0">
            <a:spAutoFit/>
          </a:bodyPr>
          <a:lstStyle/>
          <a:p>
            <a:r>
              <a:rPr lang="en-US" sz="2000" b="1" dirty="0">
                <a:solidFill>
                  <a:srgbClr val="FFFFFF"/>
                </a:solidFill>
                <a:latin typeface="Calibri" panose="020F0502020204030204" pitchFamily="34" charset="0"/>
                <a:cs typeface="Arial"/>
              </a:rPr>
              <a:t>Distributing or protecting your assets in advance may help you qualify for Medicaid</a:t>
            </a:r>
            <a:endParaRPr lang="en-US" sz="2000" b="1" dirty="0">
              <a:solidFill>
                <a:srgbClr val="FFFFFF"/>
              </a:solidFill>
              <a:latin typeface="Calibri" panose="020F0502020204030204" pitchFamily="34" charset="0"/>
            </a:endParaRPr>
          </a:p>
        </p:txBody>
      </p:sp>
    </p:spTree>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1626780" y="481445"/>
            <a:ext cx="6206071" cy="1219200"/>
          </a:xfrm>
        </p:spPr>
        <p:txBody>
          <a:bodyPr>
            <a:noAutofit/>
          </a:bodyPr>
          <a:lstStyle/>
          <a:p>
            <a:r>
              <a:rPr lang="en-US" dirty="0"/>
              <a:t>Medicaid Planning</a:t>
            </a:r>
            <a:br>
              <a:rPr lang="en-US" dirty="0"/>
            </a:br>
            <a:r>
              <a:rPr lang="en-US" sz="3400" b="0" dirty="0"/>
              <a:t>Benefits and Drawbacks</a:t>
            </a:r>
          </a:p>
        </p:txBody>
      </p:sp>
      <p:sp>
        <p:nvSpPr>
          <p:cNvPr id="41987" name="Rectangle 1027"/>
          <p:cNvSpPr>
            <a:spLocks noGrp="1" noChangeArrowheads="1"/>
          </p:cNvSpPr>
          <p:nvPr>
            <p:ph idx="1"/>
          </p:nvPr>
        </p:nvSpPr>
        <p:spPr>
          <a:xfrm>
            <a:off x="1895137" y="2602698"/>
            <a:ext cx="2904471" cy="1652603"/>
          </a:xfrm>
          <a:noFill/>
          <a:ln/>
        </p:spPr>
        <p:txBody>
          <a:bodyPr>
            <a:noAutofit/>
          </a:bodyPr>
          <a:lstStyle/>
          <a:p>
            <a:pPr marL="168275" indent="-168275"/>
            <a:r>
              <a:rPr lang="en-US" sz="2200" dirty="0"/>
              <a:t>Qualify for Medicaid as soon </a:t>
            </a:r>
            <a:br>
              <a:rPr lang="en-US" sz="2200" dirty="0"/>
            </a:br>
            <a:r>
              <a:rPr lang="en-US" sz="2200" dirty="0"/>
              <a:t>as possible</a:t>
            </a:r>
          </a:p>
          <a:p>
            <a:pPr marL="168275" indent="-168275"/>
            <a:r>
              <a:rPr lang="en-US" sz="2200" dirty="0"/>
              <a:t>Protect a healthy spouse</a:t>
            </a:r>
          </a:p>
          <a:p>
            <a:pPr marL="168275" indent="-168275"/>
            <a:r>
              <a:rPr lang="en-US" sz="2200" dirty="0"/>
              <a:t>Preserve assets for loved ones</a:t>
            </a:r>
          </a:p>
        </p:txBody>
      </p:sp>
      <p:sp>
        <p:nvSpPr>
          <p:cNvPr id="41988" name="Rectangle 1028"/>
          <p:cNvSpPr>
            <a:spLocks noGrp="1" noChangeArrowheads="1"/>
          </p:cNvSpPr>
          <p:nvPr>
            <p:ph sz="half" idx="4294967295"/>
          </p:nvPr>
        </p:nvSpPr>
        <p:spPr>
          <a:xfrm>
            <a:off x="5509531" y="2496373"/>
            <a:ext cx="3012250" cy="2485304"/>
          </a:xfrm>
          <a:noFill/>
          <a:ln/>
        </p:spPr>
        <p:txBody>
          <a:bodyPr>
            <a:noAutofit/>
          </a:bodyPr>
          <a:lstStyle/>
          <a:p>
            <a:pPr marL="228600" indent="-228600"/>
            <a:r>
              <a:rPr lang="en-US" sz="2200" dirty="0"/>
              <a:t>Ethically problematic for some</a:t>
            </a:r>
          </a:p>
          <a:p>
            <a:pPr marL="228600" indent="-228600"/>
            <a:r>
              <a:rPr lang="en-US" sz="2200" dirty="0"/>
              <a:t>May require you to give up rights to your assets</a:t>
            </a:r>
          </a:p>
          <a:p>
            <a:pPr marL="228600" indent="-228600"/>
            <a:r>
              <a:rPr lang="en-US" sz="2200" dirty="0"/>
              <a:t>Medicaid laws are complex</a:t>
            </a:r>
          </a:p>
        </p:txBody>
      </p:sp>
      <p:sp>
        <p:nvSpPr>
          <p:cNvPr id="8" name="Rectangle 7"/>
          <p:cNvSpPr/>
          <p:nvPr/>
        </p:nvSpPr>
        <p:spPr>
          <a:xfrm>
            <a:off x="5239724" y="1959706"/>
            <a:ext cx="3442498" cy="3732028"/>
          </a:xfrm>
          <a:prstGeom prst="rect">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394883" y="2055813"/>
            <a:ext cx="2424456" cy="430887"/>
          </a:xfrm>
          <a:prstGeom prst="rect">
            <a:avLst/>
          </a:prstGeom>
          <a:noFill/>
        </p:spPr>
        <p:txBody>
          <a:bodyPr wrap="square" rtlCol="0">
            <a:spAutoFit/>
          </a:bodyPr>
          <a:lstStyle/>
          <a:p>
            <a:pPr lvl="0"/>
            <a:r>
              <a:rPr lang="en-US" sz="2200" b="1" dirty="0">
                <a:solidFill>
                  <a:schemeClr val="accent6"/>
                </a:solidFill>
              </a:rPr>
              <a:t>Drawbacks</a:t>
            </a:r>
          </a:p>
        </p:txBody>
      </p:sp>
      <p:sp>
        <p:nvSpPr>
          <p:cNvPr id="10" name="TextBox 9"/>
          <p:cNvSpPr txBox="1"/>
          <p:nvPr/>
        </p:nvSpPr>
        <p:spPr>
          <a:xfrm>
            <a:off x="1716168" y="2162139"/>
            <a:ext cx="2424456" cy="430887"/>
          </a:xfrm>
          <a:prstGeom prst="rect">
            <a:avLst/>
          </a:prstGeom>
          <a:noFill/>
        </p:spPr>
        <p:txBody>
          <a:bodyPr wrap="square" rtlCol="0">
            <a:spAutoFit/>
          </a:bodyPr>
          <a:lstStyle/>
          <a:p>
            <a:pPr lvl="0"/>
            <a:r>
              <a:rPr lang="en-US" sz="2200" b="1" dirty="0">
                <a:solidFill>
                  <a:schemeClr val="accent6"/>
                </a:solidFill>
              </a:rPr>
              <a:t>Benefits</a:t>
            </a:r>
          </a:p>
        </p:txBody>
      </p:sp>
      <p:sp>
        <p:nvSpPr>
          <p:cNvPr id="11" name="Rectangle 10"/>
          <p:cNvSpPr/>
          <p:nvPr/>
        </p:nvSpPr>
        <p:spPr>
          <a:xfrm>
            <a:off x="1565279" y="1959706"/>
            <a:ext cx="3442656" cy="3732028"/>
          </a:xfrm>
          <a:prstGeom prst="rect">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988">
                                            <p:txEl>
                                              <p:pRg st="0" end="0"/>
                                            </p:txEl>
                                          </p:spTgt>
                                        </p:tgtEl>
                                        <p:attrNameLst>
                                          <p:attrName>style.visibility</p:attrName>
                                        </p:attrNameLst>
                                      </p:cBhvr>
                                      <p:to>
                                        <p:strVal val="visible"/>
                                      </p:to>
                                    </p:set>
                                    <p:animEffect transition="in" filter="fade">
                                      <p:cBhvr>
                                        <p:cTn id="7" dur="500"/>
                                        <p:tgtEl>
                                          <p:spTgt spid="4198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988">
                                            <p:txEl>
                                              <p:pRg st="1" end="1"/>
                                            </p:txEl>
                                          </p:spTgt>
                                        </p:tgtEl>
                                        <p:attrNameLst>
                                          <p:attrName>style.visibility</p:attrName>
                                        </p:attrNameLst>
                                      </p:cBhvr>
                                      <p:to>
                                        <p:strVal val="visible"/>
                                      </p:to>
                                    </p:set>
                                    <p:animEffect transition="in" filter="fade">
                                      <p:cBhvr>
                                        <p:cTn id="11" dur="500"/>
                                        <p:tgtEl>
                                          <p:spTgt spid="41988">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1988">
                                            <p:txEl>
                                              <p:pRg st="2" end="2"/>
                                            </p:txEl>
                                          </p:spTgt>
                                        </p:tgtEl>
                                        <p:attrNameLst>
                                          <p:attrName>style.visibility</p:attrName>
                                        </p:attrNameLst>
                                      </p:cBhvr>
                                      <p:to>
                                        <p:strVal val="visible"/>
                                      </p:to>
                                    </p:set>
                                    <p:animEffect transition="in" filter="fade">
                                      <p:cBhvr>
                                        <p:cTn id="15" dur="500"/>
                                        <p:tgtEl>
                                          <p:spTgt spid="419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ChangeArrowheads="1"/>
          </p:cNvSpPr>
          <p:nvPr>
            <p:ph idx="1"/>
          </p:nvPr>
        </p:nvSpPr>
        <p:spPr>
          <a:xfrm>
            <a:off x="1594884" y="2017641"/>
            <a:ext cx="5411750" cy="4193347"/>
          </a:xfrm>
        </p:spPr>
        <p:txBody>
          <a:bodyPr>
            <a:noAutofit/>
          </a:bodyPr>
          <a:lstStyle/>
          <a:p>
            <a:pPr marL="283464" indent="-288925">
              <a:spcBef>
                <a:spcPts val="624"/>
              </a:spcBef>
            </a:pPr>
            <a:r>
              <a:rPr lang="en-US" sz="2600" dirty="0"/>
              <a:t>You transfer ownership of house to your son</a:t>
            </a:r>
          </a:p>
          <a:p>
            <a:pPr marL="283464" indent="-288925">
              <a:spcBef>
                <a:spcPts val="624"/>
              </a:spcBef>
            </a:pPr>
            <a:r>
              <a:rPr lang="en-US" sz="2600" dirty="0"/>
              <a:t>Fair market value of house is $400,000</a:t>
            </a:r>
          </a:p>
          <a:p>
            <a:pPr marL="283464" indent="-288925">
              <a:spcBef>
                <a:spcPts val="624"/>
              </a:spcBef>
            </a:pPr>
            <a:r>
              <a:rPr lang="en-US" sz="2600" dirty="0"/>
              <a:t>Average cost of nursing home care in your area is $8,000</a:t>
            </a:r>
          </a:p>
          <a:p>
            <a:pPr marL="283464" indent="-288925">
              <a:spcBef>
                <a:spcPts val="624"/>
              </a:spcBef>
            </a:pPr>
            <a:r>
              <a:rPr lang="en-US" sz="2600" dirty="0"/>
              <a:t>Ineligibility period is 50 months</a:t>
            </a:r>
          </a:p>
        </p:txBody>
      </p:sp>
      <p:sp>
        <p:nvSpPr>
          <p:cNvPr id="6" name="Down Arrow 5"/>
          <p:cNvSpPr/>
          <p:nvPr/>
        </p:nvSpPr>
        <p:spPr bwMode="auto">
          <a:xfrm>
            <a:off x="2386940" y="3823855"/>
            <a:ext cx="1104405" cy="985651"/>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Arial" charset="0"/>
            </a:endParaRPr>
          </a:p>
        </p:txBody>
      </p:sp>
      <p:cxnSp>
        <p:nvCxnSpPr>
          <p:cNvPr id="9" name="Elbow Connector 8"/>
          <p:cNvCxnSpPr/>
          <p:nvPr/>
        </p:nvCxnSpPr>
        <p:spPr bwMode="auto">
          <a:xfrm rot="16200000" flipH="1">
            <a:off x="2006930" y="4180114"/>
            <a:ext cx="914400" cy="914400"/>
          </a:xfrm>
          <a:prstGeom prst="bentConnector3">
            <a:avLst>
              <a:gd name="adj1" fmla="val 50000"/>
            </a:avLst>
          </a:prstGeom>
          <a:noFill/>
          <a:ln w="9525" cap="flat" cmpd="sng" algn="ctr">
            <a:noFill/>
            <a:prstDash val="solid"/>
            <a:round/>
            <a:headEnd type="none" w="med" len="med"/>
            <a:tailEnd type="arrow"/>
          </a:ln>
          <a:effectLst/>
        </p:spPr>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953" r="36081"/>
          <a:stretch/>
        </p:blipFill>
        <p:spPr>
          <a:xfrm>
            <a:off x="7207675" y="3789778"/>
            <a:ext cx="929763" cy="2104126"/>
          </a:xfrm>
          <a:prstGeom prst="rect">
            <a:avLst/>
          </a:prstGeom>
        </p:spPr>
      </p:pic>
      <p:sp>
        <p:nvSpPr>
          <p:cNvPr id="12" name="Line 43"/>
          <p:cNvSpPr>
            <a:spLocks noChangeShapeType="1"/>
          </p:cNvSpPr>
          <p:nvPr/>
        </p:nvSpPr>
        <p:spPr bwMode="auto">
          <a:xfrm>
            <a:off x="7672556" y="3192117"/>
            <a:ext cx="0" cy="719137"/>
          </a:xfrm>
          <a:prstGeom prst="line">
            <a:avLst/>
          </a:prstGeom>
          <a:noFill/>
          <a:ln w="57150">
            <a:solidFill>
              <a:schemeClr val="accent2"/>
            </a:solidFill>
            <a:round/>
            <a:headEnd/>
            <a:tailEnd type="triangle" w="med" len="med"/>
          </a:ln>
          <a:effectLst/>
        </p:spPr>
        <p:txBody>
          <a:bodyPr wrap="none" anchor="ctr"/>
          <a:lstStyle/>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162" y="1874755"/>
            <a:ext cx="1560788" cy="1317362"/>
          </a:xfrm>
          <a:prstGeom prst="rect">
            <a:avLst/>
          </a:prstGeom>
        </p:spPr>
      </p:pic>
      <p:sp>
        <p:nvSpPr>
          <p:cNvPr id="10" name="Rectangle 1026"/>
          <p:cNvSpPr txBox="1">
            <a:spLocks noChangeArrowheads="1"/>
          </p:cNvSpPr>
          <p:nvPr/>
        </p:nvSpPr>
        <p:spPr>
          <a:xfrm>
            <a:off x="1499190" y="481445"/>
            <a:ext cx="7378995" cy="12192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5D5D5D"/>
                </a:solidFill>
                <a:latin typeface="Calibri" panose="020F0502020204030204" pitchFamily="34" charset="0"/>
                <a:ea typeface="+mj-ea"/>
                <a:cs typeface="Arial"/>
              </a:defRPr>
            </a:lvl1pPr>
          </a:lstStyle>
          <a:p>
            <a:r>
              <a:rPr lang="en-US" dirty="0"/>
              <a:t>Medicaid Planning</a:t>
            </a:r>
            <a:br>
              <a:rPr lang="en-US" dirty="0"/>
            </a:br>
            <a:r>
              <a:rPr lang="en-US" sz="3400" dirty="0"/>
              <a:t>Example</a:t>
            </a:r>
          </a:p>
        </p:txBody>
      </p:sp>
    </p:spTree>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407"/>
          <a:stretch/>
        </p:blipFill>
        <p:spPr>
          <a:xfrm>
            <a:off x="5396142" y="2190306"/>
            <a:ext cx="3747857" cy="3774559"/>
          </a:xfrm>
          <a:prstGeom prst="rect">
            <a:avLst/>
          </a:prstGeom>
        </p:spPr>
      </p:pic>
      <p:sp>
        <p:nvSpPr>
          <p:cNvPr id="109570" name="Rectangle 2"/>
          <p:cNvSpPr>
            <a:spLocks noGrp="1" noChangeArrowheads="1"/>
          </p:cNvSpPr>
          <p:nvPr>
            <p:ph type="title"/>
          </p:nvPr>
        </p:nvSpPr>
        <p:spPr>
          <a:xfrm>
            <a:off x="1637414" y="481445"/>
            <a:ext cx="6195438" cy="1219200"/>
          </a:xfrm>
        </p:spPr>
        <p:txBody>
          <a:bodyPr>
            <a:noAutofit/>
          </a:bodyPr>
          <a:lstStyle/>
          <a:p>
            <a:r>
              <a:rPr lang="en-US" dirty="0"/>
              <a:t>Paying for Long-Term Care</a:t>
            </a:r>
            <a:br>
              <a:rPr lang="en-US" dirty="0"/>
            </a:br>
            <a:r>
              <a:rPr lang="en-US" sz="3400" b="0" dirty="0"/>
              <a:t>Long-Term Care Insurance</a:t>
            </a:r>
          </a:p>
        </p:txBody>
      </p:sp>
      <p:sp>
        <p:nvSpPr>
          <p:cNvPr id="109571" name="Rectangle 3"/>
          <p:cNvSpPr>
            <a:spLocks noGrp="1" noChangeArrowheads="1"/>
          </p:cNvSpPr>
          <p:nvPr>
            <p:ph idx="1"/>
          </p:nvPr>
        </p:nvSpPr>
        <p:spPr>
          <a:xfrm>
            <a:off x="1722474" y="2020824"/>
            <a:ext cx="4399819" cy="4097611"/>
          </a:xfrm>
        </p:spPr>
        <p:txBody>
          <a:bodyPr>
            <a:noAutofit/>
          </a:bodyPr>
          <a:lstStyle/>
          <a:p>
            <a:pPr marL="282575" indent="-282575">
              <a:lnSpc>
                <a:spcPct val="90000"/>
              </a:lnSpc>
            </a:pPr>
            <a:r>
              <a:rPr lang="en-US" sz="2600" dirty="0"/>
              <a:t>Pays benefits when you need extended care</a:t>
            </a:r>
          </a:p>
          <a:p>
            <a:pPr marL="282575" indent="-282575">
              <a:lnSpc>
                <a:spcPct val="90000"/>
              </a:lnSpc>
            </a:pPr>
            <a:r>
              <a:rPr lang="en-US" sz="2600" dirty="0"/>
              <a:t>Especially valuable for middle income Americans who want to preserve financial independence </a:t>
            </a:r>
            <a:br>
              <a:rPr lang="en-US" sz="2600" dirty="0"/>
            </a:br>
            <a:r>
              <a:rPr lang="en-US" sz="2600" dirty="0"/>
              <a:t>and quality of life</a:t>
            </a:r>
          </a:p>
          <a:p>
            <a:pPr marL="282575" indent="-282575">
              <a:lnSpc>
                <a:spcPct val="90000"/>
              </a:lnSpc>
            </a:pPr>
            <a:r>
              <a:rPr lang="en-US" sz="2600" dirty="0"/>
              <a:t>Freedom to choose care</a:t>
            </a:r>
          </a:p>
          <a:p>
            <a:pPr marL="282575" indent="-282575">
              <a:lnSpc>
                <a:spcPct val="90000"/>
              </a:lnSpc>
            </a:pPr>
            <a:r>
              <a:rPr lang="en-US" sz="2600" dirty="0"/>
              <a:t>Can help preserve assets</a:t>
            </a:r>
          </a:p>
        </p:txBody>
      </p:sp>
    </p:spTree>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767" b="2514"/>
          <a:stretch/>
        </p:blipFill>
        <p:spPr>
          <a:xfrm>
            <a:off x="4497485" y="2691244"/>
            <a:ext cx="4646515" cy="3283529"/>
          </a:xfrm>
          <a:prstGeom prst="rect">
            <a:avLst/>
          </a:prstGeom>
        </p:spPr>
      </p:pic>
      <p:sp>
        <p:nvSpPr>
          <p:cNvPr id="125954" name="Rectangle 2"/>
          <p:cNvSpPr>
            <a:spLocks noGrp="1" noChangeArrowheads="1"/>
          </p:cNvSpPr>
          <p:nvPr>
            <p:ph type="title"/>
          </p:nvPr>
        </p:nvSpPr>
        <p:spPr>
          <a:xfrm>
            <a:off x="1683326" y="484632"/>
            <a:ext cx="6149525" cy="1219200"/>
          </a:xfrm>
        </p:spPr>
        <p:txBody>
          <a:bodyPr>
            <a:noAutofit/>
          </a:bodyPr>
          <a:lstStyle/>
          <a:p>
            <a:r>
              <a:rPr lang="en-US" dirty="0"/>
              <a:t>Long-Term Care Insurance</a:t>
            </a:r>
            <a:br>
              <a:rPr lang="en-US" dirty="0"/>
            </a:br>
            <a:r>
              <a:rPr lang="en-US" sz="3400" b="0" dirty="0"/>
              <a:t>How Does It Work?</a:t>
            </a:r>
          </a:p>
        </p:txBody>
      </p:sp>
      <p:sp>
        <p:nvSpPr>
          <p:cNvPr id="125955" name="Rectangle 3"/>
          <p:cNvSpPr>
            <a:spLocks noGrp="1" noChangeArrowheads="1"/>
          </p:cNvSpPr>
          <p:nvPr>
            <p:ph idx="1"/>
          </p:nvPr>
        </p:nvSpPr>
        <p:spPr>
          <a:xfrm>
            <a:off x="1683325" y="2021301"/>
            <a:ext cx="6417065" cy="3953472"/>
          </a:xfrm>
        </p:spPr>
        <p:txBody>
          <a:bodyPr>
            <a:noAutofit/>
          </a:bodyPr>
          <a:lstStyle/>
          <a:p>
            <a:pPr marL="282575" indent="-282575"/>
            <a:r>
              <a:rPr lang="en-US" sz="2200" dirty="0"/>
              <a:t>You must be in reasonably good health to buy policy</a:t>
            </a:r>
          </a:p>
          <a:p>
            <a:pPr marL="282575" indent="-282575"/>
            <a:r>
              <a:rPr lang="en-US" sz="2200" dirty="0"/>
              <a:t>Premium is based on your age, and the features </a:t>
            </a:r>
            <a:br>
              <a:rPr lang="en-US" sz="2200" dirty="0"/>
            </a:br>
            <a:r>
              <a:rPr lang="en-US" sz="2200" dirty="0"/>
              <a:t>and benefits you choose</a:t>
            </a:r>
          </a:p>
          <a:p>
            <a:pPr marL="282575" indent="-282575"/>
            <a:r>
              <a:rPr lang="en-US" sz="2200" dirty="0"/>
              <a:t>Benefit is typically triggered when you </a:t>
            </a:r>
            <a:br>
              <a:rPr lang="en-US" sz="2200" dirty="0"/>
            </a:br>
            <a:r>
              <a:rPr lang="en-US" sz="2200" dirty="0"/>
              <a:t>become chronically ill or cognitively </a:t>
            </a:r>
            <a:br>
              <a:rPr lang="en-US" sz="2200" dirty="0"/>
            </a:br>
            <a:r>
              <a:rPr lang="en-US" sz="2200" dirty="0"/>
              <a:t>impaired and need help with 2 out of </a:t>
            </a:r>
            <a:br>
              <a:rPr lang="en-US" sz="2200" dirty="0"/>
            </a:br>
            <a:r>
              <a:rPr lang="en-US" sz="2200" dirty="0"/>
              <a:t>6 activities of daily living (ADLs) </a:t>
            </a:r>
          </a:p>
          <a:p>
            <a:pPr marL="282575" indent="-282575"/>
            <a:r>
              <a:rPr lang="en-US" sz="2200" dirty="0"/>
              <a:t>Once elimination period (waiting period) </a:t>
            </a:r>
            <a:br>
              <a:rPr lang="en-US" sz="2200" dirty="0"/>
            </a:br>
            <a:r>
              <a:rPr lang="en-US" sz="2200" dirty="0"/>
              <a:t>is satisfied, benefits paid as long as</a:t>
            </a:r>
            <a:br>
              <a:rPr lang="en-US" sz="2200" dirty="0"/>
            </a:br>
            <a:r>
              <a:rPr lang="en-US" sz="2200" dirty="0"/>
              <a:t>necessary until policy limits are reached</a:t>
            </a:r>
          </a:p>
          <a:p>
            <a:pPr marL="346075" indent="-346075"/>
            <a:endParaRPr lang="en-US" sz="2200" dirty="0"/>
          </a:p>
        </p:txBody>
      </p:sp>
    </p:spTree>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1516001" y="3461219"/>
            <a:ext cx="2532283" cy="621792"/>
          </a:xfrm>
          <a:prstGeom prst="homePlate">
            <a:avLst/>
          </a:prstGeom>
          <a:solidFill>
            <a:schemeClr val="accent6"/>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5" name="Pentagon 14"/>
          <p:cNvSpPr/>
          <p:nvPr/>
        </p:nvSpPr>
        <p:spPr>
          <a:xfrm>
            <a:off x="1550328" y="2717134"/>
            <a:ext cx="2532283" cy="621792"/>
          </a:xfrm>
          <a:prstGeom prst="homePlate">
            <a:avLst/>
          </a:prstGeom>
          <a:solidFill>
            <a:schemeClr val="accent6"/>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5714" name="Rectangle 2"/>
          <p:cNvSpPr>
            <a:spLocks noGrp="1" noChangeArrowheads="1"/>
          </p:cNvSpPr>
          <p:nvPr>
            <p:ph type="title"/>
          </p:nvPr>
        </p:nvSpPr>
        <p:spPr>
          <a:xfrm>
            <a:off x="1548244" y="484632"/>
            <a:ext cx="6284607" cy="1219200"/>
          </a:xfrm>
        </p:spPr>
        <p:txBody>
          <a:bodyPr>
            <a:noAutofit/>
          </a:bodyPr>
          <a:lstStyle/>
          <a:p>
            <a:r>
              <a:rPr lang="en-US" dirty="0"/>
              <a:t>Long-Term Care Insurance</a:t>
            </a:r>
            <a:br>
              <a:rPr lang="en-US" dirty="0"/>
            </a:br>
            <a:r>
              <a:rPr lang="en-US" sz="3400" b="0" dirty="0"/>
              <a:t>5 Key Features</a:t>
            </a:r>
          </a:p>
        </p:txBody>
      </p:sp>
      <p:sp>
        <p:nvSpPr>
          <p:cNvPr id="115724" name="Text Box 12"/>
          <p:cNvSpPr txBox="1">
            <a:spLocks noChangeAspect="1" noChangeArrowheads="1"/>
          </p:cNvSpPr>
          <p:nvPr/>
        </p:nvSpPr>
        <p:spPr bwMode="auto">
          <a:xfrm>
            <a:off x="1550329" y="2710460"/>
            <a:ext cx="1899041" cy="635140"/>
          </a:xfrm>
          <a:prstGeom prst="rect">
            <a:avLst/>
          </a:prstGeom>
          <a:noFill/>
          <a:ln w="9525">
            <a:noFill/>
            <a:miter lim="800000"/>
            <a:headEnd/>
            <a:tailEnd/>
          </a:ln>
          <a:effectLst/>
        </p:spPr>
        <p:txBody>
          <a:bodyPr wrap="none" anchor="ctr"/>
          <a:lstStyle/>
          <a:p>
            <a:pPr>
              <a:spcBef>
                <a:spcPct val="50000"/>
              </a:spcBef>
            </a:pPr>
            <a:r>
              <a:rPr lang="en-US" sz="2400" b="1" dirty="0">
                <a:solidFill>
                  <a:srgbClr val="FFFFFF"/>
                </a:solidFill>
              </a:rPr>
              <a:t>2</a:t>
            </a:r>
            <a:r>
              <a:rPr lang="en-US" b="1" dirty="0">
                <a:solidFill>
                  <a:srgbClr val="FFFFFF"/>
                </a:solidFill>
              </a:rPr>
              <a:t>  Benefit period	</a:t>
            </a:r>
          </a:p>
        </p:txBody>
      </p:sp>
      <p:sp>
        <p:nvSpPr>
          <p:cNvPr id="115726" name="Text Box 14"/>
          <p:cNvSpPr txBox="1">
            <a:spLocks noChangeArrowheads="1"/>
          </p:cNvSpPr>
          <p:nvPr/>
        </p:nvSpPr>
        <p:spPr bwMode="auto">
          <a:xfrm>
            <a:off x="1548245" y="3473321"/>
            <a:ext cx="2225091" cy="633890"/>
          </a:xfrm>
          <a:prstGeom prst="rect">
            <a:avLst/>
          </a:prstGeom>
          <a:noFill/>
          <a:ln w="12700">
            <a:noFill/>
            <a:miter lim="800000"/>
            <a:headEnd/>
            <a:tailEnd/>
          </a:ln>
          <a:effectLst/>
        </p:spPr>
        <p:txBody>
          <a:bodyPr wrap="none" anchor="ctr"/>
          <a:lstStyle/>
          <a:p>
            <a:pPr>
              <a:spcBef>
                <a:spcPct val="50000"/>
              </a:spcBef>
            </a:pPr>
            <a:r>
              <a:rPr lang="en-US" sz="2400" b="1" dirty="0">
                <a:solidFill>
                  <a:srgbClr val="FFFFFF"/>
                </a:solidFill>
              </a:rPr>
              <a:t>3</a:t>
            </a:r>
            <a:r>
              <a:rPr lang="en-US" b="1" dirty="0">
                <a:solidFill>
                  <a:srgbClr val="FFFFFF"/>
                </a:solidFill>
              </a:rPr>
              <a:t>  Elimination period	</a:t>
            </a:r>
          </a:p>
        </p:txBody>
      </p:sp>
      <p:sp>
        <p:nvSpPr>
          <p:cNvPr id="115731" name="Text Box 19"/>
          <p:cNvSpPr txBox="1">
            <a:spLocks noChangeArrowheads="1"/>
          </p:cNvSpPr>
          <p:nvPr/>
        </p:nvSpPr>
        <p:spPr bwMode="auto">
          <a:xfrm>
            <a:off x="3711639" y="1965527"/>
            <a:ext cx="5236971" cy="623888"/>
          </a:xfrm>
          <a:prstGeom prst="rect">
            <a:avLst/>
          </a:prstGeom>
          <a:solidFill>
            <a:schemeClr val="accent6">
              <a:alpha val="15000"/>
            </a:schemeClr>
          </a:solidFill>
          <a:ln w="12700">
            <a:noFill/>
            <a:miter lim="800000"/>
            <a:headEnd/>
            <a:tailEnd/>
          </a:ln>
          <a:effectLst/>
        </p:spPr>
        <p:txBody>
          <a:bodyPr anchor="ctr"/>
          <a:lstStyle/>
          <a:p>
            <a:pPr>
              <a:spcBef>
                <a:spcPct val="50000"/>
              </a:spcBef>
            </a:pPr>
            <a:r>
              <a:rPr lang="en-US" b="1" dirty="0">
                <a:solidFill>
                  <a:schemeClr val="accent6"/>
                </a:solidFill>
              </a:rPr>
              <a:t>       What is the amount of the benefit payable?</a:t>
            </a:r>
          </a:p>
        </p:txBody>
      </p:sp>
      <p:sp>
        <p:nvSpPr>
          <p:cNvPr id="115732" name="Text Box 20"/>
          <p:cNvSpPr txBox="1">
            <a:spLocks noChangeArrowheads="1"/>
          </p:cNvSpPr>
          <p:nvPr/>
        </p:nvSpPr>
        <p:spPr bwMode="auto">
          <a:xfrm>
            <a:off x="3713723" y="2717134"/>
            <a:ext cx="5239791" cy="621792"/>
          </a:xfrm>
          <a:prstGeom prst="rect">
            <a:avLst/>
          </a:prstGeom>
          <a:solidFill>
            <a:schemeClr val="accent6">
              <a:alpha val="15000"/>
            </a:schemeClr>
          </a:solidFill>
          <a:ln w="9525">
            <a:noFill/>
            <a:miter lim="800000"/>
            <a:headEnd/>
            <a:tailEnd/>
          </a:ln>
          <a:effectLst/>
        </p:spPr>
        <p:txBody>
          <a:bodyPr anchor="ctr"/>
          <a:lstStyle/>
          <a:p>
            <a:pPr>
              <a:spcBef>
                <a:spcPct val="50000"/>
              </a:spcBef>
            </a:pPr>
            <a:r>
              <a:rPr lang="en-US" b="1" dirty="0">
                <a:solidFill>
                  <a:schemeClr val="accent6"/>
                </a:solidFill>
              </a:rPr>
              <a:t>        How long will benefits last?</a:t>
            </a:r>
          </a:p>
        </p:txBody>
      </p:sp>
      <p:sp>
        <p:nvSpPr>
          <p:cNvPr id="115733" name="Text Box 21"/>
          <p:cNvSpPr txBox="1">
            <a:spLocks noChangeArrowheads="1"/>
          </p:cNvSpPr>
          <p:nvPr/>
        </p:nvSpPr>
        <p:spPr bwMode="auto">
          <a:xfrm>
            <a:off x="3711639" y="3473319"/>
            <a:ext cx="5236971" cy="621792"/>
          </a:xfrm>
          <a:prstGeom prst="rect">
            <a:avLst/>
          </a:prstGeom>
          <a:solidFill>
            <a:schemeClr val="accent6">
              <a:alpha val="15000"/>
            </a:schemeClr>
          </a:solidFill>
          <a:ln w="12700">
            <a:noFill/>
            <a:miter lim="800000"/>
            <a:headEnd/>
            <a:tailEnd/>
          </a:ln>
          <a:effectLst/>
        </p:spPr>
        <p:txBody>
          <a:bodyPr anchor="ctr"/>
          <a:lstStyle/>
          <a:p>
            <a:pPr>
              <a:spcBef>
                <a:spcPct val="50000"/>
              </a:spcBef>
            </a:pPr>
            <a:r>
              <a:rPr lang="en-US" b="1" dirty="0">
                <a:solidFill>
                  <a:schemeClr val="accent6"/>
                </a:solidFill>
              </a:rPr>
              <a:t>       How long will you wait before benefits begin?</a:t>
            </a:r>
          </a:p>
        </p:txBody>
      </p:sp>
      <p:sp>
        <p:nvSpPr>
          <p:cNvPr id="115734" name="Text Box 22"/>
          <p:cNvSpPr txBox="1">
            <a:spLocks noChangeArrowheads="1"/>
          </p:cNvSpPr>
          <p:nvPr/>
        </p:nvSpPr>
        <p:spPr bwMode="auto">
          <a:xfrm>
            <a:off x="3708819" y="4182165"/>
            <a:ext cx="5239791" cy="621792"/>
          </a:xfrm>
          <a:prstGeom prst="rect">
            <a:avLst/>
          </a:prstGeom>
          <a:solidFill>
            <a:schemeClr val="accent6">
              <a:alpha val="15000"/>
            </a:schemeClr>
          </a:solidFill>
          <a:ln w="9525">
            <a:noFill/>
            <a:miter lim="800000"/>
            <a:headEnd/>
            <a:tailEnd/>
          </a:ln>
          <a:effectLst/>
        </p:spPr>
        <p:txBody>
          <a:bodyPr anchor="ctr"/>
          <a:lstStyle/>
          <a:p>
            <a:pPr>
              <a:spcBef>
                <a:spcPct val="50000"/>
              </a:spcBef>
            </a:pPr>
            <a:r>
              <a:rPr lang="en-US" b="1" dirty="0">
                <a:solidFill>
                  <a:schemeClr val="accent6"/>
                </a:solidFill>
              </a:rPr>
              <a:t>       Does the policy cover care in different settings?</a:t>
            </a:r>
          </a:p>
        </p:txBody>
      </p:sp>
      <p:sp>
        <p:nvSpPr>
          <p:cNvPr id="115735" name="Text Box 23"/>
          <p:cNvSpPr txBox="1">
            <a:spLocks noChangeArrowheads="1"/>
          </p:cNvSpPr>
          <p:nvPr/>
        </p:nvSpPr>
        <p:spPr bwMode="auto">
          <a:xfrm>
            <a:off x="3717346" y="4915212"/>
            <a:ext cx="5239791" cy="621792"/>
          </a:xfrm>
          <a:prstGeom prst="rect">
            <a:avLst/>
          </a:prstGeom>
          <a:solidFill>
            <a:schemeClr val="accent6">
              <a:alpha val="15000"/>
            </a:schemeClr>
          </a:solidFill>
          <a:ln w="12700">
            <a:noFill/>
            <a:miter lim="800000"/>
            <a:headEnd/>
            <a:tailEnd/>
          </a:ln>
          <a:effectLst/>
        </p:spPr>
        <p:txBody>
          <a:bodyPr anchor="ctr"/>
          <a:lstStyle/>
          <a:p>
            <a:pPr>
              <a:spcBef>
                <a:spcPct val="50000"/>
              </a:spcBef>
            </a:pPr>
            <a:r>
              <a:rPr lang="en-US" b="1" dirty="0">
                <a:solidFill>
                  <a:schemeClr val="accent6"/>
                </a:solidFill>
              </a:rPr>
              <a:t>       Will your benefits keep up with rising costs?</a:t>
            </a:r>
          </a:p>
        </p:txBody>
      </p:sp>
      <p:sp>
        <p:nvSpPr>
          <p:cNvPr id="3" name="Pentagon 2"/>
          <p:cNvSpPr/>
          <p:nvPr/>
        </p:nvSpPr>
        <p:spPr>
          <a:xfrm>
            <a:off x="1548244" y="1966575"/>
            <a:ext cx="2532283" cy="621792"/>
          </a:xfrm>
          <a:prstGeom prst="homePlate">
            <a:avLst/>
          </a:prstGeom>
          <a:solidFill>
            <a:schemeClr val="accent6"/>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5723" name="Text Box 11"/>
          <p:cNvSpPr txBox="1">
            <a:spLocks noChangeAspect="1" noChangeArrowheads="1"/>
          </p:cNvSpPr>
          <p:nvPr/>
        </p:nvSpPr>
        <p:spPr bwMode="auto">
          <a:xfrm>
            <a:off x="1548245" y="1971518"/>
            <a:ext cx="1702246" cy="611907"/>
          </a:xfrm>
          <a:prstGeom prst="rect">
            <a:avLst/>
          </a:prstGeom>
          <a:noFill/>
          <a:ln w="12700">
            <a:noFill/>
            <a:miter lim="800000"/>
            <a:headEnd/>
            <a:tailEnd/>
          </a:ln>
          <a:effectLst/>
        </p:spPr>
        <p:txBody>
          <a:bodyPr wrap="none" anchor="ctr"/>
          <a:lstStyle/>
          <a:p>
            <a:pPr>
              <a:spcBef>
                <a:spcPct val="50000"/>
              </a:spcBef>
            </a:pPr>
            <a:r>
              <a:rPr lang="en-US" sz="2400" b="1" dirty="0">
                <a:solidFill>
                  <a:srgbClr val="FFFFFF"/>
                </a:solidFill>
              </a:rPr>
              <a:t>1  </a:t>
            </a:r>
            <a:r>
              <a:rPr lang="en-US" b="1" dirty="0">
                <a:solidFill>
                  <a:srgbClr val="FFFFFF"/>
                </a:solidFill>
              </a:rPr>
              <a:t>Benefit			</a:t>
            </a:r>
          </a:p>
        </p:txBody>
      </p:sp>
      <p:sp>
        <p:nvSpPr>
          <p:cNvPr id="17" name="Pentagon 16"/>
          <p:cNvSpPr/>
          <p:nvPr/>
        </p:nvSpPr>
        <p:spPr>
          <a:xfrm>
            <a:off x="1516001" y="4188217"/>
            <a:ext cx="2532283" cy="621792"/>
          </a:xfrm>
          <a:prstGeom prst="homePlate">
            <a:avLst/>
          </a:prstGeom>
          <a:solidFill>
            <a:schemeClr val="accent6"/>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8" name="Pentagon 17"/>
          <p:cNvSpPr/>
          <p:nvPr/>
        </p:nvSpPr>
        <p:spPr>
          <a:xfrm>
            <a:off x="1516000" y="4878911"/>
            <a:ext cx="2532283" cy="621792"/>
          </a:xfrm>
          <a:prstGeom prst="homePlate">
            <a:avLst/>
          </a:prstGeom>
          <a:solidFill>
            <a:schemeClr val="accent6"/>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5729" name="Text Box 17"/>
          <p:cNvSpPr txBox="1">
            <a:spLocks noChangeAspect="1" noChangeArrowheads="1"/>
          </p:cNvSpPr>
          <p:nvPr/>
        </p:nvSpPr>
        <p:spPr bwMode="auto">
          <a:xfrm>
            <a:off x="1545425" y="4176117"/>
            <a:ext cx="2225091" cy="633889"/>
          </a:xfrm>
          <a:prstGeom prst="rect">
            <a:avLst/>
          </a:prstGeom>
          <a:noFill/>
          <a:ln w="12700">
            <a:noFill/>
            <a:miter lim="800000"/>
            <a:headEnd/>
            <a:tailEnd/>
          </a:ln>
          <a:effectLst/>
        </p:spPr>
        <p:txBody>
          <a:bodyPr anchor="ctr"/>
          <a:lstStyle/>
          <a:p>
            <a:pPr>
              <a:spcBef>
                <a:spcPct val="50000"/>
              </a:spcBef>
            </a:pPr>
            <a:r>
              <a:rPr lang="en-US" sz="2400" b="1" dirty="0">
                <a:solidFill>
                  <a:srgbClr val="FFFFFF"/>
                </a:solidFill>
              </a:rPr>
              <a:t>4</a:t>
            </a:r>
            <a:r>
              <a:rPr lang="en-US" b="1" dirty="0">
                <a:solidFill>
                  <a:srgbClr val="FFFFFF"/>
                </a:solidFill>
              </a:rPr>
              <a:t>  Location of care	</a:t>
            </a:r>
          </a:p>
        </p:txBody>
      </p:sp>
      <p:sp>
        <p:nvSpPr>
          <p:cNvPr id="115730" name="Text Box 18"/>
          <p:cNvSpPr txBox="1">
            <a:spLocks noChangeAspect="1" noChangeArrowheads="1"/>
          </p:cNvSpPr>
          <p:nvPr/>
        </p:nvSpPr>
        <p:spPr bwMode="auto">
          <a:xfrm>
            <a:off x="1553952" y="4914790"/>
            <a:ext cx="2144505" cy="622637"/>
          </a:xfrm>
          <a:prstGeom prst="rect">
            <a:avLst/>
          </a:prstGeom>
          <a:noFill/>
          <a:ln w="12700">
            <a:noFill/>
            <a:miter lim="800000"/>
            <a:headEnd/>
            <a:tailEnd/>
          </a:ln>
          <a:effectLst/>
        </p:spPr>
        <p:txBody>
          <a:bodyPr wrap="none" anchor="ctr"/>
          <a:lstStyle/>
          <a:p>
            <a:pPr>
              <a:spcBef>
                <a:spcPct val="50000"/>
              </a:spcBef>
            </a:pPr>
            <a:r>
              <a:rPr lang="en-US" sz="2400" b="1" dirty="0">
                <a:solidFill>
                  <a:srgbClr val="FFFFFF"/>
                </a:solidFill>
              </a:rPr>
              <a:t>5</a:t>
            </a:r>
            <a:r>
              <a:rPr lang="en-US" b="1" dirty="0">
                <a:solidFill>
                  <a:srgbClr val="FFFFFF"/>
                </a:solidFill>
              </a:rPr>
              <a:t>  Inflation protection	</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15731"/>
                                        </p:tgtEl>
                                        <p:attrNameLst>
                                          <p:attrName>style.visibility</p:attrName>
                                        </p:attrNameLst>
                                      </p:cBhvr>
                                      <p:to>
                                        <p:strVal val="visible"/>
                                      </p:to>
                                    </p:set>
                                    <p:animEffect transition="in" filter="slide(fromLeft)">
                                      <p:cBhvr>
                                        <p:cTn id="7" dur="500"/>
                                        <p:tgtEl>
                                          <p:spTgt spid="115731"/>
                                        </p:tgtEl>
                                      </p:cBhvr>
                                    </p:animEffect>
                                  </p:childTnLst>
                                </p:cTn>
                              </p:par>
                              <p:par>
                                <p:cTn id="8" presetID="9" presetClass="emph" presetSubtype="0" grpId="0" nodeType="withEffect">
                                  <p:stCondLst>
                                    <p:cond delay="0"/>
                                  </p:stCondLst>
                                  <p:endCondLst>
                                    <p:cond evt="onNext" delay="0">
                                      <p:tgtEl>
                                        <p:sldTgt/>
                                      </p:tgtEl>
                                    </p:cond>
                                  </p:endCondLst>
                                  <p:childTnLst>
                                    <p:set>
                                      <p:cBhvr rctx="PPT">
                                        <p:cTn id="9" dur="indefinite"/>
                                        <p:tgtEl>
                                          <p:spTgt spid="115724"/>
                                        </p:tgtEl>
                                        <p:attrNameLst>
                                          <p:attrName>style.opacity</p:attrName>
                                        </p:attrNameLst>
                                      </p:cBhvr>
                                      <p:to>
                                        <p:strVal val="0.5"/>
                                      </p:to>
                                    </p:set>
                                    <p:animEffect filter="image" prLst="opacity: 0.5">
                                      <p:cBhvr rctx="IE">
                                        <p:cTn id="10" dur="indefinite"/>
                                        <p:tgtEl>
                                          <p:spTgt spid="115724"/>
                                        </p:tgtEl>
                                      </p:cBhvr>
                                    </p:animEffect>
                                  </p:childTnLst>
                                </p:cTn>
                              </p:par>
                              <p:par>
                                <p:cTn id="11" presetID="9" presetClass="emph" presetSubtype="0" grpId="0" nodeType="withEffect">
                                  <p:stCondLst>
                                    <p:cond delay="0"/>
                                  </p:stCondLst>
                                  <p:endCondLst>
                                    <p:cond evt="onNext" delay="0">
                                      <p:tgtEl>
                                        <p:sldTgt/>
                                      </p:tgtEl>
                                    </p:cond>
                                  </p:endCondLst>
                                  <p:childTnLst>
                                    <p:set>
                                      <p:cBhvr rctx="PPT">
                                        <p:cTn id="12" dur="indefinite"/>
                                        <p:tgtEl>
                                          <p:spTgt spid="115726"/>
                                        </p:tgtEl>
                                        <p:attrNameLst>
                                          <p:attrName>style.opacity</p:attrName>
                                        </p:attrNameLst>
                                      </p:cBhvr>
                                      <p:to>
                                        <p:strVal val="0.5"/>
                                      </p:to>
                                    </p:set>
                                    <p:animEffect filter="image" prLst="opacity: 0.5">
                                      <p:cBhvr rctx="IE">
                                        <p:cTn id="13" dur="indefinite"/>
                                        <p:tgtEl>
                                          <p:spTgt spid="115726"/>
                                        </p:tgtEl>
                                      </p:cBhvr>
                                    </p:animEffect>
                                  </p:childTnLst>
                                </p:cTn>
                              </p:par>
                              <p:par>
                                <p:cTn id="14" presetID="9" presetClass="emph" presetSubtype="0" grpId="0" nodeType="withEffect">
                                  <p:stCondLst>
                                    <p:cond delay="0"/>
                                  </p:stCondLst>
                                  <p:endCondLst>
                                    <p:cond evt="onNext" delay="0">
                                      <p:tgtEl>
                                        <p:sldTgt/>
                                      </p:tgtEl>
                                    </p:cond>
                                  </p:endCondLst>
                                  <p:childTnLst>
                                    <p:set>
                                      <p:cBhvr rctx="PPT">
                                        <p:cTn id="15" dur="indefinite"/>
                                        <p:tgtEl>
                                          <p:spTgt spid="115729"/>
                                        </p:tgtEl>
                                        <p:attrNameLst>
                                          <p:attrName>style.opacity</p:attrName>
                                        </p:attrNameLst>
                                      </p:cBhvr>
                                      <p:to>
                                        <p:strVal val="0.5"/>
                                      </p:to>
                                    </p:set>
                                    <p:animEffect filter="image" prLst="opacity: 0.5">
                                      <p:cBhvr rctx="IE">
                                        <p:cTn id="16" dur="indefinite"/>
                                        <p:tgtEl>
                                          <p:spTgt spid="115729"/>
                                        </p:tgtEl>
                                      </p:cBhvr>
                                    </p:animEffect>
                                  </p:childTnLst>
                                </p:cTn>
                              </p:par>
                              <p:par>
                                <p:cTn id="17" presetID="9" presetClass="emph" presetSubtype="0" grpId="0" nodeType="withEffect">
                                  <p:stCondLst>
                                    <p:cond delay="0"/>
                                  </p:stCondLst>
                                  <p:endCondLst>
                                    <p:cond evt="onNext" delay="0">
                                      <p:tgtEl>
                                        <p:sldTgt/>
                                      </p:tgtEl>
                                    </p:cond>
                                  </p:endCondLst>
                                  <p:childTnLst>
                                    <p:set>
                                      <p:cBhvr rctx="PPT">
                                        <p:cTn id="18" dur="indefinite"/>
                                        <p:tgtEl>
                                          <p:spTgt spid="115730"/>
                                        </p:tgtEl>
                                        <p:attrNameLst>
                                          <p:attrName>style.opacity</p:attrName>
                                        </p:attrNameLst>
                                      </p:cBhvr>
                                      <p:to>
                                        <p:strVal val="0.5"/>
                                      </p:to>
                                    </p:set>
                                    <p:animEffect filter="image" prLst="opacity: 0.5">
                                      <p:cBhvr rctx="IE">
                                        <p:cTn id="19" dur="indefinite"/>
                                        <p:tgtEl>
                                          <p:spTgt spid="115730"/>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115732"/>
                                        </p:tgtEl>
                                        <p:attrNameLst>
                                          <p:attrName>style.visibility</p:attrName>
                                        </p:attrNameLst>
                                      </p:cBhvr>
                                      <p:to>
                                        <p:strVal val="visible"/>
                                      </p:to>
                                    </p:set>
                                    <p:animEffect transition="in" filter="slide(fromLeft)">
                                      <p:cBhvr>
                                        <p:cTn id="24" dur="500"/>
                                        <p:tgtEl>
                                          <p:spTgt spid="115732"/>
                                        </p:tgtEl>
                                      </p:cBhvr>
                                    </p:animEffect>
                                  </p:childTnLst>
                                </p:cTn>
                              </p:par>
                              <p:par>
                                <p:cTn id="25" presetID="9" presetClass="emph" presetSubtype="0" grpId="1" nodeType="withEffect">
                                  <p:stCondLst>
                                    <p:cond delay="0"/>
                                  </p:stCondLst>
                                  <p:endCondLst>
                                    <p:cond evt="onNext" delay="0">
                                      <p:tgtEl>
                                        <p:sldTgt/>
                                      </p:tgtEl>
                                    </p:cond>
                                  </p:endCondLst>
                                  <p:childTnLst>
                                    <p:set>
                                      <p:cBhvr rctx="PPT">
                                        <p:cTn id="26" dur="indefinite"/>
                                        <p:tgtEl>
                                          <p:spTgt spid="115726"/>
                                        </p:tgtEl>
                                        <p:attrNameLst>
                                          <p:attrName>style.opacity</p:attrName>
                                        </p:attrNameLst>
                                      </p:cBhvr>
                                      <p:to>
                                        <p:strVal val="0.5"/>
                                      </p:to>
                                    </p:set>
                                    <p:animEffect filter="image" prLst="opacity: 0.5">
                                      <p:cBhvr rctx="IE">
                                        <p:cTn id="27" dur="indefinite"/>
                                        <p:tgtEl>
                                          <p:spTgt spid="115726"/>
                                        </p:tgtEl>
                                      </p:cBhvr>
                                    </p:animEffect>
                                  </p:childTnLst>
                                </p:cTn>
                              </p:par>
                              <p:par>
                                <p:cTn id="28" presetID="9" presetClass="emph" presetSubtype="0" grpId="1" nodeType="withEffect">
                                  <p:stCondLst>
                                    <p:cond delay="0"/>
                                  </p:stCondLst>
                                  <p:endCondLst>
                                    <p:cond evt="onNext" delay="0">
                                      <p:tgtEl>
                                        <p:sldTgt/>
                                      </p:tgtEl>
                                    </p:cond>
                                  </p:endCondLst>
                                  <p:childTnLst>
                                    <p:set>
                                      <p:cBhvr rctx="PPT">
                                        <p:cTn id="29" dur="indefinite"/>
                                        <p:tgtEl>
                                          <p:spTgt spid="115729"/>
                                        </p:tgtEl>
                                        <p:attrNameLst>
                                          <p:attrName>style.opacity</p:attrName>
                                        </p:attrNameLst>
                                      </p:cBhvr>
                                      <p:to>
                                        <p:strVal val="0.5"/>
                                      </p:to>
                                    </p:set>
                                    <p:animEffect filter="image" prLst="opacity: 0.5">
                                      <p:cBhvr rctx="IE">
                                        <p:cTn id="30" dur="indefinite"/>
                                        <p:tgtEl>
                                          <p:spTgt spid="115729"/>
                                        </p:tgtEl>
                                      </p:cBhvr>
                                    </p:animEffect>
                                  </p:childTnLst>
                                </p:cTn>
                              </p:par>
                              <p:par>
                                <p:cTn id="31" presetID="9" presetClass="emph" presetSubtype="0" grpId="1" nodeType="withEffect">
                                  <p:stCondLst>
                                    <p:cond delay="0"/>
                                  </p:stCondLst>
                                  <p:endCondLst>
                                    <p:cond evt="onNext" delay="0">
                                      <p:tgtEl>
                                        <p:sldTgt/>
                                      </p:tgtEl>
                                    </p:cond>
                                  </p:endCondLst>
                                  <p:childTnLst>
                                    <p:set>
                                      <p:cBhvr rctx="PPT">
                                        <p:cTn id="32" dur="indefinite"/>
                                        <p:tgtEl>
                                          <p:spTgt spid="115730"/>
                                        </p:tgtEl>
                                        <p:attrNameLst>
                                          <p:attrName>style.opacity</p:attrName>
                                        </p:attrNameLst>
                                      </p:cBhvr>
                                      <p:to>
                                        <p:strVal val="0.5"/>
                                      </p:to>
                                    </p:set>
                                    <p:animEffect filter="image" prLst="opacity: 0.5">
                                      <p:cBhvr rctx="IE">
                                        <p:cTn id="33" dur="indefinite"/>
                                        <p:tgtEl>
                                          <p:spTgt spid="115730"/>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nodeType="clickEffect">
                                  <p:stCondLst>
                                    <p:cond delay="0"/>
                                  </p:stCondLst>
                                  <p:childTnLst>
                                    <p:set>
                                      <p:cBhvr>
                                        <p:cTn id="37" dur="1" fill="hold">
                                          <p:stCondLst>
                                            <p:cond delay="0"/>
                                          </p:stCondLst>
                                        </p:cTn>
                                        <p:tgtEl>
                                          <p:spTgt spid="115733"/>
                                        </p:tgtEl>
                                        <p:attrNameLst>
                                          <p:attrName>style.visibility</p:attrName>
                                        </p:attrNameLst>
                                      </p:cBhvr>
                                      <p:to>
                                        <p:strVal val="visible"/>
                                      </p:to>
                                    </p:set>
                                    <p:animEffect transition="in" filter="slide(fromLeft)">
                                      <p:cBhvr>
                                        <p:cTn id="38" dur="500"/>
                                        <p:tgtEl>
                                          <p:spTgt spid="115733"/>
                                        </p:tgtEl>
                                      </p:cBhvr>
                                    </p:animEffect>
                                  </p:childTnLst>
                                </p:cTn>
                              </p:par>
                              <p:par>
                                <p:cTn id="39" presetID="9" presetClass="emph" presetSubtype="0" grpId="2" nodeType="withEffect">
                                  <p:stCondLst>
                                    <p:cond delay="0"/>
                                  </p:stCondLst>
                                  <p:endCondLst>
                                    <p:cond evt="onNext" delay="0">
                                      <p:tgtEl>
                                        <p:sldTgt/>
                                      </p:tgtEl>
                                    </p:cond>
                                  </p:endCondLst>
                                  <p:childTnLst>
                                    <p:set>
                                      <p:cBhvr rctx="PPT">
                                        <p:cTn id="40" dur="indefinite"/>
                                        <p:tgtEl>
                                          <p:spTgt spid="115729"/>
                                        </p:tgtEl>
                                        <p:attrNameLst>
                                          <p:attrName>style.opacity</p:attrName>
                                        </p:attrNameLst>
                                      </p:cBhvr>
                                      <p:to>
                                        <p:strVal val="0.5"/>
                                      </p:to>
                                    </p:set>
                                    <p:animEffect filter="image" prLst="opacity: 0.5">
                                      <p:cBhvr rctx="IE">
                                        <p:cTn id="41" dur="indefinite"/>
                                        <p:tgtEl>
                                          <p:spTgt spid="115729"/>
                                        </p:tgtEl>
                                      </p:cBhvr>
                                    </p:animEffect>
                                  </p:childTnLst>
                                </p:cTn>
                              </p:par>
                              <p:par>
                                <p:cTn id="42" presetID="9" presetClass="emph" presetSubtype="0" grpId="2" nodeType="withEffect">
                                  <p:stCondLst>
                                    <p:cond delay="0"/>
                                  </p:stCondLst>
                                  <p:endCondLst>
                                    <p:cond evt="onNext" delay="0">
                                      <p:tgtEl>
                                        <p:sldTgt/>
                                      </p:tgtEl>
                                    </p:cond>
                                  </p:endCondLst>
                                  <p:childTnLst>
                                    <p:set>
                                      <p:cBhvr rctx="PPT">
                                        <p:cTn id="43" dur="indefinite"/>
                                        <p:tgtEl>
                                          <p:spTgt spid="115730"/>
                                        </p:tgtEl>
                                        <p:attrNameLst>
                                          <p:attrName>style.opacity</p:attrName>
                                        </p:attrNameLst>
                                      </p:cBhvr>
                                      <p:to>
                                        <p:strVal val="0.5"/>
                                      </p:to>
                                    </p:set>
                                    <p:animEffect filter="image" prLst="opacity: 0.5">
                                      <p:cBhvr rctx="IE">
                                        <p:cTn id="44" dur="indefinite"/>
                                        <p:tgtEl>
                                          <p:spTgt spid="11573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nodeType="clickEffect">
                                  <p:stCondLst>
                                    <p:cond delay="0"/>
                                  </p:stCondLst>
                                  <p:childTnLst>
                                    <p:set>
                                      <p:cBhvr>
                                        <p:cTn id="48" dur="1" fill="hold">
                                          <p:stCondLst>
                                            <p:cond delay="0"/>
                                          </p:stCondLst>
                                        </p:cTn>
                                        <p:tgtEl>
                                          <p:spTgt spid="115734"/>
                                        </p:tgtEl>
                                        <p:attrNameLst>
                                          <p:attrName>style.visibility</p:attrName>
                                        </p:attrNameLst>
                                      </p:cBhvr>
                                      <p:to>
                                        <p:strVal val="visible"/>
                                      </p:to>
                                    </p:set>
                                    <p:animEffect transition="in" filter="slide(fromLeft)">
                                      <p:cBhvr>
                                        <p:cTn id="49" dur="500"/>
                                        <p:tgtEl>
                                          <p:spTgt spid="115734"/>
                                        </p:tgtEl>
                                      </p:cBhvr>
                                    </p:animEffect>
                                  </p:childTnLst>
                                </p:cTn>
                              </p:par>
                              <p:par>
                                <p:cTn id="50" presetID="9" presetClass="emph" presetSubtype="0" grpId="3" nodeType="withEffect">
                                  <p:stCondLst>
                                    <p:cond delay="0"/>
                                  </p:stCondLst>
                                  <p:endCondLst>
                                    <p:cond evt="onNext" delay="0">
                                      <p:tgtEl>
                                        <p:sldTgt/>
                                      </p:tgtEl>
                                    </p:cond>
                                  </p:endCondLst>
                                  <p:childTnLst>
                                    <p:set>
                                      <p:cBhvr rctx="PPT">
                                        <p:cTn id="51" dur="indefinite"/>
                                        <p:tgtEl>
                                          <p:spTgt spid="115730"/>
                                        </p:tgtEl>
                                        <p:attrNameLst>
                                          <p:attrName>style.opacity</p:attrName>
                                        </p:attrNameLst>
                                      </p:cBhvr>
                                      <p:to>
                                        <p:strVal val="0.5"/>
                                      </p:to>
                                    </p:set>
                                    <p:animEffect filter="image" prLst="opacity: 0.5">
                                      <p:cBhvr rctx="IE">
                                        <p:cTn id="52" dur="indefinite"/>
                                        <p:tgtEl>
                                          <p:spTgt spid="115730"/>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grpId="0" nodeType="clickEffect">
                                  <p:stCondLst>
                                    <p:cond delay="0"/>
                                  </p:stCondLst>
                                  <p:childTnLst>
                                    <p:set>
                                      <p:cBhvr>
                                        <p:cTn id="56" dur="1" fill="hold">
                                          <p:stCondLst>
                                            <p:cond delay="0"/>
                                          </p:stCondLst>
                                        </p:cTn>
                                        <p:tgtEl>
                                          <p:spTgt spid="115735"/>
                                        </p:tgtEl>
                                        <p:attrNameLst>
                                          <p:attrName>style.visibility</p:attrName>
                                        </p:attrNameLst>
                                      </p:cBhvr>
                                      <p:to>
                                        <p:strVal val="visible"/>
                                      </p:to>
                                    </p:set>
                                    <p:animEffect transition="in" filter="slide(fromLeft)">
                                      <p:cBhvr>
                                        <p:cTn id="57" dur="500"/>
                                        <p:tgtEl>
                                          <p:spTgt spid="115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4" grpId="0"/>
      <p:bldP spid="115726" grpId="0"/>
      <p:bldP spid="115726" grpId="1"/>
      <p:bldP spid="115731" grpId="0" animBg="1" autoUpdateAnimBg="0"/>
      <p:bldP spid="115735" grpId="0" animBg="1"/>
      <p:bldP spid="115729" grpId="0"/>
      <p:bldP spid="115729" grpId="1"/>
      <p:bldP spid="115729" grpId="2"/>
      <p:bldP spid="115730" grpId="0"/>
      <p:bldP spid="115730" grpId="1"/>
      <p:bldP spid="115730" grpId="2"/>
      <p:bldP spid="115730" grpId="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446" y="2867891"/>
            <a:ext cx="4663554" cy="3109036"/>
          </a:xfrm>
          <a:prstGeom prst="rect">
            <a:avLst/>
          </a:prstGeom>
        </p:spPr>
      </p:pic>
      <p:sp>
        <p:nvSpPr>
          <p:cNvPr id="143362" name="Rectangle 2"/>
          <p:cNvSpPr>
            <a:spLocks noGrp="1" noChangeArrowheads="1"/>
          </p:cNvSpPr>
          <p:nvPr>
            <p:ph type="title"/>
          </p:nvPr>
        </p:nvSpPr>
        <p:spPr>
          <a:xfrm>
            <a:off x="1506682" y="484632"/>
            <a:ext cx="6326170" cy="1219200"/>
          </a:xfrm>
        </p:spPr>
        <p:txBody>
          <a:bodyPr>
            <a:normAutofit fontScale="90000"/>
          </a:bodyPr>
          <a:lstStyle/>
          <a:p>
            <a:r>
              <a:rPr lang="en-US" sz="4400" dirty="0"/>
              <a:t>Long-Term Care Insurance</a:t>
            </a:r>
            <a:br>
              <a:rPr lang="en-US" sz="3800" dirty="0"/>
            </a:br>
            <a:r>
              <a:rPr lang="en-US" sz="3800" b="0" dirty="0"/>
              <a:t>Managing the Cost</a:t>
            </a:r>
          </a:p>
        </p:txBody>
      </p:sp>
      <p:sp>
        <p:nvSpPr>
          <p:cNvPr id="143363" name="Rectangle 3"/>
          <p:cNvSpPr>
            <a:spLocks noGrp="1" noChangeArrowheads="1"/>
          </p:cNvSpPr>
          <p:nvPr>
            <p:ph idx="1"/>
          </p:nvPr>
        </p:nvSpPr>
        <p:spPr>
          <a:xfrm>
            <a:off x="1506682" y="2187575"/>
            <a:ext cx="6110074" cy="3703086"/>
          </a:xfrm>
        </p:spPr>
        <p:txBody>
          <a:bodyPr>
            <a:normAutofit/>
          </a:bodyPr>
          <a:lstStyle/>
          <a:p>
            <a:pPr marL="288925" indent="-288925">
              <a:lnSpc>
                <a:spcPct val="90000"/>
              </a:lnSpc>
            </a:pPr>
            <a:r>
              <a:rPr lang="en-US" sz="2600" dirty="0"/>
              <a:t>The younger you are when you buy a long-term care policy, the less expensive the premium</a:t>
            </a:r>
          </a:p>
          <a:p>
            <a:pPr marL="288925" indent="-288925">
              <a:lnSpc>
                <a:spcPct val="90000"/>
              </a:lnSpc>
            </a:pPr>
            <a:r>
              <a:rPr lang="en-US" sz="2600" dirty="0"/>
              <a:t>Make sure you can afford the premium </a:t>
            </a:r>
            <a:br>
              <a:rPr lang="en-US" sz="2600" dirty="0"/>
            </a:br>
            <a:r>
              <a:rPr lang="en-US" sz="2600" dirty="0"/>
              <a:t>now and in the future</a:t>
            </a:r>
          </a:p>
          <a:p>
            <a:pPr marL="288925" indent="-288925">
              <a:lnSpc>
                <a:spcPct val="90000"/>
              </a:lnSpc>
            </a:pPr>
            <a:r>
              <a:rPr lang="en-US" sz="2600" dirty="0"/>
              <a:t>Buy from a reputable company</a:t>
            </a:r>
          </a:p>
          <a:p>
            <a:pPr marL="288925" indent="-288925">
              <a:lnSpc>
                <a:spcPct val="90000"/>
              </a:lnSpc>
            </a:pPr>
            <a:r>
              <a:rPr lang="en-US" sz="2600" dirty="0"/>
              <a:t>Choose features and </a:t>
            </a:r>
            <a:br>
              <a:rPr lang="en-US" sz="2600" dirty="0"/>
            </a:br>
            <a:r>
              <a:rPr lang="en-US" sz="2600" dirty="0"/>
              <a:t>benefits wisely</a:t>
            </a:r>
          </a:p>
        </p:txBody>
      </p:sp>
    </p:spTree>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610590" y="484632"/>
            <a:ext cx="6222261" cy="1219200"/>
          </a:xfrm>
        </p:spPr>
        <p:txBody>
          <a:bodyPr>
            <a:normAutofit fontScale="90000"/>
          </a:bodyPr>
          <a:lstStyle/>
          <a:p>
            <a:r>
              <a:rPr lang="en-US" sz="4400" dirty="0"/>
              <a:t>Long-Term Care Insurance</a:t>
            </a:r>
            <a:br>
              <a:rPr lang="en-US" sz="3800" dirty="0"/>
            </a:br>
            <a:r>
              <a:rPr lang="en-US" sz="3800" b="0" dirty="0"/>
              <a:t>Government Incentives</a:t>
            </a:r>
          </a:p>
        </p:txBody>
      </p:sp>
      <p:sp>
        <p:nvSpPr>
          <p:cNvPr id="119812" name="Rectangle 4"/>
          <p:cNvSpPr>
            <a:spLocks noGrp="1" noChangeArrowheads="1"/>
          </p:cNvSpPr>
          <p:nvPr>
            <p:ph idx="1"/>
          </p:nvPr>
        </p:nvSpPr>
        <p:spPr>
          <a:xfrm>
            <a:off x="1610590" y="2175300"/>
            <a:ext cx="2933498" cy="3577958"/>
          </a:xfrm>
        </p:spPr>
        <p:txBody>
          <a:bodyPr>
            <a:noAutofit/>
          </a:bodyPr>
          <a:lstStyle/>
          <a:p>
            <a:pPr marL="290513" indent="-290513"/>
            <a:r>
              <a:rPr lang="en-US" sz="2000" dirty="0"/>
              <a:t>Federal tax deduction for long-term care insurance premiums</a:t>
            </a:r>
          </a:p>
          <a:p>
            <a:pPr marL="290513" indent="-290513"/>
            <a:r>
              <a:rPr lang="en-US" sz="2000" dirty="0"/>
              <a:t>State deductions or credits for long-term care insurance premiums</a:t>
            </a:r>
          </a:p>
          <a:p>
            <a:pPr marL="290513" indent="-290513"/>
            <a:r>
              <a:rPr lang="en-US" sz="2000" dirty="0"/>
              <a:t>Partnership policies that help you qualify for Medicaid </a:t>
            </a:r>
          </a:p>
        </p:txBody>
      </p:sp>
      <p:graphicFrame>
        <p:nvGraphicFramePr>
          <p:cNvPr id="119906" name="Group 98"/>
          <p:cNvGraphicFramePr>
            <a:graphicFrameLocks noGrp="1"/>
          </p:cNvGraphicFramePr>
          <p:nvPr>
            <p:extLst>
              <p:ext uri="{D42A27DB-BD31-4B8C-83A1-F6EECF244321}">
                <p14:modId xmlns:p14="http://schemas.microsoft.com/office/powerpoint/2010/main" val="3573020314"/>
              </p:ext>
            </p:extLst>
          </p:nvPr>
        </p:nvGraphicFramePr>
        <p:xfrm>
          <a:off x="4639052" y="2293280"/>
          <a:ext cx="4077236" cy="3360207"/>
        </p:xfrm>
        <a:graphic>
          <a:graphicData uri="http://schemas.openxmlformats.org/drawingml/2006/table">
            <a:tbl>
              <a:tblPr>
                <a:tableStyleId>{2D5ABB26-0587-4C30-8999-92F81FD0307C}</a:tableStyleId>
              </a:tblPr>
              <a:tblGrid>
                <a:gridCol w="1602253">
                  <a:extLst>
                    <a:ext uri="{9D8B030D-6E8A-4147-A177-3AD203B41FA5}">
                      <a16:colId xmlns:a16="http://schemas.microsoft.com/office/drawing/2014/main" val="20000"/>
                    </a:ext>
                  </a:extLst>
                </a:gridCol>
                <a:gridCol w="2474983">
                  <a:extLst>
                    <a:ext uri="{9D8B030D-6E8A-4147-A177-3AD203B41FA5}">
                      <a16:colId xmlns:a16="http://schemas.microsoft.com/office/drawing/2014/main" val="20001"/>
                    </a:ext>
                  </a:extLst>
                </a:gridCol>
              </a:tblGrid>
              <a:tr h="738155">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FFFFFF"/>
                          </a:solidFill>
                          <a:effectLst/>
                        </a:rPr>
                        <a:t>Deduction for Long-Term Care Insurance Premiums: 2019</a:t>
                      </a:r>
                      <a:endParaRPr kumimoji="0" lang="en-US" sz="2000" b="1" i="0" u="none" strike="noStrike" cap="none" normalizeH="0" baseline="0" dirty="0">
                        <a:ln>
                          <a:noFill/>
                        </a:ln>
                        <a:solidFill>
                          <a:srgbClr val="FFFFFF"/>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US"/>
                    </a:p>
                  </a:txBody>
                  <a:tcPr/>
                </a:tc>
                <a:extLst>
                  <a:ext uri="{0D108BD9-81ED-4DB2-BD59-A6C34878D82A}">
                    <a16:rowId xmlns:a16="http://schemas.microsoft.com/office/drawing/2014/main" val="10000"/>
                  </a:ext>
                </a:extLst>
              </a:tr>
              <a:tr h="42218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Age</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Deduction Limit</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4484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40 or under</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$420</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2218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41-50</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$790</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4484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a:ln>
                            <a:noFill/>
                          </a:ln>
                          <a:solidFill>
                            <a:srgbClr val="5D5D5D"/>
                          </a:solidFill>
                          <a:effectLst/>
                        </a:rPr>
                        <a:t>51-60</a:t>
                      </a:r>
                      <a:endParaRPr kumimoji="0" lang="en-US" sz="2000" b="0" i="0" u="none" strike="noStrike" cap="none" normalizeH="0" baseline="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$1,580</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43154">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a:ln>
                            <a:noFill/>
                          </a:ln>
                          <a:solidFill>
                            <a:srgbClr val="5D5D5D"/>
                          </a:solidFill>
                          <a:effectLst/>
                        </a:rPr>
                        <a:t>61-70</a:t>
                      </a:r>
                      <a:endParaRPr kumimoji="0" lang="en-US" sz="2000" b="0" i="0" u="none" strike="noStrike" cap="none" normalizeH="0" baseline="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$4,220</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4484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71+</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a:ln>
                            <a:noFill/>
                          </a:ln>
                          <a:solidFill>
                            <a:srgbClr val="5D5D5D"/>
                          </a:solidFill>
                          <a:effectLst/>
                        </a:rPr>
                        <a:t>$5,270</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19875" name="Text Box 67"/>
          <p:cNvSpPr txBox="1">
            <a:spLocks noChangeArrowheads="1"/>
          </p:cNvSpPr>
          <p:nvPr/>
        </p:nvSpPr>
        <p:spPr bwMode="auto">
          <a:xfrm>
            <a:off x="1714916" y="5653487"/>
            <a:ext cx="4782936" cy="276999"/>
          </a:xfrm>
          <a:prstGeom prst="rect">
            <a:avLst/>
          </a:prstGeom>
          <a:noFill/>
          <a:ln w="9525">
            <a:noFill/>
            <a:miter lim="800000"/>
            <a:headEnd/>
            <a:tailEnd/>
          </a:ln>
          <a:effectLst/>
        </p:spPr>
        <p:txBody>
          <a:bodyPr wrap="square">
            <a:spAutoFit/>
          </a:bodyPr>
          <a:lstStyle/>
          <a:p>
            <a:pPr>
              <a:spcBef>
                <a:spcPct val="50000"/>
              </a:spcBef>
            </a:pPr>
            <a:r>
              <a:rPr lang="en-US" sz="1200" dirty="0">
                <a:solidFill>
                  <a:srgbClr val="5D5D5D"/>
                </a:solidFill>
              </a:rPr>
              <a:t>Source: IRS Revenue Procedure 2018-57</a:t>
            </a:r>
          </a:p>
        </p:txBody>
      </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624" y="2687432"/>
            <a:ext cx="4786376" cy="3281509"/>
          </a:xfrm>
          <a:prstGeom prst="rect">
            <a:avLst/>
          </a:prstGeom>
        </p:spPr>
      </p:pic>
      <p:sp>
        <p:nvSpPr>
          <p:cNvPr id="12290" name="Rectangle 2"/>
          <p:cNvSpPr>
            <a:spLocks noGrp="1" noChangeArrowheads="1"/>
          </p:cNvSpPr>
          <p:nvPr>
            <p:ph type="title"/>
          </p:nvPr>
        </p:nvSpPr>
        <p:spPr/>
        <p:txBody>
          <a:bodyPr>
            <a:noAutofit/>
          </a:bodyPr>
          <a:lstStyle/>
          <a:p>
            <a:r>
              <a:rPr lang="en-US" dirty="0"/>
              <a:t>Is Long-Term Care in Your Future?</a:t>
            </a:r>
          </a:p>
        </p:txBody>
      </p:sp>
      <p:sp>
        <p:nvSpPr>
          <p:cNvPr id="12330" name="Text Box 42"/>
          <p:cNvSpPr txBox="1">
            <a:spLocks noChangeArrowheads="1"/>
          </p:cNvSpPr>
          <p:nvPr/>
        </p:nvSpPr>
        <p:spPr bwMode="auto">
          <a:xfrm>
            <a:off x="1530599" y="5492947"/>
            <a:ext cx="4786376" cy="276999"/>
          </a:xfrm>
          <a:prstGeom prst="rect">
            <a:avLst/>
          </a:prstGeom>
          <a:noFill/>
          <a:ln w="28575">
            <a:noFill/>
            <a:miter lim="800000"/>
            <a:headEnd/>
            <a:tailEnd/>
          </a:ln>
          <a:effectLst/>
        </p:spPr>
        <p:txBody>
          <a:bodyPr wrap="square">
            <a:spAutoFit/>
          </a:bodyPr>
          <a:lstStyle/>
          <a:p>
            <a:pPr>
              <a:spcBef>
                <a:spcPct val="50000"/>
              </a:spcBef>
            </a:pPr>
            <a:r>
              <a:rPr lang="en-US" sz="1200" dirty="0">
                <a:solidFill>
                  <a:srgbClr val="5D5D5D"/>
                </a:solidFill>
                <a:latin typeface="Calibri" panose="020F0502020204030204" pitchFamily="34" charset="0"/>
              </a:rPr>
              <a:t>Source: U.S. Department of Health and Human Services, 2019</a:t>
            </a:r>
          </a:p>
        </p:txBody>
      </p:sp>
      <p:sp>
        <p:nvSpPr>
          <p:cNvPr id="12335" name="Line 47"/>
          <p:cNvSpPr>
            <a:spLocks noChangeShapeType="1"/>
          </p:cNvSpPr>
          <p:nvPr/>
        </p:nvSpPr>
        <p:spPr bwMode="auto">
          <a:xfrm flipV="1">
            <a:off x="2552700" y="4362450"/>
            <a:ext cx="2019300" cy="1028700"/>
          </a:xfrm>
          <a:prstGeom prst="line">
            <a:avLst/>
          </a:prstGeom>
          <a:noFill/>
          <a:ln w="9525">
            <a:noFill/>
            <a:round/>
            <a:headEnd/>
            <a:tailEnd type="triangle" w="med" len="med"/>
          </a:ln>
          <a:effectLst/>
        </p:spPr>
        <p:txBody>
          <a:bodyPr anchor="ctr"/>
          <a:lstStyle/>
          <a:p>
            <a:endParaRPr lang="en-US"/>
          </a:p>
        </p:txBody>
      </p:sp>
      <p:sp>
        <p:nvSpPr>
          <p:cNvPr id="12343" name="Text Box 55"/>
          <p:cNvSpPr txBox="1">
            <a:spLocks noChangeArrowheads="1"/>
          </p:cNvSpPr>
          <p:nvPr/>
        </p:nvSpPr>
        <p:spPr bwMode="auto">
          <a:xfrm>
            <a:off x="1617784" y="2059463"/>
            <a:ext cx="4854615" cy="1046440"/>
          </a:xfrm>
          <a:prstGeom prst="rect">
            <a:avLst/>
          </a:prstGeom>
          <a:noFill/>
          <a:ln w="9525">
            <a:noFill/>
            <a:miter lim="800000"/>
            <a:headEnd/>
            <a:tailEnd/>
          </a:ln>
          <a:effectLst/>
        </p:spPr>
        <p:txBody>
          <a:bodyPr wrap="square">
            <a:spAutoFit/>
          </a:bodyPr>
          <a:lstStyle/>
          <a:p>
            <a:pPr>
              <a:spcBef>
                <a:spcPct val="50000"/>
              </a:spcBef>
            </a:pPr>
            <a:r>
              <a:rPr lang="en-US" sz="2800" dirty="0">
                <a:solidFill>
                  <a:srgbClr val="5D5D5D"/>
                </a:solidFill>
              </a:rPr>
              <a:t>Statistically</a:t>
            </a:r>
            <a:r>
              <a:rPr lang="en-US" sz="3400" dirty="0">
                <a:solidFill>
                  <a:schemeClr val="accent6"/>
                </a:solidFill>
              </a:rPr>
              <a:t>, 52% </a:t>
            </a:r>
            <a:r>
              <a:rPr lang="en-US" sz="2800" dirty="0">
                <a:solidFill>
                  <a:srgbClr val="5D5D5D"/>
                </a:solidFill>
              </a:rPr>
              <a:t>of people over age 65…</a:t>
            </a:r>
          </a:p>
        </p:txBody>
      </p:sp>
      <p:sp>
        <p:nvSpPr>
          <p:cNvPr id="12349" name="Line 61"/>
          <p:cNvSpPr>
            <a:spLocks noChangeShapeType="1"/>
          </p:cNvSpPr>
          <p:nvPr/>
        </p:nvSpPr>
        <p:spPr bwMode="auto">
          <a:xfrm flipH="1">
            <a:off x="4362450" y="1638300"/>
            <a:ext cx="57150" cy="4572000"/>
          </a:xfrm>
          <a:prstGeom prst="line">
            <a:avLst/>
          </a:prstGeom>
          <a:noFill/>
          <a:ln w="9525">
            <a:noFill/>
            <a:round/>
            <a:headEnd/>
            <a:tailEnd/>
          </a:ln>
          <a:effectLst/>
        </p:spPr>
        <p:txBody>
          <a:bodyPr anchor="ctr"/>
          <a:lstStyle/>
          <a:p>
            <a:endParaRPr lang="en-US"/>
          </a:p>
        </p:txBody>
      </p:sp>
      <p:sp>
        <p:nvSpPr>
          <p:cNvPr id="17" name="Text Box 42"/>
          <p:cNvSpPr txBox="1">
            <a:spLocks noChangeArrowheads="1"/>
          </p:cNvSpPr>
          <p:nvPr/>
        </p:nvSpPr>
        <p:spPr bwMode="auto">
          <a:xfrm>
            <a:off x="1530599" y="3637827"/>
            <a:ext cx="5119583" cy="1046440"/>
          </a:xfrm>
          <a:prstGeom prst="rect">
            <a:avLst/>
          </a:prstGeom>
          <a:noFill/>
          <a:ln w="28575">
            <a:noFill/>
            <a:miter lim="800000"/>
            <a:headEnd/>
            <a:tailEnd/>
          </a:ln>
          <a:effectLst/>
        </p:spPr>
        <p:txBody>
          <a:bodyPr wrap="square">
            <a:spAutoFit/>
          </a:bodyPr>
          <a:lstStyle/>
          <a:p>
            <a:pPr>
              <a:spcBef>
                <a:spcPct val="50000"/>
              </a:spcBef>
            </a:pPr>
            <a:r>
              <a:rPr lang="en-US" sz="2800" dirty="0">
                <a:solidFill>
                  <a:srgbClr val="5D5D5D"/>
                </a:solidFill>
                <a:latin typeface="Calibri" panose="020F0502020204030204" pitchFamily="34" charset="0"/>
              </a:rPr>
              <a:t>...that’s </a:t>
            </a:r>
            <a:r>
              <a:rPr lang="en-US" sz="3400" dirty="0">
                <a:solidFill>
                  <a:schemeClr val="accent6"/>
                </a:solidFill>
                <a:latin typeface="Calibri" panose="020F0502020204030204" pitchFamily="34" charset="0"/>
              </a:rPr>
              <a:t>more than half</a:t>
            </a:r>
            <a:r>
              <a:rPr lang="en-US" sz="2800" dirty="0">
                <a:solidFill>
                  <a:srgbClr val="5D5D5D"/>
                </a:solidFill>
                <a:latin typeface="Calibri" panose="020F0502020204030204" pitchFamily="34" charset="0"/>
              </a:rPr>
              <a:t>…</a:t>
            </a:r>
            <a:br>
              <a:rPr lang="en-US" sz="2800" dirty="0">
                <a:solidFill>
                  <a:srgbClr val="5D5D5D"/>
                </a:solidFill>
                <a:latin typeface="Calibri" panose="020F0502020204030204" pitchFamily="34" charset="0"/>
              </a:rPr>
            </a:br>
            <a:r>
              <a:rPr lang="en-US" sz="2800" dirty="0">
                <a:solidFill>
                  <a:srgbClr val="5D5D5D"/>
                </a:solidFill>
                <a:latin typeface="Calibri" panose="020F0502020204030204" pitchFamily="34" charset="0"/>
              </a:rPr>
              <a:t>will need long-term care.</a:t>
            </a:r>
          </a:p>
        </p:txBody>
      </p:sp>
    </p:spTree>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782" y="1814272"/>
            <a:ext cx="3408218" cy="4160243"/>
          </a:xfrm>
          <a:prstGeom prst="rect">
            <a:avLst/>
          </a:prstGeom>
        </p:spPr>
      </p:pic>
      <p:sp>
        <p:nvSpPr>
          <p:cNvPr id="41986" name="Rectangle 1026"/>
          <p:cNvSpPr>
            <a:spLocks noGrp="1" noChangeArrowheads="1"/>
          </p:cNvSpPr>
          <p:nvPr>
            <p:ph type="title"/>
          </p:nvPr>
        </p:nvSpPr>
        <p:spPr/>
        <p:txBody>
          <a:bodyPr>
            <a:noAutofit/>
          </a:bodyPr>
          <a:lstStyle/>
          <a:p>
            <a:r>
              <a:rPr lang="en-US" dirty="0"/>
              <a:t>Other Insurance Options</a:t>
            </a:r>
            <a:endParaRPr lang="en-US" i="1" dirty="0"/>
          </a:p>
        </p:txBody>
      </p:sp>
      <p:sp>
        <p:nvSpPr>
          <p:cNvPr id="41987" name="Rectangle 1027"/>
          <p:cNvSpPr>
            <a:spLocks noGrp="1" noChangeArrowheads="1"/>
          </p:cNvSpPr>
          <p:nvPr>
            <p:ph sz="half" idx="1"/>
          </p:nvPr>
        </p:nvSpPr>
        <p:spPr>
          <a:xfrm>
            <a:off x="1617784" y="2422208"/>
            <a:ext cx="5440852" cy="3345596"/>
          </a:xfrm>
          <a:noFill/>
          <a:ln/>
        </p:spPr>
        <p:txBody>
          <a:bodyPr>
            <a:noAutofit/>
          </a:bodyPr>
          <a:lstStyle/>
          <a:p>
            <a:r>
              <a:rPr lang="en-US" sz="2400" dirty="0"/>
              <a:t>Combines life insurance or </a:t>
            </a:r>
            <a:br>
              <a:rPr lang="en-US" sz="2400" dirty="0"/>
            </a:br>
            <a:r>
              <a:rPr lang="en-US" sz="2400" dirty="0"/>
              <a:t>annuities with long-term care </a:t>
            </a:r>
            <a:br>
              <a:rPr lang="en-US" sz="2400" dirty="0"/>
            </a:br>
            <a:r>
              <a:rPr lang="en-US" sz="2400" dirty="0"/>
              <a:t>insurance benefits</a:t>
            </a:r>
          </a:p>
          <a:p>
            <a:r>
              <a:rPr lang="en-US" sz="2400" dirty="0"/>
              <a:t>Need for large lump sum</a:t>
            </a:r>
          </a:p>
          <a:p>
            <a:r>
              <a:rPr lang="en-US" sz="2400" dirty="0"/>
              <a:t>No medical expense deduction</a:t>
            </a:r>
          </a:p>
        </p:txBody>
      </p:sp>
      <p:sp>
        <p:nvSpPr>
          <p:cNvPr id="41989" name="Text Box 1029"/>
          <p:cNvSpPr txBox="1">
            <a:spLocks noChangeArrowheads="1"/>
          </p:cNvSpPr>
          <p:nvPr/>
        </p:nvSpPr>
        <p:spPr bwMode="auto">
          <a:xfrm>
            <a:off x="1617784" y="1914048"/>
            <a:ext cx="3786138" cy="400110"/>
          </a:xfrm>
          <a:prstGeom prst="rect">
            <a:avLst/>
          </a:prstGeom>
          <a:noFill/>
          <a:ln w="12700">
            <a:noFill/>
            <a:miter lim="800000"/>
            <a:headEnd/>
            <a:tailEnd/>
          </a:ln>
          <a:effectLst/>
          <a:scene3d>
            <a:camera prst="orthographicFront">
              <a:rot lat="0" lon="0" rev="0"/>
            </a:camera>
            <a:lightRig rig="balanced" dir="t">
              <a:rot lat="0" lon="0" rev="8700000"/>
            </a:lightRig>
          </a:scene3d>
          <a:sp3d/>
        </p:spPr>
        <p:txBody>
          <a:bodyPr wrap="square">
            <a:spAutoFit/>
          </a:bodyPr>
          <a:lstStyle/>
          <a:p>
            <a:pPr>
              <a:spcBef>
                <a:spcPct val="50000"/>
              </a:spcBef>
            </a:pPr>
            <a:r>
              <a:rPr lang="en-US" sz="2000" b="1" dirty="0">
                <a:solidFill>
                  <a:schemeClr val="accent6"/>
                </a:solidFill>
                <a:latin typeface="Arial"/>
                <a:cs typeface="Arial"/>
              </a:rPr>
              <a:t>Combination Policies</a:t>
            </a:r>
          </a:p>
        </p:txBody>
      </p:sp>
    </p:spTree>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214" y="2878281"/>
            <a:ext cx="4802785" cy="3098077"/>
          </a:xfrm>
          <a:prstGeom prst="rect">
            <a:avLst/>
          </a:prstGeom>
        </p:spPr>
      </p:pic>
      <p:sp>
        <p:nvSpPr>
          <p:cNvPr id="32770" name="Rectangle 2"/>
          <p:cNvSpPr>
            <a:spLocks noGrp="1" noChangeArrowheads="1"/>
          </p:cNvSpPr>
          <p:nvPr>
            <p:ph type="title"/>
          </p:nvPr>
        </p:nvSpPr>
        <p:spPr>
          <a:xfrm>
            <a:off x="1548244" y="530352"/>
            <a:ext cx="6754507" cy="603504"/>
          </a:xfrm>
        </p:spPr>
        <p:txBody>
          <a:bodyPr/>
          <a:lstStyle/>
          <a:p>
            <a:r>
              <a:rPr lang="en-US" dirty="0"/>
              <a:t>Begin Planning Today</a:t>
            </a:r>
          </a:p>
        </p:txBody>
      </p:sp>
      <p:sp>
        <p:nvSpPr>
          <p:cNvPr id="32772" name="Rectangle 4"/>
          <p:cNvSpPr>
            <a:spLocks noGrp="1" noChangeArrowheads="1"/>
          </p:cNvSpPr>
          <p:nvPr>
            <p:ph type="body" sz="half" idx="2"/>
          </p:nvPr>
        </p:nvSpPr>
        <p:spPr>
          <a:xfrm>
            <a:off x="1567933" y="1796923"/>
            <a:ext cx="5174673" cy="4530725"/>
          </a:xfrm>
        </p:spPr>
        <p:txBody>
          <a:bodyPr>
            <a:noAutofit/>
          </a:bodyPr>
          <a:lstStyle/>
          <a:p>
            <a:pPr marL="290513" indent="-290513"/>
            <a:r>
              <a:rPr lang="en-US" dirty="0"/>
              <a:t>While you’re healthy enough to take advantage of all options</a:t>
            </a:r>
          </a:p>
          <a:p>
            <a:pPr marL="290513" indent="-290513"/>
            <a:r>
              <a:rPr lang="en-US" dirty="0"/>
              <a:t>While you have enough time </a:t>
            </a:r>
            <a:br>
              <a:rPr lang="en-US" dirty="0"/>
            </a:br>
            <a:r>
              <a:rPr lang="en-US" dirty="0"/>
              <a:t>to plan for Medicaid</a:t>
            </a:r>
          </a:p>
          <a:p>
            <a:pPr marL="290513" indent="-290513"/>
            <a:r>
              <a:rPr lang="en-US" dirty="0"/>
              <a:t>To relieve your family of the burden of making decisions </a:t>
            </a:r>
          </a:p>
          <a:p>
            <a:endParaRPr lang="en-US" dirty="0"/>
          </a:p>
        </p:txBody>
      </p:sp>
    </p:spTree>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422"/>
          <a:stretch/>
        </p:blipFill>
        <p:spPr>
          <a:xfrm>
            <a:off x="4375244" y="2743200"/>
            <a:ext cx="4768756" cy="3225046"/>
          </a:xfrm>
          <a:prstGeom prst="rect">
            <a:avLst/>
          </a:prstGeom>
        </p:spPr>
      </p:pic>
      <p:sp>
        <p:nvSpPr>
          <p:cNvPr id="71682" name="Rectangle 2"/>
          <p:cNvSpPr>
            <a:spLocks noGrp="1" noChangeArrowheads="1"/>
          </p:cNvSpPr>
          <p:nvPr>
            <p:ph type="title"/>
          </p:nvPr>
        </p:nvSpPr>
        <p:spPr>
          <a:xfrm>
            <a:off x="1558636" y="530352"/>
            <a:ext cx="6744116" cy="603504"/>
          </a:xfrm>
        </p:spPr>
        <p:txBody>
          <a:bodyPr>
            <a:noAutofit/>
          </a:bodyPr>
          <a:lstStyle/>
          <a:p>
            <a:r>
              <a:rPr lang="en-US" dirty="0"/>
              <a:t>Long-Term Care Planning Checklist</a:t>
            </a:r>
          </a:p>
        </p:txBody>
      </p:sp>
      <p:sp>
        <p:nvSpPr>
          <p:cNvPr id="71684" name="Rectangle 4"/>
          <p:cNvSpPr>
            <a:spLocks noGrp="1" noChangeArrowheads="1"/>
          </p:cNvSpPr>
          <p:nvPr>
            <p:ph type="body" sz="half" idx="2"/>
          </p:nvPr>
        </p:nvSpPr>
        <p:spPr>
          <a:xfrm>
            <a:off x="1558636" y="1558636"/>
            <a:ext cx="4457700" cy="4287907"/>
          </a:xfrm>
          <a:noFill/>
          <a:ln/>
        </p:spPr>
        <p:txBody>
          <a:bodyPr>
            <a:noAutofit/>
          </a:bodyPr>
          <a:lstStyle/>
          <a:p>
            <a:pPr>
              <a:spcAft>
                <a:spcPts val="600"/>
              </a:spcAft>
              <a:buClr>
                <a:schemeClr val="accent6"/>
              </a:buClr>
              <a:buSzPct val="115000"/>
              <a:buFont typeface="Wingdings" pitchFamily="2" charset="2"/>
              <a:buChar char="ü"/>
            </a:pPr>
            <a:r>
              <a:rPr lang="en-US" sz="2400" dirty="0"/>
              <a:t>Explore services and costs in your area</a:t>
            </a:r>
          </a:p>
          <a:p>
            <a:pPr>
              <a:spcAft>
                <a:spcPts val="600"/>
              </a:spcAft>
              <a:buClr>
                <a:schemeClr val="accent6"/>
              </a:buClr>
              <a:buSzPct val="115000"/>
              <a:buFont typeface="Wingdings" pitchFamily="2" charset="2"/>
              <a:buChar char="ü"/>
            </a:pPr>
            <a:r>
              <a:rPr lang="en-US" sz="2400" dirty="0"/>
              <a:t>Assess your finances</a:t>
            </a:r>
          </a:p>
          <a:p>
            <a:pPr>
              <a:spcAft>
                <a:spcPts val="600"/>
              </a:spcAft>
              <a:buClr>
                <a:schemeClr val="accent6"/>
              </a:buClr>
              <a:buSzPct val="115000"/>
              <a:buFont typeface="Wingdings" pitchFamily="2" charset="2"/>
              <a:buChar char="ü"/>
            </a:pPr>
            <a:r>
              <a:rPr lang="en-US" sz="2400" dirty="0"/>
              <a:t>Talk to your family about your plans</a:t>
            </a:r>
          </a:p>
          <a:p>
            <a:pPr>
              <a:spcAft>
                <a:spcPts val="600"/>
              </a:spcAft>
              <a:buClr>
                <a:schemeClr val="accent6"/>
              </a:buClr>
              <a:buSzPct val="115000"/>
              <a:buFont typeface="Wingdings" pitchFamily="2" charset="2"/>
              <a:buChar char="ü"/>
            </a:pPr>
            <a:r>
              <a:rPr lang="en-US" sz="2400" dirty="0"/>
              <a:t>Compare options with the help of a qualified financial professional</a:t>
            </a:r>
          </a:p>
          <a:p>
            <a:pPr>
              <a:spcAft>
                <a:spcPts val="600"/>
              </a:spcAft>
              <a:buClr>
                <a:schemeClr val="accent6"/>
              </a:buClr>
              <a:buSzPct val="115000"/>
              <a:buFont typeface="Wingdings" pitchFamily="2" charset="2"/>
              <a:buChar char="ü"/>
            </a:pPr>
            <a:r>
              <a:rPr lang="en-US" sz="2400" dirty="0"/>
              <a:t>Prepare health-care </a:t>
            </a:r>
            <a:br>
              <a:rPr lang="en-US" sz="2400" dirty="0"/>
            </a:br>
            <a:r>
              <a:rPr lang="en-US" sz="2400" dirty="0"/>
              <a:t>directives</a:t>
            </a:r>
          </a:p>
        </p:txBody>
      </p:sp>
    </p:spTree>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181"/>
          <a:stretch/>
        </p:blipFill>
        <p:spPr>
          <a:xfrm>
            <a:off x="2334082" y="1662545"/>
            <a:ext cx="6809917" cy="4301836"/>
          </a:xfrm>
          <a:prstGeom prst="rect">
            <a:avLst/>
          </a:prstGeom>
        </p:spPr>
      </p:pic>
      <p:sp>
        <p:nvSpPr>
          <p:cNvPr id="7" name="Title 1"/>
          <p:cNvSpPr>
            <a:spLocks noGrp="1"/>
          </p:cNvSpPr>
          <p:nvPr>
            <p:ph type="title"/>
          </p:nvPr>
        </p:nvSpPr>
        <p:spPr>
          <a:xfrm>
            <a:off x="1672936" y="530352"/>
            <a:ext cx="5622283" cy="660400"/>
          </a:xfrm>
        </p:spPr>
        <p:txBody>
          <a:bodyPr>
            <a:noAutofit/>
          </a:bodyPr>
          <a:lstStyle/>
          <a:p>
            <a:r>
              <a:rPr lang="en-US" sz="5400" dirty="0">
                <a:latin typeface="+mn-lt"/>
              </a:rPr>
              <a:t>Thank You</a:t>
            </a:r>
          </a:p>
        </p:txBody>
      </p:sp>
      <p:sp>
        <p:nvSpPr>
          <p:cNvPr id="4" name="Content Placeholder 6"/>
          <p:cNvSpPr>
            <a:spLocks noGrp="1"/>
          </p:cNvSpPr>
          <p:nvPr>
            <p:ph idx="1"/>
          </p:nvPr>
        </p:nvSpPr>
        <p:spPr>
          <a:xfrm>
            <a:off x="530352" y="1828800"/>
            <a:ext cx="6400800" cy="3298825"/>
          </a:xfrm>
        </p:spPr>
        <p:txBody>
          <a:bodyPr/>
          <a:lstStyle/>
          <a:p>
            <a:pPr marL="0" indent="0">
              <a:buNone/>
            </a:pPr>
            <a:r>
              <a:rPr lang="en-US" dirty="0"/>
              <a:t> </a:t>
            </a:r>
          </a:p>
        </p:txBody>
      </p:sp>
    </p:spTree>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t>Disclaimer</a:t>
            </a:r>
          </a:p>
        </p:txBody>
      </p:sp>
      <p:sp>
        <p:nvSpPr>
          <p:cNvPr id="3" name="Content Placeholder - disc"/>
          <p:cNvSpPr>
            <a:spLocks noGrp="1"/>
          </p:cNvSpPr>
          <p:nvPr>
            <p:ph idx="1"/>
          </p:nvPr>
        </p:nvSpPr>
        <p:spPr>
          <a:xfrm>
            <a:off x="1617783" y="1600200"/>
            <a:ext cx="7359961" cy="4530725"/>
          </a:xfrm>
        </p:spPr>
        <p:txBody>
          <a:bodyPr>
            <a:normAutofit fontScale="56666" lnSpcReduction="20000"/>
          </a:bodyPr>
          <a:lstStyle/>
          <a:p>
            <a:pPr marL="0" indent="0">
              <a:buNone/>
            </a:pPr>
            <a:r>
              <a:rPr dirty="0"/>
              <a:t>IMPORTANT DISCLOSURES
Broadridge Investor Communication Solutions, Inc. does not provide investment, tax, or legal advice. The information presented here is not specific to any individual's personal circumstances.
To the extent that this material concerns tax matters, it is not intended or written to be used, and cannot be used, by a taxpayer for the purpose of avoiding penalties that may be imposed by law.  Each taxpayer should seek independent advice from a tax professional based on his or her individual circumstances.
These materials are provided for general information and educational purposes based upon publicly available information from sources believed to be reliable—we cannot assure the accuracy or completeness of these materials.  The information in these materials may change at any time and without notice.
Securities and investment advice offered through Investment Planners, Inc. (Member FINRA/SIPC) and IPI Wealth Management, Inc., 226 W. Eldorado Street, Decatur, IL 62522. 217-425-6340.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3124" y="2680855"/>
            <a:ext cx="4940876" cy="3293917"/>
          </a:xfrm>
          <a:prstGeom prst="rect">
            <a:avLst/>
          </a:prstGeom>
        </p:spPr>
      </p:pic>
      <p:sp>
        <p:nvSpPr>
          <p:cNvPr id="156674" name="Rectangle 2"/>
          <p:cNvSpPr>
            <a:spLocks noGrp="1" noChangeArrowheads="1"/>
          </p:cNvSpPr>
          <p:nvPr>
            <p:ph type="title"/>
          </p:nvPr>
        </p:nvSpPr>
        <p:spPr>
          <a:xfrm>
            <a:off x="1589808" y="530352"/>
            <a:ext cx="6712943" cy="603504"/>
          </a:xfrm>
        </p:spPr>
        <p:txBody>
          <a:bodyPr/>
          <a:lstStyle/>
          <a:p>
            <a:r>
              <a:rPr lang="en-US" dirty="0"/>
              <a:t>What Is Long-Term Care?</a:t>
            </a:r>
          </a:p>
        </p:txBody>
      </p:sp>
      <p:sp>
        <p:nvSpPr>
          <p:cNvPr id="156675" name="Rectangle 3"/>
          <p:cNvSpPr>
            <a:spLocks noGrp="1" noChangeArrowheads="1"/>
          </p:cNvSpPr>
          <p:nvPr>
            <p:ph type="body" sz="half" idx="1"/>
          </p:nvPr>
        </p:nvSpPr>
        <p:spPr>
          <a:xfrm>
            <a:off x="1585952" y="1796923"/>
            <a:ext cx="4648593" cy="4530725"/>
          </a:xfrm>
        </p:spPr>
        <p:txBody>
          <a:bodyPr>
            <a:noAutofit/>
          </a:bodyPr>
          <a:lstStyle/>
          <a:p>
            <a:r>
              <a:rPr lang="en-US" sz="2400" dirty="0"/>
              <a:t>Ongoing services and support needed because of chronic health condition or disability</a:t>
            </a:r>
          </a:p>
          <a:p>
            <a:r>
              <a:rPr lang="en-US" sz="2400" dirty="0"/>
              <a:t>Three levels of care: skilled, intermediate, and personal care</a:t>
            </a:r>
          </a:p>
          <a:p>
            <a:r>
              <a:rPr lang="en-US" sz="2400" dirty="0"/>
              <a:t>Care can be provided in a variety of settings</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fade">
                                      <p:cBhvr>
                                        <p:cTn id="7" dur="500"/>
                                        <p:tgtEl>
                                          <p:spTgt spid="156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6675">
                                            <p:txEl>
                                              <p:pRg st="1" end="1"/>
                                            </p:txEl>
                                          </p:spTgt>
                                        </p:tgtEl>
                                        <p:attrNameLst>
                                          <p:attrName>style.visibility</p:attrName>
                                        </p:attrNameLst>
                                      </p:cBhvr>
                                      <p:to>
                                        <p:strVal val="visible"/>
                                      </p:to>
                                    </p:set>
                                    <p:animEffect transition="in" filter="fade">
                                      <p:cBhvr>
                                        <p:cTn id="12" dur="500"/>
                                        <p:tgtEl>
                                          <p:spTgt spid="156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6675">
                                            <p:txEl>
                                              <p:pRg st="2" end="2"/>
                                            </p:txEl>
                                          </p:spTgt>
                                        </p:tgtEl>
                                        <p:attrNameLst>
                                          <p:attrName>style.visibility</p:attrName>
                                        </p:attrNameLst>
                                      </p:cBhvr>
                                      <p:to>
                                        <p:strVal val="visible"/>
                                      </p:to>
                                    </p:set>
                                    <p:animEffect transition="in" filter="fade">
                                      <p:cBhvr>
                                        <p:cTn id="17" dur="500"/>
                                        <p:tgtEl>
                                          <p:spTgt spid="156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890" y="2458640"/>
            <a:ext cx="5133109" cy="3516131"/>
          </a:xfrm>
          <a:prstGeom prst="rect">
            <a:avLst/>
          </a:prstGeom>
        </p:spPr>
      </p:pic>
      <p:sp>
        <p:nvSpPr>
          <p:cNvPr id="162818" name="Rectangle 2"/>
          <p:cNvSpPr>
            <a:spLocks noGrp="1" noChangeArrowheads="1"/>
          </p:cNvSpPr>
          <p:nvPr>
            <p:ph type="title"/>
          </p:nvPr>
        </p:nvSpPr>
        <p:spPr>
          <a:xfrm>
            <a:off x="1506682" y="530352"/>
            <a:ext cx="6796070" cy="603504"/>
          </a:xfrm>
        </p:spPr>
        <p:txBody>
          <a:bodyPr>
            <a:noAutofit/>
          </a:bodyPr>
          <a:lstStyle/>
          <a:p>
            <a:r>
              <a:rPr lang="en-US" dirty="0"/>
              <a:t>Where Can You Receive Care?</a:t>
            </a:r>
          </a:p>
        </p:txBody>
      </p:sp>
      <p:sp>
        <p:nvSpPr>
          <p:cNvPr id="162819" name="Rectangle 3"/>
          <p:cNvSpPr>
            <a:spLocks noGrp="1" noChangeArrowheads="1"/>
          </p:cNvSpPr>
          <p:nvPr>
            <p:ph type="body" sz="half" idx="1"/>
          </p:nvPr>
        </p:nvSpPr>
        <p:spPr>
          <a:xfrm>
            <a:off x="1557714" y="1796923"/>
            <a:ext cx="4906352" cy="4530725"/>
          </a:xfrm>
        </p:spPr>
        <p:txBody>
          <a:bodyPr>
            <a:noAutofit/>
          </a:bodyPr>
          <a:lstStyle/>
          <a:p>
            <a:r>
              <a:rPr lang="en-US" dirty="0"/>
              <a:t>At home</a:t>
            </a:r>
          </a:p>
          <a:p>
            <a:r>
              <a:rPr lang="en-US" dirty="0"/>
              <a:t>At an assisted-living facility or other senior living facility</a:t>
            </a:r>
          </a:p>
          <a:p>
            <a:r>
              <a:rPr lang="en-US" dirty="0"/>
              <a:t>At an adult day-care center</a:t>
            </a:r>
          </a:p>
          <a:p>
            <a:r>
              <a:rPr lang="en-US" dirty="0"/>
              <a:t>In a nursing home</a:t>
            </a:r>
          </a:p>
          <a:p>
            <a:pPr>
              <a:buFont typeface="Wingdings" pitchFamily="2" charset="2"/>
              <a:buNone/>
            </a:pPr>
            <a:endParaRPr lang="en-US" dirty="0"/>
          </a:p>
          <a:p>
            <a:pPr>
              <a:buFont typeface="Wingdings" pitchFamily="2" charset="2"/>
              <a:buNone/>
            </a:pPr>
            <a:endParaRPr lang="en-US" dirty="0"/>
          </a:p>
        </p:txBody>
      </p:sp>
    </p:spTree>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1648957" y="530719"/>
            <a:ext cx="5655852" cy="601331"/>
          </a:xfrm>
        </p:spPr>
        <p:txBody>
          <a:bodyPr>
            <a:noAutofit/>
          </a:bodyPr>
          <a:lstStyle/>
          <a:p>
            <a:r>
              <a:rPr lang="en-US" dirty="0"/>
              <a:t>Annual Cost of Nursing Home Care</a:t>
            </a:r>
          </a:p>
        </p:txBody>
      </p:sp>
      <p:graphicFrame>
        <p:nvGraphicFramePr>
          <p:cNvPr id="6" name="Object 4"/>
          <p:cNvGraphicFramePr>
            <a:graphicFrameLocks noGrp="1" noChangeAspect="1"/>
          </p:cNvGraphicFramePr>
          <p:nvPr>
            <p:ph sz="half" idx="1"/>
            <p:extLst>
              <p:ext uri="{D42A27DB-BD31-4B8C-83A1-F6EECF244321}">
                <p14:modId xmlns:p14="http://schemas.microsoft.com/office/powerpoint/2010/main" val="626111447"/>
              </p:ext>
            </p:extLst>
          </p:nvPr>
        </p:nvGraphicFramePr>
        <p:xfrm>
          <a:off x="4766644" y="983513"/>
          <a:ext cx="3810000"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165891" name="Rectangle 3"/>
          <p:cNvSpPr>
            <a:spLocks noGrp="1" noChangeArrowheads="1"/>
          </p:cNvSpPr>
          <p:nvPr>
            <p:ph type="body" sz="half" idx="2"/>
          </p:nvPr>
        </p:nvSpPr>
        <p:spPr>
          <a:xfrm>
            <a:off x="1633892" y="1565403"/>
            <a:ext cx="3132752" cy="3366943"/>
          </a:xfrm>
        </p:spPr>
        <p:txBody>
          <a:bodyPr>
            <a:noAutofit/>
          </a:bodyPr>
          <a:lstStyle/>
          <a:p>
            <a:r>
              <a:rPr lang="en-US" sz="2200" dirty="0"/>
              <a:t>Average nationwide cost of nursing home care is </a:t>
            </a:r>
            <a:r>
              <a:rPr lang="en-US" sz="2200" dirty="0">
                <a:solidFill>
                  <a:schemeClr val="accent6"/>
                </a:solidFill>
              </a:rPr>
              <a:t>$82,125 per year*</a:t>
            </a:r>
          </a:p>
          <a:p>
            <a:r>
              <a:rPr lang="en-US" sz="2200" dirty="0"/>
              <a:t>If costs rise at an average rate of 3% per year, in 20 years the average cost of nursing home care </a:t>
            </a:r>
            <a:br>
              <a:rPr lang="en-US" sz="2200" dirty="0"/>
            </a:br>
            <a:r>
              <a:rPr lang="en-US" sz="2200" dirty="0"/>
              <a:t>will be approximately </a:t>
            </a:r>
            <a:r>
              <a:rPr lang="en-US" sz="2200" dirty="0">
                <a:solidFill>
                  <a:schemeClr val="accent6"/>
                </a:solidFill>
              </a:rPr>
              <a:t>$148,327 per year</a:t>
            </a:r>
          </a:p>
          <a:p>
            <a:endParaRPr lang="en-US" sz="2200" dirty="0"/>
          </a:p>
        </p:txBody>
      </p:sp>
      <p:sp>
        <p:nvSpPr>
          <p:cNvPr id="165893" name="Text Box 5"/>
          <p:cNvSpPr txBox="1">
            <a:spLocks noChangeArrowheads="1"/>
          </p:cNvSpPr>
          <p:nvPr/>
        </p:nvSpPr>
        <p:spPr bwMode="auto">
          <a:xfrm>
            <a:off x="1864129" y="5587590"/>
            <a:ext cx="5440680" cy="307777"/>
          </a:xfrm>
          <a:prstGeom prst="rect">
            <a:avLst/>
          </a:prstGeom>
          <a:noFill/>
          <a:ln w="9525">
            <a:noFill/>
            <a:miter lim="800000"/>
            <a:headEnd/>
            <a:tailEnd/>
          </a:ln>
          <a:effectLst/>
        </p:spPr>
        <p:txBody>
          <a:bodyPr wrap="square">
            <a:spAutoFit/>
          </a:bodyPr>
          <a:lstStyle/>
          <a:p>
            <a:pPr>
              <a:spcBef>
                <a:spcPct val="50000"/>
              </a:spcBef>
            </a:pPr>
            <a:r>
              <a:rPr lang="en-US" sz="1400" dirty="0">
                <a:solidFill>
                  <a:srgbClr val="5D5D5D"/>
                </a:solidFill>
                <a:latin typeface="Calibri" panose="020F0502020204030204" pitchFamily="34" charset="0"/>
                <a:cs typeface="Arial"/>
              </a:rPr>
              <a:t>*Source: U.S. Department of Health and Human Services 2019</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Effect transition="in" filter="fade">
                                      <p:cBhvr>
                                        <p:cTn id="7" dur="500"/>
                                        <p:tgtEl>
                                          <p:spTgt spid="165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5891">
                                            <p:txEl>
                                              <p:pRg st="1" end="1"/>
                                            </p:txEl>
                                          </p:spTgt>
                                        </p:tgtEl>
                                        <p:attrNameLst>
                                          <p:attrName>style.visibility</p:attrName>
                                        </p:attrNameLst>
                                      </p:cBhvr>
                                      <p:to>
                                        <p:strVal val="visible"/>
                                      </p:to>
                                    </p:set>
                                    <p:animEffect transition="in" filter="fade">
                                      <p:cBhvr>
                                        <p:cTn id="12" dur="500"/>
                                        <p:tgtEl>
                                          <p:spTgt spid="1658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687" y="2202873"/>
            <a:ext cx="4278313" cy="3769180"/>
          </a:xfrm>
          <a:prstGeom prst="rect">
            <a:avLst/>
          </a:prstGeom>
        </p:spPr>
      </p:pic>
      <p:sp>
        <p:nvSpPr>
          <p:cNvPr id="171010" name="Rectangle 2"/>
          <p:cNvSpPr>
            <a:spLocks noGrp="1" noChangeArrowheads="1"/>
          </p:cNvSpPr>
          <p:nvPr>
            <p:ph type="title"/>
          </p:nvPr>
        </p:nvSpPr>
        <p:spPr>
          <a:xfrm>
            <a:off x="1818956" y="787773"/>
            <a:ext cx="5506087" cy="653555"/>
          </a:xfrm>
        </p:spPr>
        <p:txBody>
          <a:bodyPr>
            <a:noAutofit/>
          </a:bodyPr>
          <a:lstStyle/>
          <a:p>
            <a:r>
              <a:rPr lang="en-US" dirty="0"/>
              <a:t>How Will You Pay for Long-Term Care?</a:t>
            </a:r>
          </a:p>
        </p:txBody>
      </p:sp>
      <p:sp>
        <p:nvSpPr>
          <p:cNvPr id="171011" name="Rectangle 3"/>
          <p:cNvSpPr>
            <a:spLocks noGrp="1" noChangeArrowheads="1"/>
          </p:cNvSpPr>
          <p:nvPr>
            <p:ph type="body" sz="half" idx="2"/>
          </p:nvPr>
        </p:nvSpPr>
        <p:spPr>
          <a:xfrm>
            <a:off x="1548661" y="2441864"/>
            <a:ext cx="4956048" cy="4072819"/>
          </a:xfrm>
        </p:spPr>
        <p:txBody>
          <a:bodyPr>
            <a:noAutofit/>
          </a:bodyPr>
          <a:lstStyle/>
          <a:p>
            <a:r>
              <a:rPr lang="en-US" dirty="0"/>
              <a:t>Pay out-of-pocket </a:t>
            </a:r>
          </a:p>
          <a:p>
            <a:r>
              <a:rPr lang="en-US" dirty="0"/>
              <a:t>Rely on government programs such as Medicare or Medicaid</a:t>
            </a:r>
          </a:p>
          <a:p>
            <a:r>
              <a:rPr lang="en-US" dirty="0"/>
              <a:t>Buy long-term care insurance</a:t>
            </a:r>
          </a:p>
        </p:txBody>
      </p:sp>
      <p:sp>
        <p:nvSpPr>
          <p:cNvPr id="171012" name="Rectangle 4"/>
          <p:cNvSpPr>
            <a:spLocks noChangeArrowheads="1"/>
          </p:cNvSpPr>
          <p:nvPr/>
        </p:nvSpPr>
        <p:spPr bwMode="auto">
          <a:xfrm>
            <a:off x="7269163" y="4784725"/>
            <a:ext cx="930275" cy="290513"/>
          </a:xfrm>
          <a:prstGeom prst="rect">
            <a:avLst/>
          </a:prstGeom>
          <a:noFill/>
          <a:ln w="9525">
            <a:noFill/>
            <a:miter lim="800000"/>
            <a:headEnd/>
            <a:tailEnd/>
          </a:ln>
          <a:effectLst/>
        </p:spPr>
        <p:txBody>
          <a:bodyPr wrap="none" anchor="ctr"/>
          <a:lstStyle/>
          <a:p>
            <a:endParaRPr lang="en-US"/>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fade">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fade">
                                      <p:cBhvr>
                                        <p:cTn id="12" dur="500"/>
                                        <p:tgtEl>
                                          <p:spTgt spid="171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fade">
                                      <p:cBhvr>
                                        <p:cTn id="17" dur="500"/>
                                        <p:tgtEl>
                                          <p:spTgt spid="171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4" name="Rectangle 8"/>
          <p:cNvSpPr>
            <a:spLocks noGrp="1" noChangeArrowheads="1"/>
          </p:cNvSpPr>
          <p:nvPr>
            <p:ph type="title"/>
          </p:nvPr>
        </p:nvSpPr>
        <p:spPr>
          <a:xfrm>
            <a:off x="1465118" y="533400"/>
            <a:ext cx="6367734" cy="1219200"/>
          </a:xfrm>
        </p:spPr>
        <p:txBody>
          <a:bodyPr>
            <a:noAutofit/>
          </a:bodyPr>
          <a:lstStyle/>
          <a:p>
            <a:r>
              <a:rPr lang="en-US" dirty="0"/>
              <a:t>Paying for Long-Term Care </a:t>
            </a:r>
            <a:br>
              <a:rPr lang="en-US" dirty="0"/>
            </a:br>
            <a:r>
              <a:rPr lang="en-US" sz="3400" b="0" dirty="0"/>
              <a:t>Out-of-Pocket</a:t>
            </a:r>
          </a:p>
        </p:txBody>
      </p:sp>
      <p:sp>
        <p:nvSpPr>
          <p:cNvPr id="75785" name="Rectangle 9"/>
          <p:cNvSpPr>
            <a:spLocks noGrp="1" noChangeArrowheads="1"/>
          </p:cNvSpPr>
          <p:nvPr>
            <p:ph idx="1"/>
          </p:nvPr>
        </p:nvSpPr>
        <p:spPr>
          <a:xfrm>
            <a:off x="1594811" y="2187575"/>
            <a:ext cx="7143944" cy="1480415"/>
          </a:xfrm>
        </p:spPr>
        <p:txBody>
          <a:bodyPr>
            <a:noAutofit/>
          </a:bodyPr>
          <a:lstStyle/>
          <a:p>
            <a:pPr marL="231775" indent="-231775"/>
            <a:r>
              <a:rPr lang="en-US" sz="2300" dirty="0"/>
              <a:t>More freedom to choose care</a:t>
            </a:r>
          </a:p>
          <a:p>
            <a:pPr marL="231775" indent="-231775"/>
            <a:r>
              <a:rPr lang="en-US" sz="2300" dirty="0"/>
              <a:t>May be ideal if you can afford to pay for </a:t>
            </a:r>
            <a:br>
              <a:rPr lang="en-US" sz="2300" dirty="0"/>
            </a:br>
            <a:r>
              <a:rPr lang="en-US" sz="2300" dirty="0"/>
              <a:t>care indefinitely</a:t>
            </a:r>
          </a:p>
          <a:p>
            <a:pPr>
              <a:buFont typeface="Wingdings" pitchFamily="2" charset="2"/>
              <a:buNone/>
            </a:pPr>
            <a:endParaRPr lang="en-US" sz="2300" dirty="0"/>
          </a:p>
        </p:txBody>
      </p:sp>
      <p:sp>
        <p:nvSpPr>
          <p:cNvPr id="75786" name="Rectangle 10"/>
          <p:cNvSpPr>
            <a:spLocks noGrp="1" noChangeArrowheads="1"/>
          </p:cNvSpPr>
          <p:nvPr>
            <p:ph sz="half" idx="4294967295"/>
          </p:nvPr>
        </p:nvSpPr>
        <p:spPr>
          <a:xfrm>
            <a:off x="1578851" y="3615993"/>
            <a:ext cx="7035227" cy="2476463"/>
          </a:xfrm>
        </p:spPr>
        <p:txBody>
          <a:bodyPr>
            <a:noAutofit/>
          </a:bodyPr>
          <a:lstStyle/>
          <a:p>
            <a:pPr>
              <a:buFont typeface="Wingdings" pitchFamily="2" charset="2"/>
              <a:buNone/>
            </a:pPr>
            <a:r>
              <a:rPr lang="en-US" sz="2300" dirty="0"/>
              <a:t>But…</a:t>
            </a:r>
          </a:p>
          <a:p>
            <a:pPr marL="231775" indent="-231775"/>
            <a:r>
              <a:rPr lang="en-US" sz="2300" dirty="0"/>
              <a:t>You must be willing to liquidate assets if necessary</a:t>
            </a:r>
          </a:p>
          <a:p>
            <a:pPr marL="231775" indent="-231775"/>
            <a:r>
              <a:rPr lang="en-US" sz="2300" dirty="0"/>
              <a:t>May impact ability to pass on assets to family</a:t>
            </a:r>
          </a:p>
          <a:p>
            <a:pPr marL="231775" indent="-231775"/>
            <a:r>
              <a:rPr lang="en-US" sz="2300" dirty="0"/>
              <a:t>If you run out of money, relying on family members or the government may be your only options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670" y="454860"/>
            <a:ext cx="1362363" cy="945128"/>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86">
                                            <p:txEl>
                                              <p:pRg st="0" end="0"/>
                                            </p:txEl>
                                          </p:spTgt>
                                        </p:tgtEl>
                                        <p:attrNameLst>
                                          <p:attrName>style.visibility</p:attrName>
                                        </p:attrNameLst>
                                      </p:cBhvr>
                                      <p:to>
                                        <p:strVal val="visible"/>
                                      </p:to>
                                    </p:set>
                                    <p:animEffect transition="in" filter="fade">
                                      <p:cBhvr>
                                        <p:cTn id="7" dur="500"/>
                                        <p:tgtEl>
                                          <p:spTgt spid="7578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5786">
                                            <p:txEl>
                                              <p:pRg st="1" end="1"/>
                                            </p:txEl>
                                          </p:spTgt>
                                        </p:tgtEl>
                                        <p:attrNameLst>
                                          <p:attrName>style.visibility</p:attrName>
                                        </p:attrNameLst>
                                      </p:cBhvr>
                                      <p:to>
                                        <p:strVal val="visible"/>
                                      </p:to>
                                    </p:set>
                                    <p:animEffect transition="in" filter="fade">
                                      <p:cBhvr>
                                        <p:cTn id="11" dur="500"/>
                                        <p:tgtEl>
                                          <p:spTgt spid="7578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5786">
                                            <p:txEl>
                                              <p:pRg st="2" end="2"/>
                                            </p:txEl>
                                          </p:spTgt>
                                        </p:tgtEl>
                                        <p:attrNameLst>
                                          <p:attrName>style.visibility</p:attrName>
                                        </p:attrNameLst>
                                      </p:cBhvr>
                                      <p:to>
                                        <p:strVal val="visible"/>
                                      </p:to>
                                    </p:set>
                                    <p:animEffect transition="in" filter="fade">
                                      <p:cBhvr>
                                        <p:cTn id="16" dur="500"/>
                                        <p:tgtEl>
                                          <p:spTgt spid="7578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786">
                                            <p:txEl>
                                              <p:pRg st="3" end="3"/>
                                            </p:txEl>
                                          </p:spTgt>
                                        </p:tgtEl>
                                        <p:attrNameLst>
                                          <p:attrName>style.visibility</p:attrName>
                                        </p:attrNameLst>
                                      </p:cBhvr>
                                      <p:to>
                                        <p:strVal val="visible"/>
                                      </p:to>
                                    </p:set>
                                    <p:animEffect transition="in" filter="fade">
                                      <p:cBhvr>
                                        <p:cTn id="21" dur="500"/>
                                        <p:tgtEl>
                                          <p:spTgt spid="757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816" y="2885203"/>
            <a:ext cx="4483184" cy="3086554"/>
          </a:xfrm>
          <a:prstGeom prst="rect">
            <a:avLst/>
          </a:prstGeom>
        </p:spPr>
      </p:pic>
      <p:sp>
        <p:nvSpPr>
          <p:cNvPr id="9" name="Rectangle 8"/>
          <p:cNvSpPr/>
          <p:nvPr/>
        </p:nvSpPr>
        <p:spPr>
          <a:xfrm>
            <a:off x="1537855" y="3938251"/>
            <a:ext cx="3206274" cy="1891049"/>
          </a:xfrm>
          <a:prstGeom prst="rect">
            <a:avLst/>
          </a:prstGeom>
          <a:solidFill>
            <a:schemeClr val="accent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0674" y="311135"/>
            <a:ext cx="1547140" cy="1503120"/>
          </a:xfrm>
          <a:prstGeom prst="rect">
            <a:avLst/>
          </a:prstGeom>
        </p:spPr>
      </p:pic>
      <p:sp>
        <p:nvSpPr>
          <p:cNvPr id="40963" name="Rectangle 3"/>
          <p:cNvSpPr>
            <a:spLocks noGrp="1" noChangeArrowheads="1"/>
          </p:cNvSpPr>
          <p:nvPr>
            <p:ph idx="1"/>
          </p:nvPr>
        </p:nvSpPr>
        <p:spPr>
          <a:xfrm>
            <a:off x="1537854" y="2078247"/>
            <a:ext cx="7116880" cy="1542208"/>
          </a:xfrm>
        </p:spPr>
        <p:txBody>
          <a:bodyPr>
            <a:noAutofit/>
          </a:bodyPr>
          <a:lstStyle/>
          <a:p>
            <a:pPr marL="288925" indent="-288925"/>
            <a:r>
              <a:rPr lang="en-US" sz="2600" dirty="0"/>
              <a:t>Live at home for as long as you are able</a:t>
            </a:r>
          </a:p>
          <a:p>
            <a:pPr marL="288925" indent="-288925"/>
            <a:r>
              <a:rPr lang="en-US" sz="2600" dirty="0"/>
              <a:t>No mortgage payments to make</a:t>
            </a:r>
          </a:p>
          <a:p>
            <a:pPr marL="288925" indent="-288925"/>
            <a:r>
              <a:rPr lang="en-US" sz="2600" dirty="0"/>
              <a:t>Loan is repaid when you vacate the home</a:t>
            </a:r>
          </a:p>
        </p:txBody>
      </p:sp>
      <p:sp>
        <p:nvSpPr>
          <p:cNvPr id="40964" name="Rectangle 4"/>
          <p:cNvSpPr>
            <a:spLocks noGrp="1" noChangeArrowheads="1"/>
          </p:cNvSpPr>
          <p:nvPr>
            <p:ph sz="half" idx="4294967295"/>
          </p:nvPr>
        </p:nvSpPr>
        <p:spPr>
          <a:xfrm>
            <a:off x="1683326" y="4114801"/>
            <a:ext cx="2977490" cy="1714500"/>
          </a:xfrm>
          <a:noFill/>
          <a:ln w="19050">
            <a:noFill/>
          </a:ln>
          <a:effectLst/>
          <a:scene3d>
            <a:camera prst="orthographicFront">
              <a:rot lat="0" lon="0" rev="0"/>
            </a:camera>
            <a:lightRig rig="balanced" dir="t">
              <a:rot lat="0" lon="0" rev="8700000"/>
            </a:lightRig>
          </a:scene3d>
          <a:sp3d>
            <a:bevelT w="190500" h="38100"/>
          </a:sp3d>
        </p:spPr>
        <p:txBody>
          <a:bodyPr>
            <a:noAutofit/>
          </a:bodyPr>
          <a:lstStyle/>
          <a:p>
            <a:pPr marL="0" indent="0">
              <a:buFont typeface="Wingdings" pitchFamily="2" charset="2"/>
              <a:buNone/>
            </a:pPr>
            <a:r>
              <a:rPr lang="en-US" sz="1700" dirty="0">
                <a:solidFill>
                  <a:srgbClr val="FFFFFF"/>
                </a:solidFill>
              </a:rPr>
              <a:t>A reverse mortgage allows you to borrow against your home equity. You can use the cash you receive to pay for the long-term care services that will help you remain in your home.</a:t>
            </a:r>
          </a:p>
        </p:txBody>
      </p:sp>
      <p:sp>
        <p:nvSpPr>
          <p:cNvPr id="7" name="Rectangle 8"/>
          <p:cNvSpPr txBox="1">
            <a:spLocks noChangeArrowheads="1"/>
          </p:cNvSpPr>
          <p:nvPr/>
        </p:nvSpPr>
        <p:spPr>
          <a:xfrm>
            <a:off x="1683326" y="533400"/>
            <a:ext cx="6971408" cy="12192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5D5D5D"/>
                </a:solidFill>
                <a:latin typeface="Calibri" panose="020F0502020204030204" pitchFamily="34" charset="0"/>
                <a:ea typeface="+mj-ea"/>
                <a:cs typeface="Arial"/>
              </a:defRPr>
            </a:lvl1pPr>
          </a:lstStyle>
          <a:p>
            <a:r>
              <a:rPr lang="en-US" dirty="0"/>
              <a:t>Paying for Long-Term Care</a:t>
            </a:r>
            <a:br>
              <a:rPr lang="en-US" dirty="0"/>
            </a:br>
            <a:r>
              <a:rPr lang="en-US" sz="3400" dirty="0"/>
              <a:t>Out-of-Pocket: </a:t>
            </a:r>
            <a:r>
              <a:rPr lang="en-US" sz="3000" dirty="0"/>
              <a:t>Reverse</a:t>
            </a:r>
            <a:r>
              <a:rPr lang="en-US" sz="3400" dirty="0"/>
              <a:t> Mortgage</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6625" y="634467"/>
            <a:ext cx="898109" cy="794039"/>
          </a:xfrm>
          <a:prstGeom prst="rect">
            <a:avLst/>
          </a:prstGeom>
        </p:spPr>
      </p:pic>
    </p:spTree>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741746" y="440182"/>
            <a:ext cx="7302500" cy="1219200"/>
          </a:xfrm>
        </p:spPr>
        <p:txBody>
          <a:bodyPr/>
          <a:lstStyle/>
          <a:p>
            <a:r>
              <a:rPr lang="en-US" dirty="0"/>
              <a:t>Paying for Long-Term Care </a:t>
            </a:r>
            <a:r>
              <a:rPr lang="en-US" sz="3800" dirty="0"/>
              <a:t> </a:t>
            </a:r>
            <a:r>
              <a:rPr lang="en-US" sz="3400" b="0" dirty="0"/>
              <a:t>Medicare</a:t>
            </a:r>
          </a:p>
        </p:txBody>
      </p:sp>
      <p:sp>
        <p:nvSpPr>
          <p:cNvPr id="39939" name="Rectangle 3"/>
          <p:cNvSpPr>
            <a:spLocks noGrp="1" noChangeArrowheads="1"/>
          </p:cNvSpPr>
          <p:nvPr>
            <p:ph idx="1"/>
          </p:nvPr>
        </p:nvSpPr>
        <p:spPr>
          <a:xfrm>
            <a:off x="1741746" y="2665606"/>
            <a:ext cx="7980508" cy="2012449"/>
          </a:xfrm>
        </p:spPr>
        <p:txBody>
          <a:bodyPr/>
          <a:lstStyle/>
          <a:p>
            <a:pPr marL="285750" indent="-285750"/>
            <a:r>
              <a:rPr lang="en-US" sz="2400" dirty="0"/>
              <a:t>Pays costs only after 3-day hospitalization</a:t>
            </a:r>
          </a:p>
          <a:p>
            <a:pPr marL="285750" indent="-285750"/>
            <a:r>
              <a:rPr lang="en-US" sz="2400" dirty="0"/>
              <a:t>Pays full cost of skilled nursing care for only 20 days</a:t>
            </a:r>
          </a:p>
          <a:p>
            <a:pPr marL="285750" indent="-285750"/>
            <a:r>
              <a:rPr lang="en-US" sz="2400" dirty="0"/>
              <a:t>Pays partial cost from day 21 to day 100</a:t>
            </a:r>
          </a:p>
          <a:p>
            <a:pPr marL="285750" indent="-285750"/>
            <a:r>
              <a:rPr lang="en-US" sz="2400" dirty="0"/>
              <a:t>Pays nothing after 100 days</a:t>
            </a:r>
          </a:p>
        </p:txBody>
      </p:sp>
      <p:sp>
        <p:nvSpPr>
          <p:cNvPr id="39946" name="Rectangle 10"/>
          <p:cNvSpPr>
            <a:spLocks noGrp="1" noChangeArrowheads="1"/>
          </p:cNvSpPr>
          <p:nvPr>
            <p:ph sz="half" idx="4294967295"/>
          </p:nvPr>
        </p:nvSpPr>
        <p:spPr>
          <a:xfrm>
            <a:off x="1741746" y="4456400"/>
            <a:ext cx="7093816" cy="1275134"/>
          </a:xfrm>
        </p:spPr>
        <p:txBody>
          <a:bodyPr/>
          <a:lstStyle/>
          <a:p>
            <a:pPr marL="285750" indent="-285750"/>
            <a:r>
              <a:rPr lang="en-US" sz="2400" dirty="0"/>
              <a:t>Does not pay for personal or custodial care</a:t>
            </a:r>
          </a:p>
          <a:p>
            <a:pPr marL="285750" indent="-285750"/>
            <a:r>
              <a:rPr lang="en-US" sz="2400" dirty="0"/>
              <a:t>Home health benefits are limited</a:t>
            </a:r>
          </a:p>
          <a:p>
            <a:endParaRPr lang="en-US" sz="2400" dirty="0"/>
          </a:p>
        </p:txBody>
      </p:sp>
      <p:sp>
        <p:nvSpPr>
          <p:cNvPr id="39944" name="Text Box 8"/>
          <p:cNvSpPr txBox="1">
            <a:spLocks noChangeArrowheads="1"/>
          </p:cNvSpPr>
          <p:nvPr/>
        </p:nvSpPr>
        <p:spPr bwMode="auto">
          <a:xfrm>
            <a:off x="1741746" y="1808551"/>
            <a:ext cx="6225598" cy="707886"/>
          </a:xfrm>
          <a:prstGeom prst="rect">
            <a:avLst/>
          </a:prstGeom>
          <a:noFill/>
          <a:ln w="9525">
            <a:noFill/>
            <a:miter lim="800000"/>
            <a:headEnd/>
            <a:tailEnd/>
          </a:ln>
          <a:effectLst/>
        </p:spPr>
        <p:txBody>
          <a:bodyPr wrap="square">
            <a:spAutoFit/>
          </a:bodyPr>
          <a:lstStyle/>
          <a:p>
            <a:pPr>
              <a:spcBef>
                <a:spcPct val="20000"/>
              </a:spcBef>
            </a:pPr>
            <a:r>
              <a:rPr lang="en-US" sz="2000" b="1" dirty="0">
                <a:solidFill>
                  <a:schemeClr val="accent6"/>
                </a:solidFill>
              </a:rPr>
              <a:t>Medicare is federal health insurance that provides only limited coverage for long-term care services.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892" y="280106"/>
            <a:ext cx="1562354" cy="945128"/>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fade">
                                      <p:cBhvr>
                                        <p:cTn id="12" dur="500"/>
                                        <p:tgtEl>
                                          <p:spTgt spid="39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939">
                                            <p:txEl>
                                              <p:pRg st="2" end="2"/>
                                            </p:txEl>
                                          </p:spTgt>
                                        </p:tgtEl>
                                        <p:attrNameLst>
                                          <p:attrName>style.visibility</p:attrName>
                                        </p:attrNameLst>
                                      </p:cBhvr>
                                      <p:to>
                                        <p:strVal val="visible"/>
                                      </p:to>
                                    </p:set>
                                    <p:animEffect transition="in" filter="fade">
                                      <p:cBhvr>
                                        <p:cTn id="17" dur="500"/>
                                        <p:tgtEl>
                                          <p:spTgt spid="39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939">
                                            <p:txEl>
                                              <p:pRg st="3" end="3"/>
                                            </p:txEl>
                                          </p:spTgt>
                                        </p:tgtEl>
                                        <p:attrNameLst>
                                          <p:attrName>style.visibility</p:attrName>
                                        </p:attrNameLst>
                                      </p:cBhvr>
                                      <p:to>
                                        <p:strVal val="visible"/>
                                      </p:to>
                                    </p:set>
                                    <p:animEffect transition="in" filter="fade">
                                      <p:cBhvr>
                                        <p:cTn id="22" dur="500"/>
                                        <p:tgtEl>
                                          <p:spTgt spid="39939">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946">
                                            <p:txEl>
                                              <p:pRg st="0" end="0"/>
                                            </p:txEl>
                                          </p:spTgt>
                                        </p:tgtEl>
                                        <p:attrNameLst>
                                          <p:attrName>style.visibility</p:attrName>
                                        </p:attrNameLst>
                                      </p:cBhvr>
                                      <p:to>
                                        <p:strVal val="visible"/>
                                      </p:to>
                                    </p:set>
                                    <p:animEffect transition="in" filter="fade">
                                      <p:cBhvr>
                                        <p:cTn id="25" dur="500"/>
                                        <p:tgtEl>
                                          <p:spTgt spid="3994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9946">
                                            <p:txEl>
                                              <p:pRg st="1" end="1"/>
                                            </p:txEl>
                                          </p:spTgt>
                                        </p:tgtEl>
                                        <p:attrNameLst>
                                          <p:attrName>style.visibility</p:attrName>
                                        </p:attrNameLst>
                                      </p:cBhvr>
                                      <p:to>
                                        <p:strVal val="visible"/>
                                      </p:to>
                                    </p:set>
                                    <p:animEffect transition="in" filter="fade">
                                      <p:cBhvr>
                                        <p:cTn id="30" dur="500"/>
                                        <p:tgtEl>
                                          <p:spTgt spid="399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P spid="39946" grpId="0" build="p"/>
    </p:bldLst>
  </p:timing>
</p:sld>
</file>

<file path=ppt/theme/theme1.xml><?xml version="1.0" encoding="utf-8"?>
<a:theme xmlns:a="http://schemas.openxmlformats.org/drawingml/2006/main" name="Office Theme">
  <a:themeElements>
    <a:clrScheme name="fo colors">
      <a:dk1>
        <a:srgbClr val="919191"/>
      </a:dk1>
      <a:lt1>
        <a:srgbClr val="DADADA"/>
      </a:lt1>
      <a:dk2>
        <a:srgbClr val="0057A6"/>
      </a:dk2>
      <a:lt2>
        <a:srgbClr val="FEB807"/>
      </a:lt2>
      <a:accent1>
        <a:srgbClr val="6D6D6D"/>
      </a:accent1>
      <a:accent2>
        <a:srgbClr val="D76D31"/>
      </a:accent2>
      <a:accent3>
        <a:srgbClr val="085A8C"/>
      </a:accent3>
      <a:accent4>
        <a:srgbClr val="AFB743"/>
      </a:accent4>
      <a:accent5>
        <a:srgbClr val="67737A"/>
      </a:accent5>
      <a:accent6>
        <a:srgbClr val="177DB3"/>
      </a:accent6>
      <a:hlink>
        <a:srgbClr val="F9B549"/>
      </a:hlink>
      <a:folHlink>
        <a:srgbClr val="09A6D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3309</TotalTime>
  <Words>6279</Words>
  <Application>Microsoft Office PowerPoint</Application>
  <PresentationFormat>On-screen Show (4:3)</PresentationFormat>
  <Paragraphs>309</Paragraphs>
  <Slides>24</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Wingdings</vt:lpstr>
      <vt:lpstr>Office Theme</vt:lpstr>
      <vt:lpstr>PowerPoint Presentation</vt:lpstr>
      <vt:lpstr>Is Long-Term Care in Your Future?</vt:lpstr>
      <vt:lpstr>What Is Long-Term Care?</vt:lpstr>
      <vt:lpstr>Where Can You Receive Care?</vt:lpstr>
      <vt:lpstr>Annual Cost of Nursing Home Care</vt:lpstr>
      <vt:lpstr>How Will You Pay for Long-Term Care?</vt:lpstr>
      <vt:lpstr>Paying for Long-Term Care  Out-of-Pocket</vt:lpstr>
      <vt:lpstr>PowerPoint Presentation</vt:lpstr>
      <vt:lpstr>Paying for Long-Term Care  Medicare</vt:lpstr>
      <vt:lpstr>Paying for Long-Term Care  Medicare</vt:lpstr>
      <vt:lpstr>Medicaid Eligibility</vt:lpstr>
      <vt:lpstr>Medicaid Planning — What Is It?</vt:lpstr>
      <vt:lpstr>Medicaid Planning Benefits and Drawbacks</vt:lpstr>
      <vt:lpstr>PowerPoint Presentation</vt:lpstr>
      <vt:lpstr>Paying for Long-Term Care Long-Term Care Insurance</vt:lpstr>
      <vt:lpstr>Long-Term Care Insurance How Does It Work?</vt:lpstr>
      <vt:lpstr>Long-Term Care Insurance 5 Key Features</vt:lpstr>
      <vt:lpstr>Long-Term Care Insurance Managing the Cost</vt:lpstr>
      <vt:lpstr>Long-Term Care Insurance Government Incentives</vt:lpstr>
      <vt:lpstr>Other Insurance Options</vt:lpstr>
      <vt:lpstr>Begin Planning Today</vt:lpstr>
      <vt:lpstr>Long-Term Care Planning Checklist</vt:lpstr>
      <vt:lpstr>Thank You</vt:lpstr>
      <vt:lpstr>Disclaimer</vt:lpstr>
    </vt:vector>
  </TitlesOfParts>
  <Company>Forefield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dc:creator>
  <cp:lastModifiedBy>Michelle Crowe</cp:lastModifiedBy>
  <cp:revision>212</cp:revision>
  <cp:lastPrinted>2018-01-26T17:15:31Z</cp:lastPrinted>
  <dcterms:created xsi:type="dcterms:W3CDTF">2011-07-21T14:43:21Z</dcterms:created>
  <dcterms:modified xsi:type="dcterms:W3CDTF">2020-03-05T19:44:48Z</dcterms:modified>
</cp:coreProperties>
</file>