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85" r:id="rId3"/>
    <p:sldId id="301" r:id="rId4"/>
    <p:sldId id="302" r:id="rId5"/>
    <p:sldId id="305" r:id="rId6"/>
    <p:sldId id="304" r:id="rId7"/>
    <p:sldId id="289" r:id="rId8"/>
    <p:sldId id="268" r:id="rId9"/>
    <p:sldId id="269" r:id="rId10"/>
    <p:sldId id="311" r:id="rId11"/>
    <p:sldId id="261" r:id="rId12"/>
    <p:sldId id="271" r:id="rId13"/>
    <p:sldId id="297" r:id="rId14"/>
    <p:sldId id="298" r:id="rId15"/>
    <p:sldId id="299" r:id="rId16"/>
    <p:sldId id="273" r:id="rId17"/>
    <p:sldId id="286" r:id="rId18"/>
    <p:sldId id="296" r:id="rId19"/>
    <p:sldId id="275" r:id="rId20"/>
    <p:sldId id="277" r:id="rId21"/>
    <p:sldId id="293" r:id="rId22"/>
    <p:sldId id="312" r:id="rId23"/>
    <p:sldId id="295" r:id="rId24"/>
    <p:sldId id="259" r:id="rId25"/>
    <p:sldId id="260" r:id="rId26"/>
    <p:sldId id="281" r:id="rId27"/>
    <p:sldId id="308" r:id="rId28"/>
    <p:sldId id="313"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135" autoAdjust="0"/>
  </p:normalViewPr>
  <p:slideViewPr>
    <p:cSldViewPr snapToGrid="0">
      <p:cViewPr varScale="1">
        <p:scale>
          <a:sx n="97" d="100"/>
          <a:sy n="97" d="100"/>
        </p:scale>
        <p:origin x="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32"/>
    </p:cViewPr>
  </p:sorterViewPr>
  <p:notesViewPr>
    <p:cSldViewPr snapToGrid="0">
      <p:cViewPr varScale="1">
        <p:scale>
          <a:sx n="75" d="100"/>
          <a:sy n="75" d="100"/>
        </p:scale>
        <p:origin x="1722"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80F2DA-824B-4646-8C76-D883BC8FAA0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9F3F64-B869-44F8-BA7F-A3596A7F5FB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4FD9DC3-9FFF-4A15-A916-2F8ADB7A786C}" type="datetimeFigureOut">
              <a:rPr lang="en-US" smtClean="0"/>
              <a:t>3/5/2020</a:t>
            </a:fld>
            <a:endParaRPr lang="en-US"/>
          </a:p>
        </p:txBody>
      </p:sp>
      <p:sp>
        <p:nvSpPr>
          <p:cNvPr id="4" name="Footer Placeholder 3">
            <a:extLst>
              <a:ext uri="{FF2B5EF4-FFF2-40B4-BE49-F238E27FC236}">
                <a16:creationId xmlns:a16="http://schemas.microsoft.com/office/drawing/2014/main" id="{8CFFC589-A908-452C-9312-44201F8D6A9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5BB250-DC16-4249-A6DA-72090CCCA25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29A3BAF-D4DE-4FA3-AC1C-B52FA03927B1}" type="slidenum">
              <a:rPr lang="en-US" smtClean="0"/>
              <a:t>‹#›</a:t>
            </a:fld>
            <a:endParaRPr lang="en-US"/>
          </a:p>
        </p:txBody>
      </p:sp>
    </p:spTree>
    <p:extLst>
      <p:ext uri="{BB962C8B-B14F-4D97-AF65-F5344CB8AC3E}">
        <p14:creationId xmlns:p14="http://schemas.microsoft.com/office/powerpoint/2010/main" val="52161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1" cy="480060"/>
          </a:xfrm>
          <a:prstGeom prst="rect">
            <a:avLst/>
          </a:prstGeom>
        </p:spPr>
        <p:txBody>
          <a:bodyPr vert="horz" lIns="96351" tIns="48176" rIns="96351" bIns="48176" rtlCol="0"/>
          <a:lstStyle>
            <a:lvl1pPr algn="l">
              <a:defRPr sz="1200"/>
            </a:lvl1pPr>
          </a:lstStyle>
          <a:p>
            <a:endParaRPr lang="en-US" dirty="0"/>
          </a:p>
        </p:txBody>
      </p:sp>
      <p:sp>
        <p:nvSpPr>
          <p:cNvPr id="3" name="Date Placeholder 2"/>
          <p:cNvSpPr>
            <a:spLocks noGrp="1"/>
          </p:cNvSpPr>
          <p:nvPr>
            <p:ph type="dt" idx="1"/>
          </p:nvPr>
        </p:nvSpPr>
        <p:spPr>
          <a:xfrm>
            <a:off x="4143589" y="2"/>
            <a:ext cx="3169921" cy="480060"/>
          </a:xfrm>
          <a:prstGeom prst="rect">
            <a:avLst/>
          </a:prstGeom>
        </p:spPr>
        <p:txBody>
          <a:bodyPr vert="horz" lIns="96351" tIns="48176" rIns="96351" bIns="48176" rtlCol="0"/>
          <a:lstStyle>
            <a:lvl1pPr algn="r">
              <a:defRPr sz="1200"/>
            </a:lvl1pPr>
          </a:lstStyle>
          <a:p>
            <a:fld id="{3138E868-10FD-C94D-8169-0AE031D46BD6}" type="datetimeFigureOut">
              <a:rPr lang="en-US" smtClean="0"/>
              <a:pPr/>
              <a:t>3/5/2020</a:t>
            </a:fld>
            <a:endParaRPr lang="en-US" dirty="0"/>
          </a:p>
        </p:txBody>
      </p:sp>
      <p:sp>
        <p:nvSpPr>
          <p:cNvPr id="4" name="Slide Image Placeholder 3"/>
          <p:cNvSpPr>
            <a:spLocks noGrp="1" noRot="1" noChangeAspect="1"/>
          </p:cNvSpPr>
          <p:nvPr>
            <p:ph type="sldImg" idx="2"/>
          </p:nvPr>
        </p:nvSpPr>
        <p:spPr>
          <a:xfrm>
            <a:off x="1258888" y="719138"/>
            <a:ext cx="4797425" cy="3598862"/>
          </a:xfrm>
          <a:prstGeom prst="rect">
            <a:avLst/>
          </a:prstGeom>
          <a:noFill/>
          <a:ln w="12700">
            <a:solidFill>
              <a:prstClr val="black"/>
            </a:solidFill>
          </a:ln>
        </p:spPr>
        <p:txBody>
          <a:bodyPr vert="horz" lIns="96351" tIns="48176" rIns="96351" bIns="4817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351" tIns="48176" rIns="96351" bIns="481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9" y="9119477"/>
            <a:ext cx="3169921" cy="480060"/>
          </a:xfrm>
          <a:prstGeom prst="rect">
            <a:avLst/>
          </a:prstGeom>
        </p:spPr>
        <p:txBody>
          <a:bodyPr vert="horz" lIns="96351" tIns="48176" rIns="96351" bIns="48176" rtlCol="0" anchor="b"/>
          <a:lstStyle>
            <a:lvl1pPr algn="r">
              <a:defRPr sz="1200"/>
            </a:lvl1pPr>
          </a:lstStyle>
          <a:p>
            <a:fld id="{D854A8C4-B08A-3247-B1AD-1E1C15FD29A7}" type="slidenum">
              <a:rPr lang="en-US" smtClean="0"/>
              <a:pPr/>
              <a:t>‹#›</a:t>
            </a:fld>
            <a:endParaRPr lang="en-US" dirty="0"/>
          </a:p>
        </p:txBody>
      </p:sp>
      <p:sp>
        <p:nvSpPr>
          <p:cNvPr id="8" name="Rectangle 9"/>
          <p:cNvSpPr>
            <a:spLocks noChangeArrowheads="1"/>
          </p:cNvSpPr>
          <p:nvPr/>
        </p:nvSpPr>
        <p:spPr bwMode="auto">
          <a:xfrm>
            <a:off x="730244" y="9283700"/>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2020 Broadridge Investor Communication Solutions, Inc.</a:t>
            </a:r>
          </a:p>
        </p:txBody>
      </p:sp>
    </p:spTree>
    <p:extLst>
      <p:ext uri="{BB962C8B-B14F-4D97-AF65-F5344CB8AC3E}">
        <p14:creationId xmlns:p14="http://schemas.microsoft.com/office/powerpoint/2010/main" val="1017066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[V20N1]</a:t>
            </a:r>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1</a:t>
            </a:fld>
            <a:endParaRPr lang="en-US" dirty="0"/>
          </a:p>
        </p:txBody>
      </p:sp>
    </p:spTree>
    <p:extLst>
      <p:ext uri="{BB962C8B-B14F-4D97-AF65-F5344CB8AC3E}">
        <p14:creationId xmlns:p14="http://schemas.microsoft.com/office/powerpoint/2010/main" val="6598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781549"/>
          </a:xfrm>
        </p:spPr>
        <p:txBody>
          <a:bodyPr>
            <a:normAutofit fontScale="85000" lnSpcReduction="20000"/>
          </a:bodyPr>
          <a:lstStyle/>
          <a:p>
            <a:pPr defTabSz="474678">
              <a:lnSpc>
                <a:spcPct val="110000"/>
              </a:lnSpc>
              <a:defRPr/>
            </a:pPr>
            <a:r>
              <a:rPr lang="en-US" sz="1300" dirty="0"/>
              <a:t>Finally, when you’re calculating how much retirement income you’ll need, one of the most important expenses you need to consider is health care. Not only does a longer life expectancy mean more retirement years to plan for, it also means you will likely spend more on health care for premiums and uninsured expenses. For a married couple, there’s the risk that</a:t>
            </a:r>
            <a:r>
              <a:rPr lang="en-US" sz="1300" baseline="0" dirty="0"/>
              <a:t> </a:t>
            </a:r>
            <a:r>
              <a:rPr lang="en-US" sz="1300" dirty="0"/>
              <a:t>savings may be depleted by health-care costs relating to the passing of the first spouse, reducing the amount available to the surviving spouse.</a:t>
            </a:r>
          </a:p>
          <a:p>
            <a:pPr defTabSz="474678">
              <a:lnSpc>
                <a:spcPct val="110000"/>
              </a:lnSpc>
              <a:defRPr/>
            </a:pPr>
            <a:endParaRPr lang="en-US" sz="1300" dirty="0"/>
          </a:p>
          <a:p>
            <a:pPr>
              <a:lnSpc>
                <a:spcPct val="110000"/>
              </a:lnSpc>
              <a:defRPr/>
            </a:pPr>
            <a:r>
              <a:rPr lang="en-US" sz="1300" dirty="0"/>
              <a:t>In addition to general health-care</a:t>
            </a:r>
            <a:r>
              <a:rPr lang="en-US" sz="1300" baseline="0" dirty="0"/>
              <a:t> premiums and expenses, </a:t>
            </a:r>
            <a:r>
              <a:rPr lang="en-US" sz="1300" dirty="0"/>
              <a:t>many</a:t>
            </a:r>
            <a:r>
              <a:rPr lang="en-US" sz="1300" baseline="0" dirty="0"/>
              <a:t> women will </a:t>
            </a:r>
            <a:r>
              <a:rPr lang="en-US" sz="1300" dirty="0"/>
              <a:t>have a need for long-term care because they are more likely to be living on their own in later years. Long-term care refers to the ongoing services and support needed by people suffering from chronic health conditions or disabilities. </a:t>
            </a:r>
          </a:p>
          <a:p>
            <a:pPr>
              <a:lnSpc>
                <a:spcPct val="110000"/>
              </a:lnSpc>
              <a:defRPr/>
            </a:pPr>
            <a:endParaRPr lang="en-US" sz="1300" dirty="0"/>
          </a:p>
          <a:p>
            <a:pPr defTabSz="472213">
              <a:lnSpc>
                <a:spcPct val="110000"/>
              </a:lnSpc>
              <a:defRPr/>
            </a:pPr>
            <a:r>
              <a:rPr lang="en-US" sz="1300" dirty="0"/>
              <a:t>&lt;CLICK&gt; It’s hard to face the fact that our health might decline, but statistics suggest that about 57% of women will need some type of long-term care services at some point during their</a:t>
            </a:r>
            <a:r>
              <a:rPr lang="en-US" sz="1300" baseline="0" dirty="0"/>
              <a:t> </a:t>
            </a:r>
            <a:r>
              <a:rPr lang="en-US" sz="1300" dirty="0"/>
              <a:t>lifetimes after age 65. That care can be expensive.</a:t>
            </a:r>
          </a:p>
          <a:p>
            <a:pPr defTabSz="472213">
              <a:lnSpc>
                <a:spcPct val="110000"/>
              </a:lnSpc>
              <a:defRPr/>
            </a:pPr>
            <a:endParaRPr lang="en-US" sz="1300" dirty="0"/>
          </a:p>
          <a:p>
            <a:pPr>
              <a:lnSpc>
                <a:spcPct val="110000"/>
              </a:lnSpc>
              <a:defRPr/>
            </a:pPr>
            <a:r>
              <a:rPr lang="en-US" sz="1300" dirty="0"/>
              <a:t>&lt;CLICK&gt; Currently, the nationwide average monthly cost of a semi-private</a:t>
            </a:r>
            <a:r>
              <a:rPr lang="en-US" sz="1300" baseline="0" dirty="0"/>
              <a:t> room in a </a:t>
            </a:r>
            <a:r>
              <a:rPr lang="en-US" sz="1300" dirty="0"/>
              <a:t>nursing home is $6,884. But if</a:t>
            </a:r>
            <a:r>
              <a:rPr lang="en-US" sz="1300" baseline="0" dirty="0"/>
              <a:t> you don’t need the highest level of skilled care, there are other less expensive options, including assisted living facilities, adult day care centers, and home health aides.</a:t>
            </a:r>
            <a:endParaRPr lang="en-US" sz="1300" dirty="0"/>
          </a:p>
          <a:p>
            <a:pPr>
              <a:lnSpc>
                <a:spcPct val="110000"/>
              </a:lnSpc>
              <a:defRPr/>
            </a:pPr>
            <a:endParaRPr lang="en-US" sz="1300" dirty="0"/>
          </a:p>
          <a:p>
            <a:pPr>
              <a:lnSpc>
                <a:spcPct val="110000"/>
              </a:lnSpc>
              <a:defRPr/>
            </a:pPr>
            <a:r>
              <a:rPr lang="en-US" sz="1300" dirty="0"/>
              <a:t>Many people assume that Medicaid will pay for long-term-care costs. You may be able to rely on Medicaid, but there’s a catch. To qualify for Medicaid, your assets and income must be low enough for you to qualify. You will have to use up most of your savings before you even qualify for Medicaid, and aside from a small personal needs allowance, you will have to use all your retirement income, including Social Security and any pension payments, to pay for your care before Medicaid pays anything. Another option is to consider long-term-care insurance, which may provide a source of funds for long-term-care expenses but doesn’t ensure that you won’t have to pay for some of the costs out-of-pocket. And the premium for this insurance will need to be factored into your retirement income needs.</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10</a:t>
            </a:fld>
            <a:endParaRPr lang="en-US" dirty="0"/>
          </a:p>
        </p:txBody>
      </p:sp>
    </p:spTree>
    <p:extLst>
      <p:ext uri="{BB962C8B-B14F-4D97-AF65-F5344CB8AC3E}">
        <p14:creationId xmlns:p14="http://schemas.microsoft.com/office/powerpoint/2010/main" val="355373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E81EA-C9D6-4D34-98CB-819852BA95A5}" type="slidenum">
              <a:rPr lang="en-US" smtClean="0"/>
              <a:pPr/>
              <a:t>11</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Now that we’ve talked</a:t>
            </a:r>
            <a:r>
              <a:rPr lang="en-US" baseline="0" dirty="0"/>
              <a:t> about how much annual retirement income you’ll need, we should discuss how long that retirement income may need to last. </a:t>
            </a:r>
            <a:r>
              <a:rPr lang="en-US" dirty="0"/>
              <a:t>When it comes to your retirement,</a:t>
            </a:r>
            <a:r>
              <a:rPr lang="en-US" baseline="0" dirty="0"/>
              <a:t> how long a period should you plan for?</a:t>
            </a:r>
          </a:p>
          <a:p>
            <a:pPr eaLnBrk="1" hangingPunct="1"/>
            <a:endParaRPr lang="en-US" baseline="0" dirty="0"/>
          </a:p>
          <a:p>
            <a:pPr eaLnBrk="1" hangingPunct="1"/>
            <a:r>
              <a:rPr lang="en-US" baseline="0" dirty="0"/>
              <a:t>&lt;CLICK&gt; The good news is that we’re living longer lives. The bad news is that this generally means your retirement income will need to last for a longer period of time. </a:t>
            </a:r>
          </a:p>
          <a:p>
            <a:pPr eaLnBrk="1" hangingPunct="1"/>
            <a:endParaRPr lang="en-US" baseline="0" dirty="0"/>
          </a:p>
          <a:p>
            <a:pPr eaLnBrk="1" hangingPunct="1"/>
            <a:r>
              <a:rPr lang="en-US" baseline="0" dirty="0"/>
              <a:t>&lt;CLICK&gt; As I mentioned earlier, </a:t>
            </a:r>
            <a:r>
              <a:rPr lang="en-US" u="none" dirty="0"/>
              <a:t>the average 65-year-old woman in the United States can expect to live about another 20</a:t>
            </a:r>
            <a:r>
              <a:rPr lang="en-US" u="none" baseline="0" dirty="0"/>
              <a:t> </a:t>
            </a:r>
            <a:r>
              <a:rPr lang="en-US" u="none" dirty="0"/>
              <a:t>years.</a:t>
            </a:r>
            <a:r>
              <a:rPr lang="en-US" dirty="0"/>
              <a:t> </a:t>
            </a:r>
            <a:br>
              <a:rPr lang="en-US" dirty="0"/>
            </a:br>
            <a:endParaRPr lang="en-US" dirty="0"/>
          </a:p>
          <a:p>
            <a:pPr eaLnBrk="1" hangingPunct="1"/>
            <a:r>
              <a:rPr lang="en-US" baseline="0" dirty="0"/>
              <a:t>&lt;CLICK&gt; </a:t>
            </a:r>
            <a:r>
              <a:rPr lang="en-US" dirty="0"/>
              <a:t>Life expectancy has increased at a steady pace over the years, and it is likely</a:t>
            </a:r>
            <a:r>
              <a:rPr lang="en-US" baseline="0" dirty="0"/>
              <a:t> </a:t>
            </a:r>
            <a:r>
              <a:rPr lang="en-US" dirty="0"/>
              <a:t>to continue increasing. </a:t>
            </a:r>
          </a:p>
          <a:p>
            <a:pPr eaLnBrk="1" hangingPunct="1"/>
            <a:endParaRPr lang="en-US" dirty="0"/>
          </a:p>
          <a:p>
            <a:pPr eaLnBrk="1" hangingPunct="1"/>
            <a:r>
              <a:rPr lang="en-US" baseline="0" dirty="0"/>
              <a:t>&lt;CLICK&gt; So</a:t>
            </a:r>
            <a:r>
              <a:rPr lang="en-US" dirty="0"/>
              <a:t> it’s not unreasonable to plan for a retirement that lasts for 25 years or more, which means your income and savings will need to last that long as well. </a:t>
            </a:r>
          </a:p>
        </p:txBody>
      </p:sp>
    </p:spTree>
    <p:extLst>
      <p:ext uri="{BB962C8B-B14F-4D97-AF65-F5344CB8AC3E}">
        <p14:creationId xmlns:p14="http://schemas.microsoft.com/office/powerpoint/2010/main" val="151805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67A9AD-2CB1-4BBE-9B4B-E185CE514035}" type="slidenum">
              <a:rPr lang="en-US" smtClean="0"/>
              <a:pPr/>
              <a:t>12</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Where will all this retirement income come from? Traditionally, retirement income has been described as a “three-legged stool” composed of:</a:t>
            </a:r>
          </a:p>
          <a:p>
            <a:pPr eaLnBrk="1" hangingPunct="1"/>
            <a:endParaRPr lang="en-US" dirty="0"/>
          </a:p>
          <a:p>
            <a:pPr eaLnBrk="1" hangingPunct="1"/>
            <a:r>
              <a:rPr lang="en-US" dirty="0"/>
              <a:t>&lt;CLICK&gt; Social Security retirement benefits</a:t>
            </a:r>
          </a:p>
          <a:p>
            <a:pPr eaLnBrk="1" hangingPunct="1"/>
            <a:r>
              <a:rPr lang="en-US" dirty="0"/>
              <a:t>&lt;CLICK&gt; Traditional employer pension income, and</a:t>
            </a:r>
          </a:p>
          <a:p>
            <a:pPr eaLnBrk="1" hangingPunct="1"/>
            <a:r>
              <a:rPr lang="en-US" dirty="0"/>
              <a:t>&lt;CLICK&gt; Individual savings and investments </a:t>
            </a:r>
          </a:p>
          <a:p>
            <a:pPr eaLnBrk="1" hangingPunct="1"/>
            <a:endParaRPr lang="en-US" dirty="0"/>
          </a:p>
          <a:p>
            <a:pPr eaLnBrk="1" hangingPunct="1"/>
            <a:r>
              <a:rPr lang="en-US" dirty="0"/>
              <a:t>The first two legs of the stool, Social Security retirement benefits and employer pensions, produce a steady or relatively “fixed” stream of annual income that you can depend on during retirement. </a:t>
            </a:r>
          </a:p>
          <a:p>
            <a:pPr eaLnBrk="1" hangingPunct="1">
              <a:lnSpc>
                <a:spcPct val="90000"/>
              </a:lnSpc>
            </a:pPr>
            <a:endParaRPr lang="en-US" sz="1000" dirty="0"/>
          </a:p>
          <a:p>
            <a:pPr eaLnBrk="1" hangingPunct="1">
              <a:lnSpc>
                <a:spcPct val="90000"/>
              </a:lnSpc>
            </a:pPr>
            <a:r>
              <a:rPr lang="en-US" sz="1000" dirty="0"/>
              <a:t> </a:t>
            </a:r>
          </a:p>
          <a:p>
            <a:pPr eaLnBrk="1" hangingPunct="1">
              <a:lnSpc>
                <a:spcPct val="90000"/>
              </a:lnSpc>
            </a:pPr>
            <a:endParaRPr lang="en-US" sz="1000" dirty="0"/>
          </a:p>
        </p:txBody>
      </p:sp>
    </p:spTree>
    <p:extLst>
      <p:ext uri="{BB962C8B-B14F-4D97-AF65-F5344CB8AC3E}">
        <p14:creationId xmlns:p14="http://schemas.microsoft.com/office/powerpoint/2010/main" val="286277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defRPr/>
            </a:pPr>
            <a:r>
              <a:rPr lang="en-US" b="0" u="none" dirty="0"/>
              <a:t>Let’s take a look at Social</a:t>
            </a:r>
            <a:r>
              <a:rPr lang="en-US" b="0" u="none" baseline="0" dirty="0"/>
              <a:t> Security. </a:t>
            </a:r>
          </a:p>
          <a:p>
            <a:pPr eaLnBrk="1" hangingPunct="1">
              <a:lnSpc>
                <a:spcPct val="90000"/>
              </a:lnSpc>
              <a:defRPr/>
            </a:pPr>
            <a:endParaRPr lang="en-US" b="0" u="none" baseline="0" dirty="0"/>
          </a:p>
          <a:p>
            <a:pPr defTabSz="474254">
              <a:lnSpc>
                <a:spcPct val="90000"/>
              </a:lnSpc>
              <a:defRPr/>
            </a:pPr>
            <a:r>
              <a:rPr lang="en-US" b="0" u="none" dirty="0"/>
              <a:t>&lt;CLICK&gt; Today, 94% of U.S. workers are covered by Social Security. </a:t>
            </a:r>
            <a:br>
              <a:rPr lang="en-US" b="0" u="none" dirty="0"/>
            </a:br>
            <a:endParaRPr lang="en-US" b="0" u="none" dirty="0"/>
          </a:p>
          <a:p>
            <a:pPr eaLnBrk="1" hangingPunct="1">
              <a:lnSpc>
                <a:spcPct val="90000"/>
              </a:lnSpc>
              <a:defRPr/>
            </a:pPr>
            <a:r>
              <a:rPr lang="en-US" b="0" u="none" dirty="0"/>
              <a:t>&lt;CLICK&gt; </a:t>
            </a:r>
            <a:r>
              <a:rPr lang="en-US" u="none" dirty="0"/>
              <a:t>Social Security is the major source of guaranteed lifetime retirement income for most Americans. For some women, Social Security makes up most, if not all, of the income they have in their later years.</a:t>
            </a:r>
          </a:p>
          <a:p>
            <a:pPr eaLnBrk="1" hangingPunct="1">
              <a:lnSpc>
                <a:spcPct val="90000"/>
              </a:lnSpc>
              <a:defRPr/>
            </a:pPr>
            <a:endParaRPr lang="en-US" u="none" dirty="0"/>
          </a:p>
          <a:p>
            <a:pPr defTabSz="474058">
              <a:lnSpc>
                <a:spcPct val="90000"/>
              </a:lnSpc>
              <a:defRPr/>
            </a:pPr>
            <a:r>
              <a:rPr lang="en-US" u="none" dirty="0"/>
              <a:t>&lt;CLICK&gt; To qualify for Social Security retirement benefits, you have to work in a job that’s covered by Social Security and you generally need to have earned 40 credits, which is about 10 years of work. If you haven’t worked long enough to qualify on your own, you may qualify for spousal benefits based on your </a:t>
            </a:r>
            <a:r>
              <a:rPr lang="en-US" b="0" u="none" dirty="0"/>
              <a:t>spouse’s</a:t>
            </a:r>
            <a:r>
              <a:rPr lang="en-US" u="none" dirty="0"/>
              <a:t> work record. A spousal benefit claimed at your full retirement age is generally equal to 50% of the primary earner’s benefit. </a:t>
            </a:r>
          </a:p>
          <a:p>
            <a:pPr marL="177770" indent="-177770" defTabSz="474058">
              <a:lnSpc>
                <a:spcPct val="90000"/>
              </a:lnSpc>
              <a:buFont typeface="Wingdings"/>
              <a:buChar char="Ø"/>
              <a:defRPr/>
            </a:pPr>
            <a:endParaRPr lang="en-US" u="none" dirty="0"/>
          </a:p>
          <a:p>
            <a:pPr defTabSz="474058">
              <a:lnSpc>
                <a:spcPct val="90000"/>
              </a:lnSpc>
              <a:defRPr/>
            </a:pPr>
            <a:r>
              <a:rPr lang="en-US" u="none" dirty="0"/>
              <a:t>Now, how much can you expect from Social Security?</a:t>
            </a:r>
          </a:p>
          <a:p>
            <a:pPr defTabSz="474058">
              <a:lnSpc>
                <a:spcPct val="90000"/>
              </a:lnSpc>
              <a:defRPr/>
            </a:pPr>
            <a:endParaRPr lang="en-US"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13</a:t>
            </a:fld>
            <a:endParaRPr lang="en-US" dirty="0"/>
          </a:p>
        </p:txBody>
      </p:sp>
    </p:spTree>
    <p:extLst>
      <p:ext uri="{BB962C8B-B14F-4D97-AF65-F5344CB8AC3E}">
        <p14:creationId xmlns:p14="http://schemas.microsoft.com/office/powerpoint/2010/main" val="108746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defTabSz="474058">
              <a:lnSpc>
                <a:spcPct val="95000"/>
              </a:lnSpc>
              <a:defRPr/>
            </a:pPr>
            <a:r>
              <a:rPr lang="en-US" u="none" dirty="0"/>
              <a:t>&lt;CLICK&gt; The amount you’ll receive from Social Security is based on the number of years you’ve worked and the amount you’ve earned. </a:t>
            </a:r>
          </a:p>
          <a:p>
            <a:pPr defTabSz="474058">
              <a:lnSpc>
                <a:spcPct val="95000"/>
              </a:lnSpc>
              <a:defRPr/>
            </a:pPr>
            <a:endParaRPr lang="en-US" u="none" dirty="0"/>
          </a:p>
          <a:p>
            <a:pPr defTabSz="474058">
              <a:lnSpc>
                <a:spcPct val="95000"/>
              </a:lnSpc>
              <a:defRPr/>
            </a:pPr>
            <a:r>
              <a:rPr lang="en-US" u="none" dirty="0"/>
              <a:t>&lt;CLICK&gt; Your benefit is calculated using a formula that takes into account your 35 highest earnings years. If you earned little or nothing in several of those years, it may be to your advantage to work as long as possible, because you may have the opportunity to replace a year of lower earnings with a year of higher earnings, potentially resulting in a higher retirement benefit. </a:t>
            </a:r>
          </a:p>
          <a:p>
            <a:pPr defTabSz="474058">
              <a:lnSpc>
                <a:spcPct val="95000"/>
              </a:lnSpc>
              <a:defRPr/>
            </a:pPr>
            <a:endParaRPr lang="en-US" u="none" dirty="0"/>
          </a:p>
          <a:p>
            <a:pPr defTabSz="474058">
              <a:lnSpc>
                <a:spcPct val="95000"/>
              </a:lnSpc>
              <a:defRPr/>
            </a:pPr>
            <a:r>
              <a:rPr lang="en-US" b="0" u="none" dirty="0"/>
              <a:t>Another plus is that Social Security’s annual cost-of-living increases are calculated using your initial year’s benefits as a base ― the higher the base, the greater your annual increase ― which is something that can help you maintain your standard of living throughout many years of retirement.</a:t>
            </a:r>
            <a:endParaRPr lang="en-US" b="0" u="none" baseline="0" dirty="0"/>
          </a:p>
          <a:p>
            <a:pPr defTabSz="474058">
              <a:lnSpc>
                <a:spcPct val="95000"/>
              </a:lnSpc>
              <a:defRPr/>
            </a:pPr>
            <a:endParaRPr lang="en-US" u="sng" dirty="0"/>
          </a:p>
          <a:p>
            <a:pPr defTabSz="474058">
              <a:lnSpc>
                <a:spcPct val="95000"/>
              </a:lnSpc>
              <a:defRPr/>
            </a:pPr>
            <a:r>
              <a:rPr lang="en-US" b="0" u="none" strike="noStrike" baseline="0" dirty="0"/>
              <a:t>Also keep in mind that if you’re married and your lifetime earnings were lower than your </a:t>
            </a:r>
            <a:r>
              <a:rPr lang="en-US" b="0" i="0" u="none" strike="noStrike" baseline="0" dirty="0"/>
              <a:t>spouse’s</a:t>
            </a:r>
            <a:r>
              <a:rPr lang="en-US" b="0" u="none" strike="noStrike" baseline="0" dirty="0"/>
              <a:t>, you may be eligible for a spousal benefit based on your </a:t>
            </a:r>
            <a:r>
              <a:rPr lang="en-US" b="0" i="0" u="none" strike="noStrike" baseline="0" dirty="0"/>
              <a:t>spouse’s</a:t>
            </a:r>
            <a:r>
              <a:rPr lang="en-US" b="0" u="none" strike="noStrike" baseline="0" dirty="0"/>
              <a:t> earnings record if it would be higher than your own worker benefit (based on your earnings record). An unmarried, divorced spouse who was married for at least 10 years may also be eligible for a spousal benefit. </a:t>
            </a:r>
          </a:p>
          <a:p>
            <a:pPr defTabSz="474058">
              <a:lnSpc>
                <a:spcPct val="95000"/>
              </a:lnSpc>
              <a:defRPr/>
            </a:pPr>
            <a:endParaRPr lang="en-US" b="0" u="none" strike="noStrike" baseline="0" dirty="0"/>
          </a:p>
          <a:p>
            <a:pPr defTabSz="474058">
              <a:lnSpc>
                <a:spcPct val="95000"/>
              </a:lnSpc>
              <a:defRPr/>
            </a:pPr>
            <a:r>
              <a:rPr lang="en-US" u="none" dirty="0"/>
              <a:t>&lt;CLICK&gt; The age at which you start claiming benefits will also affect the amount you receive. You can choose to start taking retirement benefits as early as age 62, but if you do so your monthly benefit will be 25% to 30% less than if you had waited until your full retirement age, which is 66 or 67, depending on the year you were born. On the other hand, you will receive a higher monthly benefit if you delay claiming Social Security benefits until age 70; if you wait, your monthly benefit will increase by 8% for each year that you delay taking benefits past your full retirement age. </a:t>
            </a:r>
            <a:r>
              <a:rPr lang="en-US" b="0" u="none" baseline="0" dirty="0"/>
              <a:t>Of course, even if you claim benefits at age 62 and receive a smaller monthly benefit, you will end up receiving more benefit checks. For example, if your normal retirement age is 66, opting to receive benefits at age 62 means you’ll receive 48 additional monthly benefit payments.</a:t>
            </a:r>
            <a:endParaRPr lang="en-US" u="none" dirty="0"/>
          </a:p>
          <a:p>
            <a:pPr defTabSz="474058">
              <a:lnSpc>
                <a:spcPct val="90000"/>
              </a:lnSpc>
              <a:defRPr/>
            </a:pPr>
            <a:endParaRPr lang="en-US" b="0" u="none" strike="noStrike" baseline="0" dirty="0"/>
          </a:p>
          <a:p>
            <a:pPr defTabSz="474058">
              <a:lnSpc>
                <a:spcPct val="90000"/>
              </a:lnSpc>
              <a:defRPr/>
            </a:pPr>
            <a:endParaRPr lang="en-US" b="0" u="sng" strike="noStrike" baseline="0" dirty="0"/>
          </a:p>
          <a:p>
            <a:pPr defTabSz="474058">
              <a:lnSpc>
                <a:spcPct val="90000"/>
              </a:lnSpc>
              <a:defRPr/>
            </a:pPr>
            <a:endParaRPr lang="en-US" b="0" u="sng" strike="noStrike" baseline="0" dirty="0"/>
          </a:p>
          <a:p>
            <a:pPr defTabSz="474058">
              <a:lnSpc>
                <a:spcPct val="90000"/>
              </a:lnSpc>
              <a:defRPr/>
            </a:pPr>
            <a:endParaRPr lang="en-US" dirty="0"/>
          </a:p>
          <a:p>
            <a:pPr eaLnBrk="1" hangingPunct="1">
              <a:lnSpc>
                <a:spcPct val="90000"/>
              </a:lnSpc>
              <a:defRPr/>
            </a:pPr>
            <a:endParaRPr lang="en-US" b="0" u="none"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14</a:t>
            </a:fld>
            <a:endParaRPr lang="en-US" dirty="0"/>
          </a:p>
        </p:txBody>
      </p:sp>
    </p:spTree>
    <p:extLst>
      <p:ext uri="{BB962C8B-B14F-4D97-AF65-F5344CB8AC3E}">
        <p14:creationId xmlns:p14="http://schemas.microsoft.com/office/powerpoint/2010/main" val="162838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474058">
              <a:defRPr/>
            </a:pPr>
            <a:r>
              <a:rPr lang="en-US" u="none" dirty="0"/>
              <a:t>This chart illustrates what a hypothetical person might receive by claiming Social Security benefits at different ages. It’s based on a full retirement age of 66 and a benefit of $1,800 per month. As you can see, if you start taking benefits at age 62, you would receive $1,350 per month, but if you wait until age 70, you would receive $2,376 each month — about</a:t>
            </a:r>
            <a:r>
              <a:rPr lang="en-US" u="none" baseline="0" dirty="0"/>
              <a:t> </a:t>
            </a:r>
            <a:r>
              <a:rPr lang="en-US" u="none" dirty="0"/>
              <a:t>$1,000 more. Remember, this monthly benefit is guaranteed, every month, for as long as you live.</a:t>
            </a:r>
          </a:p>
          <a:p>
            <a:pPr defTabSz="474058">
              <a:defRPr/>
            </a:pPr>
            <a:endParaRPr lang="en-US" u="sng" dirty="0"/>
          </a:p>
          <a:p>
            <a:r>
              <a:rPr lang="en-US" dirty="0"/>
              <a:t>So, an important question as you approach your 60s is: Should you begin taking Social Security benefits early at age 62 and receive smaller payments </a:t>
            </a:r>
            <a:r>
              <a:rPr lang="en-US" u="none" dirty="0"/>
              <a:t>— </a:t>
            </a:r>
            <a:r>
              <a:rPr lang="en-US" dirty="0"/>
              <a:t>but possibly receive them over a longer period of time </a:t>
            </a:r>
            <a:r>
              <a:rPr lang="en-US" u="none" dirty="0"/>
              <a:t>— </a:t>
            </a:r>
            <a:r>
              <a:rPr lang="en-US" dirty="0"/>
              <a:t>or should you wait until your full retirement age, or even later, to start taking benefits and receive larger benefits over a possibly shorter period of time? </a:t>
            </a:r>
          </a:p>
          <a:p>
            <a:endParaRPr lang="en-US" dirty="0"/>
          </a:p>
          <a:p>
            <a:r>
              <a:rPr lang="en-US" dirty="0"/>
              <a:t>There’s no right answer. This is an individual decision that must be based on many factors, such as other sources of retirement income you may have, your life expectancy, your marital status, whether you plan to continue working after taking benefits, and your tax picture.</a:t>
            </a:r>
          </a:p>
          <a:p>
            <a:pPr>
              <a:defRPr/>
            </a:pPr>
            <a:endParaRPr lang="en-US" b="0" u="sng" dirty="0"/>
          </a:p>
          <a:p>
            <a:pPr defTabSz="474058">
              <a:defRPr/>
            </a:pPr>
            <a:r>
              <a:rPr lang="en-US" b="0" u="none" baseline="0" dirty="0"/>
              <a:t>The bottom line, though, is that for most women, Social Security alone isn’t going to provide enough income in retirement. </a:t>
            </a:r>
            <a:endParaRPr lang="en-US" u="none" dirty="0"/>
          </a:p>
          <a:p>
            <a:pPr>
              <a:defRPr/>
            </a:pPr>
            <a:endParaRPr lang="en-US" b="0" u="sng"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15</a:t>
            </a:fld>
            <a:endParaRPr lang="en-US" dirty="0"/>
          </a:p>
        </p:txBody>
      </p:sp>
    </p:spTree>
    <p:extLst>
      <p:ext uri="{BB962C8B-B14F-4D97-AF65-F5344CB8AC3E}">
        <p14:creationId xmlns:p14="http://schemas.microsoft.com/office/powerpoint/2010/main" val="264443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u="none" dirty="0"/>
              <a:t>Let’s move now to the second leg of the three-legged stool:</a:t>
            </a:r>
            <a:r>
              <a:rPr lang="en-US" u="none" baseline="0" dirty="0"/>
              <a:t> </a:t>
            </a:r>
            <a:r>
              <a:rPr lang="en-US" u="none" dirty="0"/>
              <a:t>employer pensions. If you or your spouse is entitled to receive a traditional employer pension, you’re lucky. Fewer Americans are covered by such plans every year. </a:t>
            </a:r>
          </a:p>
          <a:p>
            <a:endParaRPr lang="en-US" u="none" dirty="0"/>
          </a:p>
          <a:p>
            <a:r>
              <a:rPr lang="en-US" u="none" dirty="0"/>
              <a:t>&lt;CLICK&gt; Pension benefits can be complicated, and it’s important to understand how they work.</a:t>
            </a:r>
          </a:p>
          <a:p>
            <a:endParaRPr lang="en-US" u="none" dirty="0"/>
          </a:p>
          <a:p>
            <a:r>
              <a:rPr lang="en-US" u="none" dirty="0"/>
              <a:t>&lt;CLICK&gt; A typical pension benefit is payable monthly, over the plan participant’s lifetime, starting at normal retirement age</a:t>
            </a:r>
            <a:r>
              <a:rPr lang="en-US" u="none" baseline="0" dirty="0"/>
              <a:t> (</a:t>
            </a:r>
            <a:r>
              <a:rPr lang="en-US" u="none" dirty="0"/>
              <a:t>for example, age 65). This is called a “single-life annuity.” However, once the plan participant dies, benefit payments end, even if only a single payment has been made.</a:t>
            </a:r>
          </a:p>
          <a:p>
            <a:endParaRPr lang="en-US" u="none" dirty="0"/>
          </a:p>
          <a:p>
            <a:r>
              <a:rPr lang="en-US" u="none" dirty="0"/>
              <a:t>&lt;CLICK&gt; If you’re married, federal law requires that benefits be paid as a “qualified joint and survivor annuity,” or QJSA, unless both you and your spouse agree to receive the benefit as a single-life annuity, or in some other form. </a:t>
            </a:r>
          </a:p>
          <a:p>
            <a:endParaRPr lang="en-US" u="none" dirty="0"/>
          </a:p>
          <a:p>
            <a:pPr defTabSz="472213">
              <a:defRPr/>
            </a:pPr>
            <a:r>
              <a:rPr lang="en-US" u="none" dirty="0"/>
              <a:t>&lt;CLICK&gt; The QJSA pays a monthly benefit to the plan participant and then continues to pay 50% to 100% of that amount to the surviving spouse after the plan participant dies. The amount paid to the plan participant during his or her lifetime is generally smaller than under the single-life annuity because the benefit is payable over a potentially longer period of time — two lifetimes instead of one. </a:t>
            </a:r>
          </a:p>
          <a:p>
            <a:pPr defTabSz="472213">
              <a:defRPr/>
            </a:pPr>
            <a:endParaRPr lang="en-US" u="none" dirty="0"/>
          </a:p>
          <a:p>
            <a:pPr defTabSz="472213">
              <a:defRPr/>
            </a:pPr>
            <a:r>
              <a:rPr lang="en-US" u="none" dirty="0"/>
              <a:t>&lt;</a:t>
            </a:r>
            <a:r>
              <a:rPr lang="en-US" b="0" i="0" u="none" dirty="0"/>
              <a:t>CLICK&gt; If you’re entitled to a pension, your choice of whether to </a:t>
            </a:r>
            <a:r>
              <a:rPr lang="en-US" u="none" dirty="0"/>
              <a:t>receive the pension benefit as a QJSA or in some other form may be one of the most important retirement decisions you’ll make. </a:t>
            </a:r>
          </a:p>
          <a:p>
            <a:endParaRPr lang="en-US" u="none" baseline="0" dirty="0"/>
          </a:p>
          <a:p>
            <a:pPr>
              <a:defRPr/>
            </a:pPr>
            <a:endParaRPr lang="en-US" u="none"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16</a:t>
            </a:fld>
            <a:endParaRPr lang="en-US" dirty="0"/>
          </a:p>
        </p:txBody>
      </p:sp>
    </p:spTree>
    <p:extLst>
      <p:ext uri="{BB962C8B-B14F-4D97-AF65-F5344CB8AC3E}">
        <p14:creationId xmlns:p14="http://schemas.microsoft.com/office/powerpoint/2010/main" val="28322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u="none" dirty="0"/>
              <a:t>Let’s look at an example. These numbers are purely for illustration and aren’t meant to reflect the exact benefits that any particular plan may provide. Suppose your spouse retires at age 65, having earned a pension benefit of $4,000 a month, payable for his lifetime. This is his single-life annuity benefit. Because he’s married, however, the pension benefit must be paid as a QJSA, unless you both agree to choose the benefit in a different form. </a:t>
            </a:r>
          </a:p>
          <a:p>
            <a:endParaRPr lang="en-US" u="none" dirty="0"/>
          </a:p>
          <a:p>
            <a:r>
              <a:rPr lang="en-US" u="none" dirty="0"/>
              <a:t>Because the QJSA is payable over a longer period of time — both of your lifetimes — the amount paid to your spouse while he’s alive is reduced. Let’s assume that under the QJSA your spouse will receive $3,800 each month, and that after his death you'll receive 50% of that amount, or $1,900 per month. This is called a 50% QJSA.</a:t>
            </a:r>
          </a:p>
          <a:p>
            <a:endParaRPr lang="en-US" u="none" dirty="0"/>
          </a:p>
          <a:p>
            <a:r>
              <a:rPr lang="en-US" u="none" dirty="0"/>
              <a:t>You may also have the option to receive up to 100% of the amount your spouse was receiving during his lifetime. In this case, because your survivor benefit is higher, your spouse’s benefit is reduced again. Let’s assume in this instance that your spouse’s monthly benefit under the QJSA will be $3,600 during his lifetime, and that you’ll receive the same amount, $3,600, after his death. This is called a 100% QJSA.</a:t>
            </a:r>
          </a:p>
          <a:p>
            <a:endParaRPr lang="en-US" u="none" dirty="0"/>
          </a:p>
          <a:p>
            <a:r>
              <a:rPr lang="en-US" u="none" dirty="0"/>
              <a:t>You may be tempted to take the single-life annuity because it provides the highest monthly benefit now. But this option would provide no benefit to you once your spouse dies. As we’ve discussed, because women are more likely to survive their husbands, waiving the QJSA and taking the single-life annuity instead will not make sense in most cases. Conversely, if </a:t>
            </a:r>
            <a:r>
              <a:rPr lang="en-US" i="1" u="none" dirty="0"/>
              <a:t>you</a:t>
            </a:r>
            <a:r>
              <a:rPr lang="en-US" i="0" u="none" dirty="0"/>
              <a:t> </a:t>
            </a:r>
            <a:r>
              <a:rPr lang="en-US" u="none" dirty="0"/>
              <a:t>have earned the pension benefit, it may make more sense to waive the QJSA and take the larger single-life annuity benefit, because of the likelihood that you’ll survive your spouse. </a:t>
            </a:r>
          </a:p>
          <a:p>
            <a:endParaRPr lang="en-US" u="none"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17</a:t>
            </a:fld>
            <a:endParaRPr lang="en-US" dirty="0"/>
          </a:p>
        </p:txBody>
      </p:sp>
    </p:spTree>
    <p:extLst>
      <p:ext uri="{BB962C8B-B14F-4D97-AF65-F5344CB8AC3E}">
        <p14:creationId xmlns:p14="http://schemas.microsoft.com/office/powerpoint/2010/main" val="383995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a:t>Let’s recap for a moment. </a:t>
            </a:r>
          </a:p>
          <a:p>
            <a:endParaRPr lang="en-US" dirty="0"/>
          </a:p>
          <a:p>
            <a:r>
              <a:rPr lang="en-US" u="none" dirty="0"/>
              <a:t>&lt;CLICK&gt; We’ve talked about estimating how much annual income you’ll need in retirement.</a:t>
            </a:r>
          </a:p>
          <a:p>
            <a:endParaRPr lang="en-US" u="none" dirty="0"/>
          </a:p>
          <a:p>
            <a:r>
              <a:rPr lang="en-US" u="none" dirty="0"/>
              <a:t>&lt;CLICK&gt; We’ve also talked about how much income you can expect from employer pension plans and Social Security.</a:t>
            </a:r>
          </a:p>
          <a:p>
            <a:endParaRPr lang="en-US" dirty="0"/>
          </a:p>
          <a:p>
            <a:r>
              <a:rPr lang="en-US" dirty="0"/>
              <a:t>&lt;CLICK&gt; If you compare </a:t>
            </a:r>
            <a:r>
              <a:rPr lang="en-US" u="none" dirty="0"/>
              <a:t>these two, </a:t>
            </a:r>
            <a:r>
              <a:rPr lang="en-US" dirty="0"/>
              <a:t>you’re likely going to find a “gap.” That is, unless you’re lucky enough to have a very generous employer pension, you’re going to have unmet retirement income needs that will have to be funded with the third leg of the retirement income stool — your own personal savings and investments.</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endParaRPr lang="en-US" dirty="0"/>
          </a:p>
        </p:txBody>
      </p:sp>
      <p:sp>
        <p:nvSpPr>
          <p:cNvPr id="50180" name="Slide Number Placeholder 3"/>
          <p:cNvSpPr>
            <a:spLocks noGrp="1"/>
          </p:cNvSpPr>
          <p:nvPr>
            <p:ph type="sldNum" sz="quarter" idx="5"/>
          </p:nvPr>
        </p:nvSpPr>
        <p:spPr>
          <a:noFill/>
        </p:spPr>
        <p:txBody>
          <a:bodyPr/>
          <a:lstStyle/>
          <a:p>
            <a:fld id="{97E50C73-68A1-4010-91EE-24F61989447C}" type="slidenum">
              <a:rPr lang="en-US" smtClean="0"/>
              <a:pPr/>
              <a:t>18</a:t>
            </a:fld>
            <a:endParaRPr lang="en-US" dirty="0"/>
          </a:p>
        </p:txBody>
      </p:sp>
    </p:spTree>
    <p:extLst>
      <p:ext uri="{BB962C8B-B14F-4D97-AF65-F5344CB8AC3E}">
        <p14:creationId xmlns:p14="http://schemas.microsoft.com/office/powerpoint/2010/main" val="141176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we’re talking about your personal savings, we’re talking about funds that you have in tax-advantaged</a:t>
            </a:r>
            <a:r>
              <a:rPr lang="en-US" baseline="0" dirty="0"/>
              <a:t> accounts like IRAs, 401(k) plans, 457(b) plans, and 403(b) plans, as well as any investments you hold outside of tax-advantaged accounts.</a:t>
            </a:r>
          </a:p>
          <a:p>
            <a:endParaRPr lang="en-US" baseline="0" dirty="0"/>
          </a:p>
          <a:p>
            <a:r>
              <a:rPr lang="en-US" b="0" i="0" u="none" baseline="0" dirty="0"/>
              <a:t>When it comes to personal savings, though, we’ve already explained that women face a number of challenges.</a:t>
            </a:r>
          </a:p>
          <a:p>
            <a:endParaRPr lang="en-US" b="0" i="0" baseline="0" dirty="0"/>
          </a:p>
          <a:p>
            <a:r>
              <a:rPr lang="en-US" b="0" i="0" baseline="0" dirty="0"/>
              <a:t>&lt;CLICK&gt; Statistically, women earn less then men </a:t>
            </a:r>
            <a:r>
              <a:rPr lang="en-US" b="0" i="0" u="none" baseline="0" dirty="0"/>
              <a:t>in similar jobs, and they are more likely to work part-time. </a:t>
            </a:r>
            <a:endParaRPr lang="en-US" b="0" i="0" baseline="0" dirty="0"/>
          </a:p>
          <a:p>
            <a:endParaRPr lang="en-US" b="0" i="0" baseline="0" dirty="0"/>
          </a:p>
          <a:p>
            <a:r>
              <a:rPr lang="en-US" b="0" i="0" baseline="0" dirty="0"/>
              <a:t>&lt;CLICK&gt; Women also tend to spend fewer years in the workforce, primarily due to caregiving responsibilities. </a:t>
            </a:r>
          </a:p>
          <a:p>
            <a:endParaRPr lang="en-US" b="0" i="0" baseline="0" dirty="0"/>
          </a:p>
          <a:p>
            <a:r>
              <a:rPr lang="en-US" b="0" i="0" baseline="0" dirty="0"/>
              <a:t>&lt;CLICK&gt; </a:t>
            </a:r>
            <a:r>
              <a:rPr lang="en-US" dirty="0"/>
              <a:t>Compounding the problem is that women often start saving later, and save less than men, which can reduce their chances of having enough income in retirement.</a:t>
            </a:r>
          </a:p>
          <a:p>
            <a:endParaRPr lang="en-US" b="0" i="0" baseline="0" dirty="0"/>
          </a:p>
          <a:p>
            <a:r>
              <a:rPr lang="en-US" b="0" i="0" baseline="0" dirty="0"/>
              <a:t>&lt;CLICK&gt; The combination of these factors means you might not have enough savings in retirement unless you plan properly. </a:t>
            </a:r>
          </a:p>
          <a:p>
            <a:endParaRPr lang="en-US" b="0" i="0" u="none" baseline="0" dirty="0"/>
          </a:p>
          <a:p>
            <a:r>
              <a:rPr lang="en-US" b="0" i="0" u="none" baseline="0" dirty="0"/>
              <a:t>These factors explain why many women are at a disadvantage when it comes to saving for retirement, which makes it vital that they take steps to identify and address any projected shortfall.</a:t>
            </a:r>
          </a:p>
          <a:p>
            <a:endParaRPr lang="en-US" baseline="0"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19</a:t>
            </a:fld>
            <a:endParaRPr lang="en-US" dirty="0"/>
          </a:p>
        </p:txBody>
      </p:sp>
    </p:spTree>
    <p:extLst>
      <p:ext uri="{BB962C8B-B14F-4D97-AF65-F5344CB8AC3E}">
        <p14:creationId xmlns:p14="http://schemas.microsoft.com/office/powerpoint/2010/main" val="10349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65C6644-DD81-4E83-9C1C-38DF56AF3D9B}" type="slidenum">
              <a:rPr lang="en-US" smtClean="0"/>
              <a:pPr/>
              <a:t>2</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rmAutofit/>
          </a:bodyPr>
          <a:lstStyle/>
          <a:p>
            <a:r>
              <a:rPr lang="en-US" b="0" i="0" u="none" dirty="0">
                <a:solidFill>
                  <a:schemeClr val="tx1"/>
                </a:solidFill>
              </a:rPr>
              <a:t>When it comes to saving</a:t>
            </a:r>
            <a:r>
              <a:rPr lang="en-US" b="0" i="0" u="none" baseline="0" dirty="0">
                <a:solidFill>
                  <a:schemeClr val="tx1"/>
                </a:solidFill>
              </a:rPr>
              <a:t> for retirement and planning for retirement income, women face a number of unique challenges, which we’ll be discussing in more detail. </a:t>
            </a:r>
          </a:p>
          <a:p>
            <a:endParaRPr lang="en-US" strike="sngStrike" dirty="0"/>
          </a:p>
          <a:p>
            <a:r>
              <a:rPr lang="en-US" dirty="0"/>
              <a:t>&lt;CLICK&gt; First </a:t>
            </a:r>
            <a:r>
              <a:rPr lang="en-US" b="0" i="0" u="none" dirty="0"/>
              <a:t>of all, women generally live longer than men, which means they may need to plan for more years in retirement.</a:t>
            </a:r>
          </a:p>
          <a:p>
            <a:endParaRPr lang="en-US" b="0" i="0" u="none" dirty="0"/>
          </a:p>
          <a:p>
            <a:r>
              <a:rPr lang="en-US" b="0" i="0" u="none" dirty="0"/>
              <a:t>&lt;CLICK&gt; Because</a:t>
            </a:r>
            <a:r>
              <a:rPr lang="en-US" b="0" i="0" u="none" baseline="0" dirty="0"/>
              <a:t> of their longer life expectancies, women </a:t>
            </a:r>
            <a:r>
              <a:rPr lang="en-US" b="0" i="0" u="none" dirty="0"/>
              <a:t>should also consider that they may spend some of their retirement years living on their own.</a:t>
            </a:r>
            <a:endParaRPr lang="en-US" b="0" i="0" u="none" strike="sngStrike" dirty="0"/>
          </a:p>
          <a:p>
            <a:endParaRPr lang="en-US" b="0" i="0" u="none" dirty="0"/>
          </a:p>
          <a:p>
            <a:r>
              <a:rPr lang="en-US" b="0" i="0" u="none" dirty="0"/>
              <a:t>&lt;CLICK&gt; Women often interrupt their careers to care for children and aging parents.</a:t>
            </a:r>
          </a:p>
          <a:p>
            <a:endParaRPr lang="en-US" b="0" i="0" u="none" dirty="0"/>
          </a:p>
          <a:p>
            <a:r>
              <a:rPr lang="en-US" b="0" i="0" u="none" dirty="0"/>
              <a:t>&lt;CLICK&gt; Because of these career</a:t>
            </a:r>
            <a:r>
              <a:rPr lang="en-US" b="0" i="0" u="none" baseline="0" dirty="0"/>
              <a:t> interruptions, women may spend </a:t>
            </a:r>
            <a:r>
              <a:rPr lang="en-US" b="0" i="0" u="none" dirty="0"/>
              <a:t>less time in the workforce and earn less money than men in the same age group, which could result in saving less for retirement and having a lower Social Security benefit. </a:t>
            </a:r>
          </a:p>
          <a:p>
            <a:endParaRPr lang="en-US" b="1" i="1" u="sng" strike="sngStrike" dirty="0"/>
          </a:p>
          <a:p>
            <a:pPr defTabSz="472213">
              <a:defRPr/>
            </a:pPr>
            <a:r>
              <a:rPr lang="en-US" b="0" i="0" u="none" strike="noStrike" dirty="0"/>
              <a:t>It’s important to recognize these challenges and plan accordingly. Let’s look at each challenge a little more</a:t>
            </a:r>
            <a:r>
              <a:rPr lang="en-US" b="0" i="0" u="none" strike="noStrike" baseline="0" dirty="0"/>
              <a:t> closely.</a:t>
            </a:r>
            <a:endParaRPr lang="en-US" b="0" i="0" u="none" strike="noStrike" dirty="0"/>
          </a:p>
        </p:txBody>
      </p:sp>
    </p:spTree>
    <p:extLst>
      <p:ext uri="{BB962C8B-B14F-4D97-AF65-F5344CB8AC3E}">
        <p14:creationId xmlns:p14="http://schemas.microsoft.com/office/powerpoint/2010/main" val="18967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pPr defTabSz="474726">
              <a:defRPr/>
            </a:pPr>
            <a:r>
              <a:rPr lang="en-US" dirty="0"/>
              <a:t>With all the challenges women face, what can you do? First, to state the obvious, the number one thing is to start saving now. Set a savings goal that you can work toward and keep track of your progress. Monitor your investments and make changes as needed. A financial professional can help you here.</a:t>
            </a:r>
          </a:p>
          <a:p>
            <a:endParaRPr lang="en-US" dirty="0"/>
          </a:p>
          <a:p>
            <a:r>
              <a:rPr lang="en-US" dirty="0"/>
              <a:t>&lt;CLICK&gt; If your employer offers a retirement savings plan, such as a 401(k) or 403(b) plan, start contributing as much as you can. If you're contributing the maximum amount to your employer retirement plan and you need additional options — or if your employer doesn’t offer a retirement plan or you’re not currently in the workforce — consider an IRA. We’ll talk more about these plans in a moment. </a:t>
            </a:r>
          </a:p>
          <a:p>
            <a:endParaRPr lang="en-US" dirty="0"/>
          </a:p>
          <a:p>
            <a:r>
              <a:rPr lang="en-US" dirty="0"/>
              <a:t>&lt;CLICK&gt; Become a more knowledgeable investor. </a:t>
            </a:r>
          </a:p>
          <a:p>
            <a:endParaRPr lang="en-US" dirty="0"/>
          </a:p>
          <a:p>
            <a:r>
              <a:rPr lang="en-US" dirty="0"/>
              <a:t>Some of you here today may have handled your family’s finances all along, while others may be new to the world of investing. No matter what your level of expertise, there’s always room to learn more and adjust your plan based on your current circumstances.</a:t>
            </a:r>
          </a:p>
          <a:p>
            <a:endParaRPr lang="en-US" dirty="0"/>
          </a:p>
          <a:p>
            <a:r>
              <a:rPr lang="en-US" dirty="0"/>
              <a:t>Because many women will end up being solely responsible for their own financial well-being at some point in their lives, it’s important that they have a sound understanding of the investment world and the confidence to make appropriate investing decisions.</a:t>
            </a:r>
          </a:p>
          <a:p>
            <a:endParaRPr lang="en-US" strike="sngStrike"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20</a:t>
            </a:fld>
            <a:endParaRPr lang="en-US" dirty="0"/>
          </a:p>
        </p:txBody>
      </p:sp>
    </p:spTree>
    <p:extLst>
      <p:ext uri="{BB962C8B-B14F-4D97-AF65-F5344CB8AC3E}">
        <p14:creationId xmlns:p14="http://schemas.microsoft.com/office/powerpoint/2010/main" val="280249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b="0" i="0" strike="noStrike" dirty="0"/>
              <a:t>Here’s an example of how saving a little extra each month could mean a lot</a:t>
            </a:r>
            <a:r>
              <a:rPr lang="en-US" b="0" i="0" strike="noStrike" baseline="0" dirty="0"/>
              <a:t> during your retirement years.</a:t>
            </a:r>
          </a:p>
          <a:p>
            <a:endParaRPr lang="en-US" b="0" i="0" strike="noStrike" baseline="0" dirty="0"/>
          </a:p>
          <a:p>
            <a:r>
              <a:rPr lang="en-US" b="0" i="0" strike="noStrike" baseline="0" dirty="0"/>
              <a:t>Assume that Jane and Sally both earn $50,000 each year from their jobs. Jane saves 5% of her salary each month while Sally saves 8% each month.</a:t>
            </a:r>
          </a:p>
          <a:p>
            <a:endParaRPr lang="en-US" b="0" i="0" strike="noStrike" baseline="0" dirty="0"/>
          </a:p>
          <a:p>
            <a:r>
              <a:rPr lang="en-US" b="0" i="0" strike="noStrike" baseline="0" dirty="0"/>
              <a:t>After 15 years, Jane will have saved $37,500, and Sally will have saved $60,000, roughly $22,500 more. </a:t>
            </a:r>
          </a:p>
          <a:p>
            <a:endParaRPr lang="en-US" b="0" i="0" strike="noStrike" baseline="0" dirty="0"/>
          </a:p>
          <a:p>
            <a:r>
              <a:rPr lang="en-US" b="0" i="0" strike="noStrike" baseline="0" dirty="0"/>
              <a:t>If Jane and Sally earned 5% per year on their savings, Jane’s savings would be worth $55,684 in 15 years. But Sally’s would be worth $89,095 — over $33,000 more.</a:t>
            </a:r>
            <a:endParaRPr lang="en-US" b="0" i="0" strike="noStrike"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21</a:t>
            </a:fld>
            <a:endParaRPr lang="en-US" dirty="0"/>
          </a:p>
        </p:txBody>
      </p:sp>
    </p:spTree>
    <p:extLst>
      <p:ext uri="{BB962C8B-B14F-4D97-AF65-F5344CB8AC3E}">
        <p14:creationId xmlns:p14="http://schemas.microsoft.com/office/powerpoint/2010/main" val="2428577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22</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731520" y="4560572"/>
            <a:ext cx="5852160" cy="4682489"/>
          </a:xfrm>
          <a:noFill/>
          <a:ln/>
        </p:spPr>
        <p:txBody>
          <a:bodyPr>
            <a:noAutofit/>
          </a:bodyPr>
          <a:lstStyle/>
          <a:p>
            <a:pPr eaLnBrk="1" hangingPunct="1">
              <a:lnSpc>
                <a:spcPct val="90000"/>
              </a:lnSpc>
            </a:pPr>
            <a:r>
              <a:rPr lang="en-US" dirty="0"/>
              <a:t>Let’s talk a little more now about employer plans and IRAs. Probably the best way to accumulate funds for retirement is to take advantage of these special tax-deferred retirement savings vehicles.</a:t>
            </a:r>
          </a:p>
          <a:p>
            <a:pPr eaLnBrk="1" hangingPunct="1">
              <a:lnSpc>
                <a:spcPct val="90000"/>
              </a:lnSpc>
            </a:pPr>
            <a:endParaRPr lang="en-US" dirty="0"/>
          </a:p>
          <a:p>
            <a:pPr eaLnBrk="1" hangingPunct="1">
              <a:lnSpc>
                <a:spcPct val="90000"/>
              </a:lnSpc>
            </a:pPr>
            <a:r>
              <a:rPr lang="en-US" dirty="0"/>
              <a:t>A 401(k) plan and other employer-sponsored retirement plans can be very powerful savings tools because your contributions come out of your salary on a pretax basis, reducing your current taxable income, and accumulate tax deferred until withdrawn. (Withdrawals made prior to age 59½ may be subject to an additional 10% penalty tax.)</a:t>
            </a:r>
          </a:p>
          <a:p>
            <a:pPr eaLnBrk="1" hangingPunct="1">
              <a:lnSpc>
                <a:spcPct val="90000"/>
              </a:lnSpc>
            </a:pPr>
            <a:endParaRPr lang="en-US" dirty="0"/>
          </a:p>
          <a:p>
            <a:pPr defTabSz="474726">
              <a:lnSpc>
                <a:spcPct val="90000"/>
              </a:lnSpc>
              <a:defRPr/>
            </a:pPr>
            <a:r>
              <a:rPr lang="en-US" dirty="0"/>
              <a:t>Having your contributions deducted directly from your paycheck can make it much easier to sock away money versus saving what you have left over at the end of the month. It may be hard initially to receive a smaller paycheck, but paying yourself first should ultimately benefit you in the long run. And many employers match a portion of the amount you contribute. </a:t>
            </a:r>
          </a:p>
          <a:p>
            <a:pPr eaLnBrk="1" hangingPunct="1">
              <a:lnSpc>
                <a:spcPct val="90000"/>
              </a:lnSpc>
            </a:pPr>
            <a:endParaRPr lang="en-US" dirty="0"/>
          </a:p>
          <a:p>
            <a:pPr eaLnBrk="1" hangingPunct="1">
              <a:lnSpc>
                <a:spcPct val="90000"/>
              </a:lnSpc>
            </a:pPr>
            <a:r>
              <a:rPr lang="en-US" dirty="0"/>
              <a:t>If your 401(k) plan offers a Roth option, you may be able to contribute to the Roth account. Roth after-tax contributions don’t provide you with an immediate tax savings, but they allow you to make withdrawals free of federal income taxes under certain circumstances. </a:t>
            </a:r>
          </a:p>
          <a:p>
            <a:pPr eaLnBrk="1" hangingPunct="1">
              <a:lnSpc>
                <a:spcPct val="90000"/>
              </a:lnSpc>
            </a:pPr>
            <a:endParaRPr lang="en-US" dirty="0"/>
          </a:p>
          <a:p>
            <a:pPr defTabSz="474726">
              <a:lnSpc>
                <a:spcPct val="90000"/>
              </a:lnSpc>
              <a:defRPr/>
            </a:pPr>
            <a:r>
              <a:rPr lang="en-US" dirty="0"/>
              <a:t>Finally, 401(k) plans often include employer-matching contributions, which should make them your first choice in saving for retirement. You should try to contribute at least enough to receive the full employer match because it’s essentially free money.</a:t>
            </a:r>
          </a:p>
          <a:p>
            <a:pPr>
              <a:lnSpc>
                <a:spcPct val="90000"/>
              </a:lnSpc>
            </a:pPr>
            <a:endParaRPr lang="en-US" dirty="0"/>
          </a:p>
          <a:p>
            <a:pPr>
              <a:lnSpc>
                <a:spcPct val="90000"/>
              </a:lnSpc>
            </a:pPr>
            <a:r>
              <a:rPr lang="en-US" dirty="0"/>
              <a:t>Traditional, Roth, and spousal IRAs can also be used to save for retirement and offer tax advantages. </a:t>
            </a:r>
          </a:p>
          <a:p>
            <a:pPr eaLnBrk="1" hangingPunct="1">
              <a:lnSpc>
                <a:spcPct val="90000"/>
              </a:lnSpc>
            </a:pPr>
            <a:endParaRPr lang="en-US" dirty="0"/>
          </a:p>
          <a:p>
            <a:pPr eaLnBrk="1" hangingPunct="1">
              <a:lnSpc>
                <a:spcPct val="90000"/>
              </a:lnSpc>
            </a:pPr>
            <a:r>
              <a:rPr lang="en-US" dirty="0"/>
              <a:t>Traditional IRAs, like 401(k)s, feature tax-deferred earnings growth and can lower your current taxable income if you qualify to make tax-deductible contributions. Like the case with a 401(k), funds aren’t taxed until they’re withdrawn, although they may be subject to a 10% penalty tax if withdrawn before age 59½. Like Roth 401(k)s, Roth IRAs don’t permit tax-deductible contributions, but they allow you to make tax-free withdrawals under certain conditions. </a:t>
            </a:r>
          </a:p>
          <a:p>
            <a:pPr eaLnBrk="1" hangingPunct="1">
              <a:lnSpc>
                <a:spcPct val="90000"/>
              </a:lnSpc>
            </a:pPr>
            <a:endParaRPr lang="en-US" dirty="0"/>
          </a:p>
          <a:p>
            <a:pPr eaLnBrk="1" hangingPunct="1">
              <a:lnSpc>
                <a:spcPct val="90000"/>
              </a:lnSpc>
            </a:pPr>
            <a:r>
              <a:rPr lang="en-US" dirty="0"/>
              <a:t>Both 401(k) plans and IRAs enable you to make “catch-up” contributions once you reach age 50. IRAs and 401(k) plans are subject to annual contribution limits. </a:t>
            </a:r>
          </a:p>
        </p:txBody>
      </p:sp>
    </p:spTree>
    <p:extLst>
      <p:ext uri="{BB962C8B-B14F-4D97-AF65-F5344CB8AC3E}">
        <p14:creationId xmlns:p14="http://schemas.microsoft.com/office/powerpoint/2010/main" val="233236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u="none" baseline="0" dirty="0"/>
              <a:t>W</a:t>
            </a:r>
            <a:r>
              <a:rPr lang="en-US" u="none" dirty="0"/>
              <a:t>hat can you do if you discover that, after factoring in your personal savings, your projected income still won’t meet your projected expenses in retirement? The best solution for dealing with a shortfall will depend on the severity of your projected deficit, the length of time remaining before retirement, and how long you need your retirement income</a:t>
            </a:r>
            <a:r>
              <a:rPr lang="en-US" u="none" baseline="0" dirty="0"/>
              <a:t> to last. But consider one or more of these four options:</a:t>
            </a:r>
          </a:p>
          <a:p>
            <a:endParaRPr lang="en-US" u="none" baseline="0" dirty="0"/>
          </a:p>
          <a:p>
            <a:pPr defTabSz="474058">
              <a:defRPr/>
            </a:pPr>
            <a:r>
              <a:rPr lang="en-US" u="none" baseline="0" dirty="0"/>
              <a:t>&lt;CLICK&gt; Spend less during retirement </a:t>
            </a:r>
          </a:p>
          <a:p>
            <a:r>
              <a:rPr lang="en-US" u="none" baseline="0" dirty="0"/>
              <a:t>&lt;CLICK&gt; Delay retirement</a:t>
            </a:r>
          </a:p>
          <a:p>
            <a:r>
              <a:rPr lang="en-US" u="none" baseline="0" dirty="0"/>
              <a:t>&lt;CLICK&gt; Work during retirement</a:t>
            </a:r>
          </a:p>
          <a:p>
            <a:r>
              <a:rPr lang="en-US" u="none" baseline="0" dirty="0"/>
              <a:t>&lt;CLICK&gt; Find other potential sources of retirement income</a:t>
            </a:r>
          </a:p>
          <a:p>
            <a:endParaRPr lang="en-US" u="none" baseline="0" dirty="0"/>
          </a:p>
          <a:p>
            <a:r>
              <a:rPr lang="en-US" u="none" baseline="0" dirty="0"/>
              <a:t>Next we’ll talk briefly about a few of these options.</a:t>
            </a:r>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23</a:t>
            </a:fld>
            <a:endParaRPr lang="en-US" dirty="0"/>
          </a:p>
        </p:txBody>
      </p:sp>
    </p:spTree>
    <p:extLst>
      <p:ext uri="{BB962C8B-B14F-4D97-AF65-F5344CB8AC3E}">
        <p14:creationId xmlns:p14="http://schemas.microsoft.com/office/powerpoint/2010/main" val="52189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a:t>As</a:t>
            </a:r>
            <a:r>
              <a:rPr lang="en-US" baseline="0" dirty="0"/>
              <a:t> you might expect, delaying retirement offers certain advantages when it comes to retirement income planning. </a:t>
            </a:r>
          </a:p>
          <a:p>
            <a:endParaRPr lang="en-US" baseline="0" dirty="0"/>
          </a:p>
          <a:p>
            <a:r>
              <a:rPr lang="en-US" dirty="0"/>
              <a:t>&lt;CLICK&gt; The longer you work, the longer you’ll be able to continue</a:t>
            </a:r>
            <a:r>
              <a:rPr lang="en-US" baseline="0" dirty="0"/>
              <a:t> </a:t>
            </a:r>
            <a:r>
              <a:rPr lang="en-US" dirty="0"/>
              <a:t>contributing to your retirement savings. </a:t>
            </a:r>
          </a:p>
          <a:p>
            <a:endParaRPr lang="en-US" dirty="0"/>
          </a:p>
          <a:p>
            <a:r>
              <a:rPr lang="en-US" dirty="0"/>
              <a:t>&lt;CLICK&gt; Even</a:t>
            </a:r>
            <a:r>
              <a:rPr lang="en-US" baseline="0" dirty="0"/>
              <a:t> if you’re no longer adding to your retirement savings, delaying retirement</a:t>
            </a:r>
            <a:r>
              <a:rPr lang="en-US" dirty="0"/>
              <a:t> postpones the date when you’ll need to start withdrawing from your savings. And a</a:t>
            </a:r>
            <a:r>
              <a:rPr lang="en-US" baseline="0" dirty="0"/>
              <a:t> shorter distribution period could significantly enhance the potential for your savings to last throughout your lifetime. </a:t>
            </a:r>
          </a:p>
          <a:p>
            <a:endParaRPr lang="en-US" baseline="0" dirty="0"/>
          </a:p>
          <a:p>
            <a:r>
              <a:rPr lang="en-US" dirty="0"/>
              <a:t>&lt;CLICK&gt; As </a:t>
            </a:r>
            <a:r>
              <a:rPr lang="en-US" baseline="0" dirty="0"/>
              <a:t>we discussed earlier, delaying retirement may mean you can postpone claiming Social Security retirement benefits, potentially increasing your annual benefit when you do begin taking payments. </a:t>
            </a:r>
          </a:p>
          <a:p>
            <a:endParaRPr lang="en-US" baseline="0" dirty="0"/>
          </a:p>
          <a:p>
            <a:r>
              <a:rPr lang="en-US" dirty="0"/>
              <a:t>&lt;CLICK&gt; Continued</a:t>
            </a:r>
            <a:r>
              <a:rPr lang="en-US" baseline="0" dirty="0"/>
              <a:t> employment may also result in continued access to </a:t>
            </a:r>
            <a:r>
              <a:rPr lang="en-US" dirty="0"/>
              <a:t>company-sponsored health insurance. </a:t>
            </a:r>
          </a:p>
          <a:p>
            <a:endParaRPr lang="en-US" dirty="0"/>
          </a:p>
          <a:p>
            <a:endParaRPr lang="en-US" dirty="0"/>
          </a:p>
          <a:p>
            <a:endParaRPr lang="en-US" dirty="0"/>
          </a:p>
          <a:p>
            <a:endParaRPr lang="en-US" dirty="0"/>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24</a:t>
            </a:fld>
            <a:endParaRPr lang="en-US" dirty="0"/>
          </a:p>
        </p:txBody>
      </p:sp>
    </p:spTree>
    <p:extLst>
      <p:ext uri="{BB962C8B-B14F-4D97-AF65-F5344CB8AC3E}">
        <p14:creationId xmlns:p14="http://schemas.microsoft.com/office/powerpoint/2010/main" val="216021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812030"/>
          </a:xfrm>
        </p:spPr>
        <p:txBody>
          <a:bodyPr>
            <a:normAutofit fontScale="92500" lnSpcReduction="10000"/>
          </a:bodyPr>
          <a:lstStyle/>
          <a:p>
            <a:r>
              <a:rPr lang="en-US" dirty="0"/>
              <a:t>Of course, there could be some advantages if you plan to continue working in some capacity during retirement. </a:t>
            </a:r>
            <a:endParaRPr lang="en-US" baseline="0" dirty="0"/>
          </a:p>
          <a:p>
            <a:endParaRPr lang="en-US" baseline="0" dirty="0"/>
          </a:p>
          <a:p>
            <a:r>
              <a:rPr lang="en-US" dirty="0"/>
              <a:t>&lt;CLICK&gt; The obvious advantage is that you’ll be earning money and relying less on your retirement savings, leaving more of your savings to potentially grow</a:t>
            </a:r>
            <a:r>
              <a:rPr lang="en-US" baseline="0" dirty="0"/>
              <a:t> for the future and helping to stretch your personal savings. </a:t>
            </a:r>
            <a:endParaRPr lang="en-US" dirty="0"/>
          </a:p>
          <a:p>
            <a:endParaRPr lang="en-US" dirty="0"/>
          </a:p>
          <a:p>
            <a:r>
              <a:rPr lang="en-US" dirty="0"/>
              <a:t>&lt;CLICK&gt; In addition, full-</a:t>
            </a:r>
            <a:r>
              <a:rPr lang="en-US" baseline="0" dirty="0"/>
              <a:t> or part-time work during retirement could potentially provide access to affordable health care (many employers are offering health benefits to part-time employees as well as full-time employees). </a:t>
            </a:r>
            <a:endParaRPr lang="en-US" dirty="0"/>
          </a:p>
          <a:p>
            <a:fld id="{5E67E971-7041-402E-8243-B69549F23702}" type="slidenum">
              <a:rPr lang="en-US" smtClean="0"/>
              <a:t>25</a:t>
            </a:fld>
            <a:endParaRPr lang="en-US" dirty="0"/>
          </a:p>
          <a:p>
            <a:r>
              <a:rPr lang="en-US" dirty="0"/>
              <a:t>&lt;CLICK&gt; If you do work during retirement, you will want to make sure that you understand how the</a:t>
            </a:r>
            <a:r>
              <a:rPr lang="en-US" baseline="0" dirty="0"/>
              <a:t> income you earn might affect your Social Security benefits. While your earnings may increase your Social Security retirement benefits in future years, current benefits could be reduced. For example, for the years before you reach full retirement age, $1 in Social Security retirement benefits will generally be withheld for every $2 you earn over the annual earnings </a:t>
            </a:r>
            <a:r>
              <a:rPr lang="en-US" baseline="0"/>
              <a:t>limit ($18,240 in 2020). </a:t>
            </a:r>
            <a:r>
              <a:rPr lang="en-US" baseline="0" dirty="0"/>
              <a:t>Special rules apply in the year that you reach full retirement age. </a:t>
            </a:r>
            <a:endParaRPr lang="en-US" dirty="0"/>
          </a:p>
          <a:p>
            <a:endParaRPr lang="en-US" baseline="0" dirty="0"/>
          </a:p>
          <a:p>
            <a:r>
              <a:rPr lang="en-US" dirty="0"/>
              <a:t>&lt;CLICK&gt; </a:t>
            </a:r>
            <a:r>
              <a:rPr lang="en-US" baseline="0" dirty="0"/>
              <a:t>It’s worth noting that a number of nonfinancial reasons may motivate individuals to work in retirement. For example, you may value the social interaction, sense of accomplishment, and structure that your career provides, and ultimately decide that full- or part-time work, launching a new career, or starting your own business is the right decision for you. </a:t>
            </a:r>
          </a:p>
          <a:p>
            <a:endParaRPr lang="en-US" baseline="0" dirty="0"/>
          </a:p>
          <a:p>
            <a:r>
              <a:rPr lang="en-US" dirty="0"/>
              <a:t>&lt;CLICK&gt; </a:t>
            </a:r>
            <a:r>
              <a:rPr lang="en-US" baseline="0" dirty="0"/>
              <a:t>One last observation on the topic: If you’re working for an employer that offers a traditional pension, determine whether working part-time will affect your benefits. If your benefit is based on your final average pay, it’s possible that working part-time could reduce your benefit. It could also be worth inquiring about any phased retirement program that your employer might offer. These programs allow you to receive all or part of your pension benefit while you continue to work on a part-time basis.</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25</a:t>
            </a:fld>
            <a:endParaRPr lang="en-US" dirty="0"/>
          </a:p>
        </p:txBody>
      </p:sp>
    </p:spTree>
    <p:extLst>
      <p:ext uri="{BB962C8B-B14F-4D97-AF65-F5344CB8AC3E}">
        <p14:creationId xmlns:p14="http://schemas.microsoft.com/office/powerpoint/2010/main" val="330935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809"/>
            <a:r>
              <a:rPr lang="en-US" dirty="0"/>
              <a:t>Finally, </a:t>
            </a:r>
            <a:r>
              <a:rPr lang="en-US" u="none" strike="noStrike" baseline="0" dirty="0"/>
              <a:t>think about </a:t>
            </a:r>
            <a:r>
              <a:rPr lang="en-US" u="none" strike="noStrike" dirty="0"/>
              <a:t>other potential</a:t>
            </a:r>
            <a:r>
              <a:rPr lang="en-US" dirty="0"/>
              <a:t> sources of retirement income that might be available to you. For example, if you have built up substantial home equity, it’s possible that you could tap that equity as a source of retirement income, either by selling the home (and possibly downsizing) or by borrowing against the value of the home (a course that should be explored with caution). </a:t>
            </a:r>
          </a:p>
          <a:p>
            <a:pPr defTabSz="949809"/>
            <a:endParaRPr lang="en-US" dirty="0"/>
          </a:p>
          <a:p>
            <a:pPr defTabSz="949809"/>
            <a:r>
              <a:rPr lang="en-US" dirty="0"/>
              <a:t>Here’s another example. An existing permanent life insurance policy that has accumulated cash value can sometimes be used as a source of retirement income, although policy loans and withdrawals can reduce the cash value, reduce or eliminate the death benefit of the policy, and have negative tax consequences. So, again, proceed with caution.</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26</a:t>
            </a:fld>
            <a:endParaRPr lang="en-US" dirty="0"/>
          </a:p>
        </p:txBody>
      </p:sp>
    </p:spTree>
    <p:extLst>
      <p:ext uri="{BB962C8B-B14F-4D97-AF65-F5344CB8AC3E}">
        <p14:creationId xmlns:p14="http://schemas.microsoft.com/office/powerpoint/2010/main" val="255609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27</a:t>
            </a:fld>
            <a:endParaRPr lang="en-US" dirty="0"/>
          </a:p>
        </p:txBody>
      </p:sp>
    </p:spTree>
    <p:extLst>
      <p:ext uri="{BB962C8B-B14F-4D97-AF65-F5344CB8AC3E}">
        <p14:creationId xmlns:p14="http://schemas.microsoft.com/office/powerpoint/2010/main" val="16540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58"/>
            <a:r>
              <a:rPr lang="en-US" b="0" i="0" u="none" strike="noStrike" dirty="0"/>
              <a:t>S</a:t>
            </a:r>
            <a:r>
              <a:rPr lang="en-US" b="0" i="0" u="none" strike="noStrike" baseline="0" dirty="0"/>
              <a:t>tatistically speaking and all other things being equal, you’re likely to live longer than a man your age. That in itself is not a bad thing, but it means you</a:t>
            </a:r>
            <a:r>
              <a:rPr lang="en-US" b="0" i="0" u="none" strike="noStrike" dirty="0"/>
              <a:t> may need to plan for more years in retirement. </a:t>
            </a:r>
          </a:p>
          <a:p>
            <a:pPr defTabSz="474058"/>
            <a:endParaRPr lang="en-US" b="0" i="0" u="none" strike="noStrike" dirty="0"/>
          </a:p>
          <a:p>
            <a:pPr defTabSz="474058"/>
            <a:r>
              <a:rPr lang="en-US" b="0" i="0" u="none" strike="noStrike" dirty="0"/>
              <a:t>At age 65, a woman can expect to live, on average, an additional 20.6 years, compared with 18 years for a man. </a:t>
            </a:r>
            <a:br>
              <a:rPr lang="en-US" b="0" i="0" u="none" strike="noStrike" dirty="0"/>
            </a:br>
            <a:endParaRPr lang="en-US" b="0" i="0" u="none" strike="noStrike" dirty="0"/>
          </a:p>
          <a:p>
            <a:r>
              <a:rPr lang="en-US" b="0" i="0" u="none" strike="noStrike" dirty="0"/>
              <a:t>The bottom line is, don’t underestimate the number of years you may spend in</a:t>
            </a:r>
            <a:r>
              <a:rPr lang="en-US" b="0" i="0" u="none" strike="noStrike" baseline="0" dirty="0"/>
              <a:t> retirement. </a:t>
            </a:r>
          </a:p>
          <a:p>
            <a:endParaRPr lang="en-US" b="0" i="0" u="none" strike="noStrike" baseline="0"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3</a:t>
            </a:fld>
            <a:endParaRPr lang="en-US" dirty="0"/>
          </a:p>
        </p:txBody>
      </p:sp>
    </p:spTree>
    <p:extLst>
      <p:ext uri="{BB962C8B-B14F-4D97-AF65-F5344CB8AC3E}">
        <p14:creationId xmlns:p14="http://schemas.microsoft.com/office/powerpoint/2010/main" val="15058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58"/>
            <a:r>
              <a:rPr lang="en-US" b="0" i="0" u="none" strike="noStrike" dirty="0"/>
              <a:t>Women have a higher likelihood of living</a:t>
            </a:r>
            <a:r>
              <a:rPr lang="en-US" b="0" i="0" u="none" strike="noStrike" baseline="0" dirty="0"/>
              <a:t> on their own in </a:t>
            </a:r>
            <a:r>
              <a:rPr lang="en-US" b="0" i="0" u="none" strike="noStrike" dirty="0"/>
              <a:t>retirement. </a:t>
            </a:r>
          </a:p>
          <a:p>
            <a:pPr defTabSz="474058"/>
            <a:endParaRPr lang="en-US" b="0" i="0" u="none" strike="noStrike" dirty="0"/>
          </a:p>
          <a:p>
            <a:pPr defTabSz="474058">
              <a:defRPr/>
            </a:pPr>
            <a:r>
              <a:rPr lang="en-US" b="0" i="0" u="none" strike="noStrike" dirty="0"/>
              <a:t>According to recent statistics, older</a:t>
            </a:r>
            <a:r>
              <a:rPr lang="en-US" b="0" i="0" u="none" strike="noStrike" baseline="0" dirty="0"/>
              <a:t> women are much less likely to be married than older men: 46% of women are married compared to 70% of men. In addition, </a:t>
            </a:r>
            <a:r>
              <a:rPr lang="en-US" b="0" i="0" u="none" strike="noStrike" dirty="0"/>
              <a:t>32% of women age 65 and older are widowed and 16% are divorced.</a:t>
            </a:r>
            <a:r>
              <a:rPr lang="en-US" b="0" i="0" u="none" strike="noStrike" baseline="0" dirty="0"/>
              <a:t> </a:t>
            </a:r>
          </a:p>
          <a:p>
            <a:pPr defTabSz="474058">
              <a:defRPr/>
            </a:pPr>
            <a:endParaRPr lang="en-US" b="0" i="0" u="none" strike="noStrike" baseline="0" dirty="0"/>
          </a:p>
          <a:p>
            <a:pPr defTabSz="474058">
              <a:defRPr/>
            </a:pPr>
            <a:r>
              <a:rPr lang="en-US" b="0" i="0" u="none" strike="noStrike" baseline="0" dirty="0"/>
              <a:t>Almost </a:t>
            </a:r>
            <a:r>
              <a:rPr lang="en-US" b="0" i="0" u="none" strike="noStrike" dirty="0"/>
              <a:t>half (44%) of all women age 75 and older live alone.</a:t>
            </a:r>
            <a:br>
              <a:rPr lang="en-US" b="0" i="0" u="none" strike="noStrike" dirty="0"/>
            </a:br>
            <a:endParaRPr lang="en-US" b="0" i="0" u="none" strike="noStrike" dirty="0"/>
          </a:p>
          <a:p>
            <a:pPr defTabSz="474058"/>
            <a:r>
              <a:rPr lang="en-US" b="0" i="0" u="none" strike="noStrike" dirty="0"/>
              <a:t>For married women, the loss of a spouse could mean a reduction in retirement income from Social Security and/or pensions. </a:t>
            </a:r>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4</a:t>
            </a:fld>
            <a:endParaRPr lang="en-US" dirty="0"/>
          </a:p>
        </p:txBody>
      </p:sp>
    </p:spTree>
    <p:extLst>
      <p:ext uri="{BB962C8B-B14F-4D97-AF65-F5344CB8AC3E}">
        <p14:creationId xmlns:p14="http://schemas.microsoft.com/office/powerpoint/2010/main" val="298395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Women are more likely to take time out of the workforce to raise children and/or care for aging parents. Sometimes this is by choice. But moving in and out of the workforce has several significant financial implications for women:</a:t>
            </a:r>
          </a:p>
          <a:p>
            <a:endParaRPr lang="en-US" dirty="0"/>
          </a:p>
          <a:p>
            <a:r>
              <a:rPr lang="en-US" dirty="0"/>
              <a:t>&lt;CLICK&gt; Lost income and employer benefits, such as retirement benefits and health insurance. Lost income means potentially lower savings.</a:t>
            </a:r>
          </a:p>
          <a:p>
            <a:endParaRPr lang="en-US" dirty="0"/>
          </a:p>
          <a:p>
            <a:r>
              <a:rPr lang="en-US" dirty="0"/>
              <a:t>&lt;CLICK&gt; A potentially lower Social Security retirement benefit. This is because your benefit is based on the number of years you’ve worked and the amount you’ve earned. </a:t>
            </a:r>
          </a:p>
          <a:p>
            <a:endParaRPr lang="en-US" dirty="0"/>
          </a:p>
          <a:p>
            <a:r>
              <a:rPr lang="en-US" dirty="0"/>
              <a:t>&lt;CLICK&gt; Economic vulnerability in the event of divorce or a spouse’s job loss.</a:t>
            </a:r>
          </a:p>
          <a:p>
            <a:endParaRPr lang="en-US" dirty="0"/>
          </a:p>
          <a:p>
            <a:r>
              <a:rPr lang="en-US" dirty="0"/>
              <a:t>&lt;CLICK&gt; Possibly a more difficult time finding a job, or a comparable job in terms of pay and benefits, when reentering the workforce.</a:t>
            </a:r>
          </a:p>
          <a:p>
            <a:endParaRPr lang="en-US" dirty="0"/>
          </a:p>
          <a:p>
            <a:r>
              <a:rPr lang="en-US" dirty="0"/>
              <a:t>&lt;CLICK&gt; Even women who do remain in the workforce are much more likely to request flexible work schedules to meet primary caregiving responsibilities, which can affect their salaries and long-term career advancement.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5</a:t>
            </a:fld>
            <a:endParaRPr lang="en-US" dirty="0"/>
          </a:p>
        </p:txBody>
      </p:sp>
    </p:spTree>
    <p:extLst>
      <p:ext uri="{BB962C8B-B14F-4D97-AF65-F5344CB8AC3E}">
        <p14:creationId xmlns:p14="http://schemas.microsoft.com/office/powerpoint/2010/main" val="25559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Women generally earn less than men.</a:t>
            </a:r>
          </a:p>
          <a:p>
            <a:endParaRPr lang="en-US" dirty="0"/>
          </a:p>
          <a:p>
            <a:pPr defTabSz="474254">
              <a:defRPr/>
            </a:pPr>
            <a:r>
              <a:rPr lang="en-US" dirty="0"/>
              <a:t>&lt;CLICK&gt;  According to the Bureau</a:t>
            </a:r>
            <a:r>
              <a:rPr lang="en-US" baseline="0" dirty="0"/>
              <a:t> of Labor Statistics, </a:t>
            </a:r>
            <a:r>
              <a:rPr lang="en-US" dirty="0"/>
              <a:t>women</a:t>
            </a:r>
            <a:r>
              <a:rPr lang="en-US" baseline="0" dirty="0"/>
              <a:t> who work full-time </a:t>
            </a:r>
            <a:r>
              <a:rPr lang="en-US" dirty="0"/>
              <a:t>earn, on average, about 82% of what men earn.</a:t>
            </a:r>
            <a:r>
              <a:rPr lang="en-US" baseline="0" dirty="0"/>
              <a:t> </a:t>
            </a:r>
            <a:endParaRPr lang="en-US" dirty="0"/>
          </a:p>
          <a:p>
            <a:endParaRPr lang="en-US" dirty="0"/>
          </a:p>
          <a:p>
            <a:r>
              <a:rPr lang="en-US" dirty="0"/>
              <a:t>&lt;CLICK&gt;  This wage gap can affect overall savings, Social Security retirement benefits, and, for those lucky enough to have one, a pension.  </a:t>
            </a:r>
          </a:p>
          <a:p>
            <a:endParaRPr lang="en-US" dirty="0"/>
          </a:p>
          <a:p>
            <a:r>
              <a:rPr lang="en-US" dirty="0"/>
              <a:t>&lt;CLICK&gt;  It also means women are more vulnerable to unexpected economic obstacles such as a job loss, divorce, single parenthood, illness, or the loss of a spouse.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6</a:t>
            </a:fld>
            <a:endParaRPr lang="en-US" dirty="0"/>
          </a:p>
        </p:txBody>
      </p:sp>
    </p:spTree>
    <p:extLst>
      <p:ext uri="{BB962C8B-B14F-4D97-AF65-F5344CB8AC3E}">
        <p14:creationId xmlns:p14="http://schemas.microsoft.com/office/powerpoint/2010/main" val="108082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A61D54-720D-49A0-980A-4FBA07F973EF}" type="slidenum">
              <a:rPr lang="en-US" smtClean="0"/>
              <a:pPr/>
              <a:t>7</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a:bodyPr>
          <a:lstStyle/>
          <a:p>
            <a:pPr eaLnBrk="1" hangingPunct="1">
              <a:lnSpc>
                <a:spcPct val="90000"/>
              </a:lnSpc>
            </a:pPr>
            <a:r>
              <a:rPr lang="en-US" dirty="0"/>
              <a:t>Because of these special challenges, planning for retirement is especially important for women. So</a:t>
            </a:r>
            <a:r>
              <a:rPr lang="en-US" baseline="0" dirty="0"/>
              <a:t> w</a:t>
            </a:r>
            <a:r>
              <a:rPr lang="en-US" dirty="0"/>
              <a:t>here do you start? The first step is to ask yourself, “How much annual retirement income will I need?”</a:t>
            </a:r>
            <a:endParaRPr lang="en-US" strike="sngStrike" dirty="0"/>
          </a:p>
          <a:p>
            <a:pPr eaLnBrk="1" hangingPunct="1">
              <a:lnSpc>
                <a:spcPct val="90000"/>
              </a:lnSpc>
            </a:pPr>
            <a:endParaRPr lang="en-US" dirty="0"/>
          </a:p>
          <a:p>
            <a:pPr eaLnBrk="1" hangingPunct="1">
              <a:lnSpc>
                <a:spcPct val="90000"/>
              </a:lnSpc>
            </a:pPr>
            <a:r>
              <a:rPr lang="en-US" dirty="0"/>
              <a:t>&lt;CLICK&gt; It’s often stated that you should plan on needing 60% to 90% of your pre-retirement income when you retire. The appeal of this approach lies in its simplicity. But general guidelines like this one aren’t really very helpful because they don’t take into account your individual circumstances, expectations, and goals.</a:t>
            </a:r>
          </a:p>
          <a:p>
            <a:pPr eaLnBrk="1" hangingPunct="1">
              <a:lnSpc>
                <a:spcPct val="90000"/>
              </a:lnSpc>
            </a:pPr>
            <a:endParaRPr lang="en-US" dirty="0"/>
          </a:p>
          <a:p>
            <a:pPr eaLnBrk="1" hangingPunct="1">
              <a:lnSpc>
                <a:spcPct val="90000"/>
              </a:lnSpc>
            </a:pPr>
            <a:r>
              <a:rPr lang="en-US" dirty="0"/>
              <a:t>&lt;CLICK&gt; It’s fine to use a percentage of your current income as a benchmark, but it’s more important to focus instead on all your current expenses, and to really think about how those expenses will change over time as you transition into retirement.</a:t>
            </a:r>
          </a:p>
          <a:p>
            <a:pPr eaLnBrk="1" hangingPunct="1">
              <a:lnSpc>
                <a:spcPct val="90000"/>
              </a:lnSpc>
            </a:pPr>
            <a:endParaRPr lang="en-US" dirty="0"/>
          </a:p>
          <a:p>
            <a:pPr defTabSz="474058">
              <a:lnSpc>
                <a:spcPct val="90000"/>
              </a:lnSpc>
              <a:defRPr/>
            </a:pPr>
            <a:r>
              <a:rPr lang="en-US" dirty="0"/>
              <a:t>For example, some expenses like a mortgage and the costs of commuting to and from work may disappear during retirement; other expenses may increase, like yard care services, snow removal, or home maintenance — things you might currently take care of yourself but may not want to do, or might be unable to do,</a:t>
            </a:r>
            <a:r>
              <a:rPr lang="en-US" baseline="0" dirty="0"/>
              <a:t> i</a:t>
            </a:r>
            <a:r>
              <a:rPr lang="en-US" dirty="0"/>
              <a:t>n the future.</a:t>
            </a:r>
          </a:p>
          <a:p>
            <a:pPr eaLnBrk="1" hangingPunct="1">
              <a:lnSpc>
                <a:spcPct val="90000"/>
              </a:lnSpc>
            </a:pPr>
            <a:endParaRPr lang="en-US" dirty="0"/>
          </a:p>
          <a:p>
            <a:pPr eaLnBrk="1" hangingPunct="1">
              <a:lnSpc>
                <a:spcPct val="90000"/>
              </a:lnSpc>
            </a:pPr>
            <a:r>
              <a:rPr lang="en-US" dirty="0"/>
              <a:t>&lt;CLICK&gt; And if you’ll be using your newfound free time in retirement to travel more, or take up new hobbies, you’ll need to factor in those additional expenses as well.</a:t>
            </a:r>
          </a:p>
          <a:p>
            <a:pPr eaLnBrk="1" hangingPunct="1">
              <a:lnSpc>
                <a:spcPct val="90000"/>
              </a:lnSpc>
            </a:pPr>
            <a:endParaRPr lang="en-US" strike="sngStrike" dirty="0"/>
          </a:p>
          <a:p>
            <a:pPr defTabSz="474678">
              <a:lnSpc>
                <a:spcPct val="90000"/>
              </a:lnSpc>
            </a:pPr>
            <a:r>
              <a:rPr lang="en-US" dirty="0"/>
              <a:t>&lt;CLICK&gt; Though it may be difficult, try to list all of your expenses and project how much you’ll be spending in each area when you retire. </a:t>
            </a:r>
            <a:endParaRPr lang="en-US" strike="sngStrike" dirty="0"/>
          </a:p>
        </p:txBody>
      </p:sp>
    </p:spTree>
    <p:extLst>
      <p:ext uri="{BB962C8B-B14F-4D97-AF65-F5344CB8AC3E}">
        <p14:creationId xmlns:p14="http://schemas.microsoft.com/office/powerpoint/2010/main" val="38595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normAutofit/>
          </a:bodyPr>
          <a:lstStyle/>
          <a:p>
            <a:r>
              <a:rPr lang="en-US" u="none" baseline="0" dirty="0"/>
              <a:t>When you estimate your projected expenses in retirement, you can’t assume things will cost the same as they do today. </a:t>
            </a:r>
            <a:r>
              <a:rPr lang="en-US" u="none" dirty="0"/>
              <a:t>You also need to consider the potential impact of inflation on those expenses. Inflation is the risk that the purchasing power of a dollar will decline over time, due to the rising cost of goods and services.</a:t>
            </a:r>
          </a:p>
          <a:p>
            <a:endParaRPr lang="en-US" u="none" dirty="0"/>
          </a:p>
          <a:p>
            <a:r>
              <a:rPr lang="en-US" u="none" dirty="0"/>
              <a:t>Inflation is often overlooked when planning for retirement. But unless you take inflation into account, you may underestimate the amount of annual income you’ll need in retirement.</a:t>
            </a:r>
          </a:p>
          <a:p>
            <a:endParaRPr lang="en-US" u="none" dirty="0"/>
          </a:p>
          <a:p>
            <a:r>
              <a:rPr lang="en-US" u="none" dirty="0"/>
              <a:t>If inflation runs at its historical long-term average of about 3%, a given sum of money would lose more than half of its purchasing power in a 25-year period. For example, assuming a 3% inflation rate, a gallon of milk that costs $4 today would cost $8.38 in 25 years.</a:t>
            </a:r>
          </a:p>
          <a:p>
            <a:endParaRPr lang="en-US" u="none" dirty="0"/>
          </a:p>
          <a:p>
            <a:r>
              <a:rPr lang="en-US" u="none" dirty="0"/>
              <a:t>All other things being equal, inflation means that you’ll need more retirement income each year just to keep pace. To outpace inflation, you should try to have a strategy in place that allows your income stream to grow throughout retirement.</a:t>
            </a:r>
          </a:p>
          <a:p>
            <a:pPr defTabSz="455762">
              <a:defRPr/>
            </a:pPr>
            <a:endParaRPr lang="en-US" dirty="0"/>
          </a:p>
        </p:txBody>
      </p:sp>
      <p:sp>
        <p:nvSpPr>
          <p:cNvPr id="40964" name="Slide Number Placeholder 3"/>
          <p:cNvSpPr>
            <a:spLocks noGrp="1"/>
          </p:cNvSpPr>
          <p:nvPr>
            <p:ph type="sldNum" sz="quarter" idx="5"/>
          </p:nvPr>
        </p:nvSpPr>
        <p:spPr>
          <a:noFill/>
        </p:spPr>
        <p:txBody>
          <a:bodyPr/>
          <a:lstStyle/>
          <a:p>
            <a:fld id="{3D3DA85B-20C0-48B2-A285-12C35D6CAC8E}" type="slidenum">
              <a:rPr lang="en-US" smtClean="0"/>
              <a:pPr/>
              <a:t>8</a:t>
            </a:fld>
            <a:endParaRPr lang="en-US" dirty="0"/>
          </a:p>
        </p:txBody>
      </p:sp>
    </p:spTree>
    <p:extLst>
      <p:ext uri="{BB962C8B-B14F-4D97-AF65-F5344CB8AC3E}">
        <p14:creationId xmlns:p14="http://schemas.microsoft.com/office/powerpoint/2010/main" val="9998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93" y="4560245"/>
            <a:ext cx="5852827" cy="4744627"/>
          </a:xfrm>
        </p:spPr>
        <p:txBody>
          <a:bodyPr>
            <a:noAutofit/>
          </a:bodyPr>
          <a:lstStyle/>
          <a:p>
            <a:r>
              <a:rPr lang="en-US" dirty="0"/>
              <a:t>Like inflation, taxes are another important, but often overlooked, aspect of retirement income planning. Taxes can eat into your income, significantly reducing the amount you have available to spend in retirement. You’ll want to make sure you understand whether the income you’re counting on is, or is not, subject to tax. For example, private pensions are generally fully taxable. You might be surprised to learn that a portion of your Social Security retirement benefits may also be taxable, depending on your filing status and total annual income. </a:t>
            </a:r>
          </a:p>
          <a:p>
            <a:endParaRPr lang="en-US" dirty="0"/>
          </a:p>
          <a:p>
            <a:r>
              <a:rPr lang="en-US" dirty="0"/>
              <a:t>&lt;CLICK&gt; Keep in mind that some income, like interest, is taxed at ordinary income tax rates. </a:t>
            </a:r>
          </a:p>
          <a:p>
            <a:endParaRPr lang="en-US" dirty="0"/>
          </a:p>
          <a:p>
            <a:r>
              <a:rPr lang="en-US" dirty="0"/>
              <a:t>&lt;CLICK&gt; Other income,</a:t>
            </a:r>
            <a:r>
              <a:rPr lang="en-US" baseline="0" dirty="0"/>
              <a:t> </a:t>
            </a:r>
            <a:r>
              <a:rPr lang="en-US" dirty="0"/>
              <a:t>like long-term capital gains and qualifying dividends, currently benefit from special — generally lower — maximum tax rates. </a:t>
            </a:r>
          </a:p>
          <a:p>
            <a:endParaRPr lang="en-US" dirty="0"/>
          </a:p>
          <a:p>
            <a:r>
              <a:rPr lang="en-US" dirty="0"/>
              <a:t>&lt;CLICK&gt; And some specific investments, like certain municipal bonds, generate income that can be exempt from federal income tax, and sometimes state tax as well. </a:t>
            </a:r>
          </a:p>
          <a:p>
            <a:endParaRPr lang="en-US" dirty="0"/>
          </a:p>
          <a:p>
            <a:r>
              <a:rPr lang="en-US" dirty="0"/>
              <a:t>&lt;CLICK&gt; You should also understand how distributions from tax-advantaged accounts like traditional IRAs and 401(k)s are taxed. Generally, distributions from these accounts are taxed as ordinary income, regardless of whether investments within the account may have generated long-term capital gains or qualifying dividends. Special rules apply to Roth IRAs, Roth 401(k)s, Roth 403(b)s, and Roth 457(b)s; qualified distributions from these accounts, which are funded with after-tax dollars, are free of federal income tax. </a:t>
            </a:r>
          </a:p>
          <a:p>
            <a:pPr>
              <a:defRPr/>
            </a:pPr>
            <a:endParaRPr lang="en-US" sz="900" dirty="0"/>
          </a:p>
          <a:p>
            <a:pPr>
              <a:defRPr/>
            </a:pPr>
            <a:endParaRPr lang="en-US" sz="900"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9</a:t>
            </a:fld>
            <a:endParaRPr lang="en-US" dirty="0"/>
          </a:p>
        </p:txBody>
      </p:sp>
    </p:spTree>
    <p:extLst>
      <p:ext uri="{BB962C8B-B14F-4D97-AF65-F5344CB8AC3E}">
        <p14:creationId xmlns:p14="http://schemas.microsoft.com/office/powerpoint/2010/main" val="13678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3/5/2020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3/5/2020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3/5/2020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9954"/>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9564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10"/>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016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3" y="1828799"/>
            <a:ext cx="6900258" cy="34090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 id="2147483661" r:id="rId8"/>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2F38C-8288-4FFA-A6B1-224FCEC3B9DC}"/>
              </a:ext>
            </a:extLst>
          </p:cNvPr>
          <p:cNvPicPr>
            <a:picLocks noChangeAspect="1"/>
          </p:cNvPicPr>
          <p:nvPr/>
        </p:nvPicPr>
        <p:blipFill>
          <a:blip r:embed="rId3"/>
          <a:stretch>
            <a:fillRect/>
          </a:stretch>
        </p:blipFill>
        <p:spPr>
          <a:xfrm>
            <a:off x="0" y="0"/>
            <a:ext cx="9144000" cy="685800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45907" t="50000"/>
          <a:stretch/>
        </p:blipFill>
        <p:spPr>
          <a:xfrm>
            <a:off x="1303062" y="2573318"/>
            <a:ext cx="4944044" cy="3429000"/>
          </a:xfrm>
          <a:prstGeom prst="rect">
            <a:avLst/>
          </a:prstGeom>
          <a:ln>
            <a:noFill/>
          </a:ln>
          <a:effectLst>
            <a:softEdge rad="112500"/>
          </a:effectLst>
        </p:spPr>
      </p:pic>
      <p:sp>
        <p:nvSpPr>
          <p:cNvPr id="9" name="Title 1"/>
          <p:cNvSpPr txBox="1">
            <a:spLocks/>
          </p:cNvSpPr>
          <p:nvPr/>
        </p:nvSpPr>
        <p:spPr>
          <a:xfrm>
            <a:off x="392257" y="1044742"/>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ts val="4500"/>
              </a:lnSpc>
            </a:pPr>
            <a:r>
              <a:rPr lang="en-US" sz="4400" dirty="0"/>
              <a:t>Retirement Savings </a:t>
            </a:r>
            <a:br>
              <a:rPr lang="en-US" sz="4400" dirty="0"/>
            </a:br>
            <a:r>
              <a:rPr lang="en-US" sz="4400" dirty="0"/>
              <a:t>Challenges for Women</a:t>
            </a:r>
          </a:p>
        </p:txBody>
      </p:sp>
      <p:sp>
        <p:nvSpPr>
          <p:cNvPr id="10" name="Subtitle 2"/>
          <p:cNvSpPr txBox="1">
            <a:spLocks/>
          </p:cNvSpPr>
          <p:nvPr/>
        </p:nvSpPr>
        <p:spPr>
          <a:xfrm>
            <a:off x="392257" y="2076428"/>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And Strategies to Help Overcome Them</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880" y="1897626"/>
            <a:ext cx="5438120" cy="4075471"/>
          </a:xfrm>
          <a:prstGeom prst="rect">
            <a:avLst/>
          </a:prstGeom>
        </p:spPr>
      </p:pic>
      <p:sp>
        <p:nvSpPr>
          <p:cNvPr id="2" name="Title 1"/>
          <p:cNvSpPr>
            <a:spLocks noGrp="1"/>
          </p:cNvSpPr>
          <p:nvPr>
            <p:ph type="title"/>
          </p:nvPr>
        </p:nvSpPr>
        <p:spPr>
          <a:xfrm>
            <a:off x="1573160" y="523875"/>
            <a:ext cx="6259691" cy="1219200"/>
          </a:xfrm>
        </p:spPr>
        <p:txBody>
          <a:bodyPr>
            <a:noAutofit/>
          </a:bodyPr>
          <a:lstStyle/>
          <a:p>
            <a:r>
              <a:rPr lang="en-US" dirty="0"/>
              <a:t>Impact of Health-Care Costs </a:t>
            </a:r>
            <a:br>
              <a:rPr lang="en-US" dirty="0"/>
            </a:br>
            <a:r>
              <a:rPr lang="en-US" dirty="0"/>
              <a:t>in Retirement</a:t>
            </a:r>
          </a:p>
        </p:txBody>
      </p:sp>
      <p:sp>
        <p:nvSpPr>
          <p:cNvPr id="3" name="Content Placeholder 2"/>
          <p:cNvSpPr>
            <a:spLocks noGrp="1"/>
          </p:cNvSpPr>
          <p:nvPr>
            <p:ph idx="1"/>
          </p:nvPr>
        </p:nvSpPr>
        <p:spPr>
          <a:xfrm>
            <a:off x="1573160" y="1897626"/>
            <a:ext cx="5279924" cy="4314164"/>
          </a:xfrm>
        </p:spPr>
        <p:txBody>
          <a:bodyPr>
            <a:noAutofit/>
          </a:bodyPr>
          <a:lstStyle/>
          <a:p>
            <a:pPr marL="288925" indent="-288925">
              <a:lnSpc>
                <a:spcPct val="105000"/>
              </a:lnSpc>
            </a:pPr>
            <a:r>
              <a:rPr lang="en-US" sz="2300" dirty="0">
                <a:cs typeface="Calibri" pitchFamily="34" charset="0"/>
              </a:rPr>
              <a:t>Higher health-care expenses </a:t>
            </a:r>
            <a:br>
              <a:rPr lang="en-US" sz="2300" dirty="0">
                <a:cs typeface="Calibri" pitchFamily="34" charset="0"/>
              </a:rPr>
            </a:br>
            <a:r>
              <a:rPr lang="en-US" sz="2300" dirty="0">
                <a:cs typeface="Calibri" pitchFamily="34" charset="0"/>
              </a:rPr>
              <a:t>in retirement</a:t>
            </a:r>
          </a:p>
          <a:p>
            <a:pPr marL="288925" indent="-288925">
              <a:lnSpc>
                <a:spcPct val="105000"/>
              </a:lnSpc>
            </a:pPr>
            <a:r>
              <a:rPr lang="en-US" sz="2300" dirty="0">
                <a:cs typeface="Calibri" pitchFamily="34" charset="0"/>
              </a:rPr>
              <a:t>Surviving spouse may have to cope with depleted savings</a:t>
            </a:r>
          </a:p>
          <a:p>
            <a:pPr marL="288925" indent="-288925">
              <a:lnSpc>
                <a:spcPct val="105000"/>
              </a:lnSpc>
            </a:pPr>
            <a:r>
              <a:rPr lang="en-US" sz="2300" dirty="0">
                <a:cs typeface="Calibri" pitchFamily="34" charset="0"/>
              </a:rPr>
              <a:t>57% of women over </a:t>
            </a:r>
            <a:br>
              <a:rPr lang="en-US" sz="2300" dirty="0">
                <a:cs typeface="Calibri" pitchFamily="34" charset="0"/>
              </a:rPr>
            </a:br>
            <a:r>
              <a:rPr lang="en-US" sz="2300" dirty="0">
                <a:cs typeface="Calibri" pitchFamily="34" charset="0"/>
              </a:rPr>
              <a:t>age 65 will need long-term care</a:t>
            </a:r>
            <a:endParaRPr lang="en-US" sz="2300" u="sng" dirty="0">
              <a:cs typeface="Calibri" pitchFamily="34" charset="0"/>
            </a:endParaRPr>
          </a:p>
          <a:p>
            <a:pPr marL="288925" indent="-288925">
              <a:lnSpc>
                <a:spcPct val="105000"/>
              </a:lnSpc>
            </a:pPr>
            <a:r>
              <a:rPr lang="en-US" sz="2300" dirty="0">
                <a:cs typeface="Calibri" pitchFamily="34" charset="0"/>
              </a:rPr>
              <a:t>Average monthly cost of </a:t>
            </a:r>
            <a:br>
              <a:rPr lang="en-US" sz="2300" dirty="0">
                <a:cs typeface="Calibri" pitchFamily="34" charset="0"/>
              </a:rPr>
            </a:br>
            <a:r>
              <a:rPr lang="en-US" sz="2300" dirty="0">
                <a:cs typeface="Calibri" pitchFamily="34" charset="0"/>
              </a:rPr>
              <a:t>nursing home = $6,844</a:t>
            </a:r>
          </a:p>
          <a:p>
            <a:endParaRPr lang="en-US" sz="2300" dirty="0"/>
          </a:p>
          <a:p>
            <a:endParaRPr lang="en-US" sz="2300" dirty="0"/>
          </a:p>
        </p:txBody>
      </p:sp>
      <p:sp>
        <p:nvSpPr>
          <p:cNvPr id="9" name="TextBox 8"/>
          <p:cNvSpPr txBox="1"/>
          <p:nvPr/>
        </p:nvSpPr>
        <p:spPr>
          <a:xfrm>
            <a:off x="1573160" y="5223141"/>
            <a:ext cx="5992480" cy="646331"/>
          </a:xfrm>
          <a:prstGeom prst="rect">
            <a:avLst/>
          </a:prstGeom>
          <a:noFill/>
        </p:spPr>
        <p:txBody>
          <a:bodyPr wrap="square" rtlCol="0">
            <a:spAutoFit/>
          </a:bodyPr>
          <a:lstStyle/>
          <a:p>
            <a:r>
              <a:rPr lang="en-US" sz="1200" dirty="0">
                <a:solidFill>
                  <a:srgbClr val="5D5D5D"/>
                </a:solidFill>
              </a:rPr>
              <a:t>Sources: US Department of Health and Human Services, Long-Term Services </a:t>
            </a:r>
            <a:br>
              <a:rPr lang="en-US" sz="1200" dirty="0">
                <a:solidFill>
                  <a:srgbClr val="5D5D5D"/>
                </a:solidFill>
              </a:rPr>
            </a:br>
            <a:r>
              <a:rPr lang="en-US" sz="1200" dirty="0">
                <a:solidFill>
                  <a:srgbClr val="5D5D5D"/>
                </a:solidFill>
              </a:rPr>
              <a:t>and Supports for Older Americans: Risks and Financing Research Brief, </a:t>
            </a:r>
            <a:br>
              <a:rPr lang="en-US" sz="1200" dirty="0">
                <a:solidFill>
                  <a:srgbClr val="5D5D5D"/>
                </a:solidFill>
              </a:rPr>
            </a:br>
            <a:r>
              <a:rPr lang="en-US" sz="1200" dirty="0">
                <a:solidFill>
                  <a:srgbClr val="5D5D5D"/>
                </a:solidFill>
              </a:rPr>
              <a:t>2019; longtermcare.gov</a:t>
            </a:r>
          </a:p>
        </p:txBody>
      </p:sp>
    </p:spTree>
    <p:extLst>
      <p:ext uri="{BB962C8B-B14F-4D97-AF65-F5344CB8AC3E}">
        <p14:creationId xmlns:p14="http://schemas.microsoft.com/office/powerpoint/2010/main" val="185455065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594" y="2428567"/>
            <a:ext cx="4719406" cy="3540181"/>
          </a:xfrm>
          <a:prstGeom prst="rect">
            <a:avLst/>
          </a:prstGeom>
        </p:spPr>
      </p:pic>
      <p:sp>
        <p:nvSpPr>
          <p:cNvPr id="11266" name="Rectangle 4"/>
          <p:cNvSpPr>
            <a:spLocks noGrp="1" noChangeArrowheads="1"/>
          </p:cNvSpPr>
          <p:nvPr>
            <p:ph type="title"/>
          </p:nvPr>
        </p:nvSpPr>
        <p:spPr>
          <a:xfrm>
            <a:off x="1543664" y="530352"/>
            <a:ext cx="8130687" cy="601662"/>
          </a:xfrm>
        </p:spPr>
        <p:txBody>
          <a:bodyPr>
            <a:noAutofit/>
          </a:bodyPr>
          <a:lstStyle/>
          <a:p>
            <a:pPr eaLnBrk="1" hangingPunct="1">
              <a:defRPr/>
            </a:pPr>
            <a:r>
              <a:rPr lang="en-US" dirty="0">
                <a:latin typeface="Calibri" pitchFamily="34" charset="0"/>
                <a:cs typeface="Calibri" pitchFamily="34" charset="0"/>
              </a:rPr>
              <a:t>How Long Will Retirement Last?</a:t>
            </a:r>
          </a:p>
        </p:txBody>
      </p:sp>
      <p:sp>
        <p:nvSpPr>
          <p:cNvPr id="8" name="Content Placeholder 7"/>
          <p:cNvSpPr>
            <a:spLocks noGrp="1"/>
          </p:cNvSpPr>
          <p:nvPr>
            <p:ph sz="half" idx="4294967295"/>
          </p:nvPr>
        </p:nvSpPr>
        <p:spPr>
          <a:xfrm>
            <a:off x="1563098" y="1750142"/>
            <a:ext cx="5879973" cy="4076700"/>
          </a:xfrm>
        </p:spPr>
        <p:txBody>
          <a:bodyPr/>
          <a:lstStyle/>
          <a:p>
            <a:pPr eaLnBrk="1" hangingPunct="1"/>
            <a:r>
              <a:rPr lang="en-US" dirty="0">
                <a:cs typeface="Calibri" pitchFamily="34" charset="0"/>
              </a:rPr>
              <a:t>We’re living longer</a:t>
            </a:r>
          </a:p>
          <a:p>
            <a:pPr eaLnBrk="1" hangingPunct="1"/>
            <a:r>
              <a:rPr lang="en-US" dirty="0">
                <a:cs typeface="Calibri" pitchFamily="34" charset="0"/>
              </a:rPr>
              <a:t>Average 65-year-old woman can expect to live about another 20 years</a:t>
            </a:r>
          </a:p>
          <a:p>
            <a:pPr eaLnBrk="1" hangingPunct="1"/>
            <a:r>
              <a:rPr lang="en-US" dirty="0">
                <a:cs typeface="Calibri" pitchFamily="34" charset="0"/>
              </a:rPr>
              <a:t>Average life expectancy is likely to continue to increase</a:t>
            </a:r>
          </a:p>
          <a:p>
            <a:pPr eaLnBrk="1" hangingPunct="1"/>
            <a:r>
              <a:rPr lang="en-US" dirty="0">
                <a:cs typeface="Calibri" pitchFamily="34" charset="0"/>
              </a:rPr>
              <a:t>Retirement may last </a:t>
            </a:r>
            <a:br>
              <a:rPr lang="en-US" dirty="0">
                <a:cs typeface="Calibri" pitchFamily="34" charset="0"/>
              </a:rPr>
            </a:br>
            <a:r>
              <a:rPr lang="en-US" dirty="0">
                <a:cs typeface="Calibri" pitchFamily="34" charset="0"/>
              </a:rPr>
              <a:t>25 years or more</a:t>
            </a:r>
          </a:p>
          <a:p>
            <a:pPr marL="0" indent="0">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065" y="1504618"/>
            <a:ext cx="5161935" cy="4450612"/>
          </a:xfrm>
          <a:prstGeom prst="rect">
            <a:avLst/>
          </a:prstGeom>
        </p:spPr>
      </p:pic>
      <p:sp>
        <p:nvSpPr>
          <p:cNvPr id="9" name="Title 8"/>
          <p:cNvSpPr>
            <a:spLocks noGrp="1"/>
          </p:cNvSpPr>
          <p:nvPr>
            <p:ph type="title"/>
          </p:nvPr>
        </p:nvSpPr>
        <p:spPr>
          <a:xfrm>
            <a:off x="1651818" y="533400"/>
            <a:ext cx="6181033" cy="1219200"/>
          </a:xfrm>
        </p:spPr>
        <p:txBody>
          <a:bodyPr>
            <a:noAutofit/>
          </a:bodyPr>
          <a:lstStyle/>
          <a:p>
            <a:pPr>
              <a:lnSpc>
                <a:spcPct val="90000"/>
              </a:lnSpc>
            </a:pPr>
            <a:r>
              <a:rPr lang="en-US" dirty="0">
                <a:latin typeface="Calibri" pitchFamily="34" charset="0"/>
                <a:cs typeface="Calibri" pitchFamily="34" charset="0"/>
              </a:rPr>
              <a:t>Where Will Your Retirement Income Come From?</a:t>
            </a:r>
          </a:p>
        </p:txBody>
      </p:sp>
      <p:sp>
        <p:nvSpPr>
          <p:cNvPr id="16" name="Content Placeholder 15"/>
          <p:cNvSpPr>
            <a:spLocks noGrp="1"/>
          </p:cNvSpPr>
          <p:nvPr>
            <p:ph idx="1"/>
          </p:nvPr>
        </p:nvSpPr>
        <p:spPr>
          <a:xfrm>
            <a:off x="1651818" y="2656405"/>
            <a:ext cx="6400800" cy="3298825"/>
          </a:xfrm>
        </p:spPr>
        <p:txBody>
          <a:bodyPr/>
          <a:lstStyle/>
          <a:p>
            <a:r>
              <a:rPr lang="en-US" sz="2800" dirty="0">
                <a:latin typeface="Calibri" pitchFamily="34" charset="0"/>
                <a:cs typeface="Calibri" pitchFamily="34" charset="0"/>
              </a:rPr>
              <a:t>Social Security</a:t>
            </a:r>
          </a:p>
          <a:p>
            <a:r>
              <a:rPr lang="en-US" sz="2800" dirty="0">
                <a:latin typeface="Calibri" pitchFamily="34" charset="0"/>
                <a:cs typeface="Calibri" pitchFamily="34" charset="0"/>
              </a:rPr>
              <a:t>Employer pension</a:t>
            </a:r>
          </a:p>
          <a:p>
            <a:r>
              <a:rPr lang="en-US" sz="2800" dirty="0">
                <a:latin typeface="Calibri" pitchFamily="34" charset="0"/>
                <a:cs typeface="Calibri" pitchFamily="34" charset="0"/>
              </a:rPr>
              <a:t>Individual savings </a:t>
            </a:r>
            <a:br>
              <a:rPr lang="en-US" sz="2800" dirty="0">
                <a:latin typeface="Calibri" pitchFamily="34" charset="0"/>
                <a:cs typeface="Calibri" pitchFamily="34" charset="0"/>
              </a:rPr>
            </a:br>
            <a:r>
              <a:rPr lang="en-US" sz="2800" dirty="0">
                <a:latin typeface="Calibri" pitchFamily="34" charset="0"/>
                <a:cs typeface="Calibri" pitchFamily="34" charset="0"/>
              </a:rPr>
              <a:t>&amp; investments</a:t>
            </a:r>
          </a:p>
          <a:p>
            <a:endParaRPr lang="en-US" dirty="0"/>
          </a:p>
          <a:p>
            <a:endParaRPr lang="en-US" dirty="0"/>
          </a:p>
        </p:txBody>
      </p:sp>
      <p:sp>
        <p:nvSpPr>
          <p:cNvPr id="13" name="Text Placeholder 12"/>
          <p:cNvSpPr>
            <a:spLocks noGrp="1"/>
          </p:cNvSpPr>
          <p:nvPr>
            <p:ph type="body" idx="4294967295"/>
          </p:nvPr>
        </p:nvSpPr>
        <p:spPr>
          <a:xfrm>
            <a:off x="1762631" y="2036023"/>
            <a:ext cx="4040188" cy="678067"/>
          </a:xfrm>
        </p:spPr>
        <p:txBody>
          <a:bodyPr>
            <a:normAutofit/>
          </a:bodyPr>
          <a:lstStyle/>
          <a:p>
            <a:pPr marL="0" indent="0">
              <a:buNone/>
            </a:pPr>
            <a:r>
              <a:rPr lang="en-US" sz="2800" dirty="0">
                <a:solidFill>
                  <a:schemeClr val="accent6"/>
                </a:solidFill>
                <a:latin typeface="Calibri" pitchFamily="34" charset="0"/>
                <a:cs typeface="Calibri" pitchFamily="34" charset="0"/>
              </a:rPr>
              <a:t>The “Three-Legged Stool”</a:t>
            </a:r>
          </a:p>
        </p:txBody>
      </p:sp>
      <p:sp>
        <p:nvSpPr>
          <p:cNvPr id="17412"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690" y="1724359"/>
            <a:ext cx="6367310" cy="4244873"/>
          </a:xfrm>
          <a:prstGeom prst="rect">
            <a:avLst/>
          </a:prstGeom>
        </p:spPr>
      </p:pic>
      <p:sp>
        <p:nvSpPr>
          <p:cNvPr id="5" name="Title 4"/>
          <p:cNvSpPr>
            <a:spLocks noGrp="1"/>
          </p:cNvSpPr>
          <p:nvPr>
            <p:ph type="title"/>
          </p:nvPr>
        </p:nvSpPr>
        <p:spPr>
          <a:xfrm>
            <a:off x="1632154" y="530352"/>
            <a:ext cx="8042197" cy="601662"/>
          </a:xfrm>
        </p:spPr>
        <p:txBody>
          <a:bodyPr>
            <a:noAutofit/>
          </a:bodyPr>
          <a:lstStyle/>
          <a:p>
            <a:pPr>
              <a:defRPr/>
            </a:pPr>
            <a:r>
              <a:rPr lang="en-US" dirty="0">
                <a:latin typeface="Calibri" pitchFamily="34" charset="0"/>
                <a:cs typeface="Calibri" pitchFamily="34" charset="0"/>
              </a:rPr>
              <a:t>Social Security Basics</a:t>
            </a:r>
          </a:p>
        </p:txBody>
      </p:sp>
      <p:sp>
        <p:nvSpPr>
          <p:cNvPr id="10" name="Content Placeholder 9"/>
          <p:cNvSpPr>
            <a:spLocks noGrp="1"/>
          </p:cNvSpPr>
          <p:nvPr>
            <p:ph sz="half" idx="4294967295"/>
          </p:nvPr>
        </p:nvSpPr>
        <p:spPr>
          <a:xfrm>
            <a:off x="1720645" y="1288027"/>
            <a:ext cx="5880305" cy="4779398"/>
          </a:xfrm>
        </p:spPr>
        <p:txBody>
          <a:bodyPr>
            <a:noAutofit/>
          </a:bodyPr>
          <a:lstStyle/>
          <a:p>
            <a:pPr lvl="0">
              <a:spcAft>
                <a:spcPts val="600"/>
              </a:spcAft>
            </a:pPr>
            <a:r>
              <a:rPr lang="en-US" sz="2100" dirty="0">
                <a:cs typeface="Calibri" pitchFamily="34" charset="0"/>
              </a:rPr>
              <a:t>93% of U.S. workers are covered by Social Security </a:t>
            </a:r>
          </a:p>
          <a:p>
            <a:pPr lvl="0">
              <a:spcAft>
                <a:spcPts val="600"/>
              </a:spcAft>
            </a:pPr>
            <a:r>
              <a:rPr lang="en-US" sz="2100" dirty="0">
                <a:cs typeface="Calibri" pitchFamily="34" charset="0"/>
              </a:rPr>
              <a:t>Social Security is the major source of guaranteed lifetime income for most Americans</a:t>
            </a:r>
          </a:p>
          <a:p>
            <a:pPr>
              <a:spcAft>
                <a:spcPts val="600"/>
              </a:spcAft>
            </a:pPr>
            <a:r>
              <a:rPr lang="en-US" sz="2100" dirty="0">
                <a:cs typeface="Calibri" pitchFamily="34" charset="0"/>
              </a:rPr>
              <a:t>To qualify for retirement benefits, </a:t>
            </a:r>
            <a:br>
              <a:rPr lang="en-US" sz="2100" dirty="0">
                <a:cs typeface="Calibri" pitchFamily="34" charset="0"/>
              </a:rPr>
            </a:br>
            <a:r>
              <a:rPr lang="en-US" sz="2100" dirty="0">
                <a:cs typeface="Calibri" pitchFamily="34" charset="0"/>
              </a:rPr>
              <a:t>you generally need 40 credits </a:t>
            </a:r>
            <a:br>
              <a:rPr lang="en-US" sz="2100" dirty="0">
                <a:cs typeface="Calibri" pitchFamily="34" charset="0"/>
              </a:rPr>
            </a:br>
            <a:r>
              <a:rPr lang="en-US" sz="2100" dirty="0">
                <a:cs typeface="Calibri" pitchFamily="34" charset="0"/>
              </a:rPr>
              <a:t>(10 years of work), or you can </a:t>
            </a:r>
            <a:br>
              <a:rPr lang="en-US" sz="2100" dirty="0">
                <a:cs typeface="Calibri" pitchFamily="34" charset="0"/>
              </a:rPr>
            </a:br>
            <a:r>
              <a:rPr lang="en-US" sz="2100" dirty="0">
                <a:cs typeface="Calibri" pitchFamily="34" charset="0"/>
              </a:rPr>
              <a:t>qualify for spousal benefits based </a:t>
            </a:r>
            <a:br>
              <a:rPr lang="en-US" sz="2100" dirty="0">
                <a:cs typeface="Calibri" pitchFamily="34" charset="0"/>
              </a:rPr>
            </a:br>
            <a:r>
              <a:rPr lang="en-US" sz="2100" dirty="0">
                <a:cs typeface="Calibri" pitchFamily="34" charset="0"/>
              </a:rPr>
              <a:t>on your spouse’s work record </a:t>
            </a:r>
            <a:br>
              <a:rPr lang="en-US" sz="2100" dirty="0">
                <a:cs typeface="Calibri" pitchFamily="34" charset="0"/>
              </a:rPr>
            </a:br>
            <a:r>
              <a:rPr lang="en-US" sz="2100" dirty="0">
                <a:cs typeface="Calibri" pitchFamily="34" charset="0"/>
              </a:rPr>
              <a:t>(maximum spousal benefit = 50%)</a:t>
            </a:r>
          </a:p>
          <a:p>
            <a:pPr lvl="0">
              <a:spcAft>
                <a:spcPts val="600"/>
              </a:spcAft>
            </a:pPr>
            <a:endParaRPr lang="en-US" sz="2100" dirty="0"/>
          </a:p>
        </p:txBody>
      </p:sp>
      <p:sp>
        <p:nvSpPr>
          <p:cNvPr id="7" name="Text Box 10"/>
          <p:cNvSpPr txBox="1">
            <a:spLocks noChangeArrowheads="1"/>
          </p:cNvSpPr>
          <p:nvPr/>
        </p:nvSpPr>
        <p:spPr bwMode="auto">
          <a:xfrm>
            <a:off x="1720645" y="5233499"/>
            <a:ext cx="4542503" cy="523220"/>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rPr>
              <a:t>Source: </a:t>
            </a:r>
            <a:r>
              <a:rPr lang="en-US" sz="1400" dirty="0">
                <a:solidFill>
                  <a:schemeClr val="bg1">
                    <a:lumMod val="50000"/>
                  </a:schemeClr>
                </a:solidFill>
              </a:rPr>
              <a:t>SSA Fact Sheet on the Old-Age, Survivors, and Disability Insurance Programs, December 2018</a:t>
            </a:r>
            <a:endParaRPr lang="en-US" sz="1400" i="1" dirty="0">
              <a:solidFill>
                <a:schemeClr val="bg1">
                  <a:lumMod val="50000"/>
                </a:schemeClr>
              </a:solidFill>
            </a:endParaRPr>
          </a:p>
        </p:txBody>
      </p:sp>
    </p:spTree>
    <p:extLst>
      <p:ext uri="{BB962C8B-B14F-4D97-AF65-F5344CB8AC3E}">
        <p14:creationId xmlns:p14="http://schemas.microsoft.com/office/powerpoint/2010/main" val="3024706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806" y="1753595"/>
            <a:ext cx="5850194" cy="4219500"/>
          </a:xfrm>
          <a:prstGeom prst="rect">
            <a:avLst/>
          </a:prstGeom>
        </p:spPr>
      </p:pic>
      <p:sp>
        <p:nvSpPr>
          <p:cNvPr id="5" name="Title 4"/>
          <p:cNvSpPr>
            <a:spLocks noGrp="1"/>
          </p:cNvSpPr>
          <p:nvPr>
            <p:ph type="title"/>
          </p:nvPr>
        </p:nvSpPr>
        <p:spPr>
          <a:xfrm>
            <a:off x="1671484" y="530352"/>
            <a:ext cx="8002868" cy="601662"/>
          </a:xfrm>
        </p:spPr>
        <p:txBody>
          <a:bodyPr>
            <a:noAutofit/>
          </a:bodyPr>
          <a:lstStyle/>
          <a:p>
            <a:pPr>
              <a:defRPr/>
            </a:pPr>
            <a:r>
              <a:rPr lang="en-US" dirty="0">
                <a:latin typeface="Calibri" pitchFamily="34" charset="0"/>
                <a:cs typeface="Calibri" pitchFamily="34" charset="0"/>
              </a:rPr>
              <a:t>Social Security Basics </a:t>
            </a:r>
            <a:r>
              <a:rPr lang="en-US" sz="2800" dirty="0">
                <a:latin typeface="Calibri" pitchFamily="34" charset="0"/>
                <a:cs typeface="Calibri" pitchFamily="34" charset="0"/>
              </a:rPr>
              <a:t>cont.</a:t>
            </a:r>
            <a:endParaRPr lang="en-US" dirty="0">
              <a:latin typeface="Calibri" pitchFamily="34" charset="0"/>
              <a:cs typeface="Calibri" pitchFamily="34" charset="0"/>
            </a:endParaRPr>
          </a:p>
        </p:txBody>
      </p:sp>
      <p:sp>
        <p:nvSpPr>
          <p:cNvPr id="10" name="Content Placeholder 9"/>
          <p:cNvSpPr>
            <a:spLocks noGrp="1"/>
          </p:cNvSpPr>
          <p:nvPr>
            <p:ph idx="1"/>
          </p:nvPr>
        </p:nvSpPr>
        <p:spPr>
          <a:xfrm>
            <a:off x="1592237" y="1602657"/>
            <a:ext cx="6832472" cy="4798338"/>
          </a:xfrm>
        </p:spPr>
        <p:txBody>
          <a:bodyPr>
            <a:noAutofit/>
          </a:bodyPr>
          <a:lstStyle/>
          <a:p>
            <a:pPr lvl="0"/>
            <a:r>
              <a:rPr lang="en-US" sz="2400" dirty="0">
                <a:latin typeface="Calibri" pitchFamily="34" charset="0"/>
                <a:cs typeface="Calibri" pitchFamily="34" charset="0"/>
              </a:rPr>
              <a:t>Your benefit is based on the number of years you’ve worked and the amount you’ve earned</a:t>
            </a:r>
          </a:p>
          <a:p>
            <a:r>
              <a:rPr lang="en-US" sz="2400" dirty="0">
                <a:latin typeface="Calibri" pitchFamily="34" charset="0"/>
                <a:cs typeface="Calibri" pitchFamily="34" charset="0"/>
              </a:rPr>
              <a:t>Formula takes into account your 35 highest earnings years</a:t>
            </a:r>
          </a:p>
          <a:p>
            <a:pPr lvl="0" defTabSz="914400">
              <a:buClr>
                <a:schemeClr val="accent1"/>
              </a:buClr>
              <a:defRPr/>
            </a:pPr>
            <a:r>
              <a:rPr lang="en-US" sz="2400" dirty="0">
                <a:latin typeface="Calibri" pitchFamily="34" charset="0"/>
                <a:cs typeface="Calibri" pitchFamily="34" charset="0"/>
              </a:rPr>
              <a:t>The age at which you start </a:t>
            </a:r>
            <a:br>
              <a:rPr lang="en-US" sz="2400" dirty="0">
                <a:latin typeface="Calibri" pitchFamily="34" charset="0"/>
                <a:cs typeface="Calibri" pitchFamily="34" charset="0"/>
              </a:rPr>
            </a:br>
            <a:r>
              <a:rPr lang="en-US" sz="2400" dirty="0">
                <a:latin typeface="Calibri" pitchFamily="34" charset="0"/>
                <a:cs typeface="Calibri" pitchFamily="34" charset="0"/>
              </a:rPr>
              <a:t>claiming benefits matters:</a:t>
            </a:r>
          </a:p>
          <a:p>
            <a:pPr marL="800100" lvl="1" indent="-342900">
              <a:buClr>
                <a:schemeClr val="accent1"/>
              </a:buClr>
            </a:pPr>
            <a:r>
              <a:rPr lang="en-US" sz="2400" b="1" dirty="0">
                <a:latin typeface="Calibri" pitchFamily="34" charset="0"/>
                <a:cs typeface="Calibri" pitchFamily="34" charset="0"/>
              </a:rPr>
              <a:t>62:</a:t>
            </a:r>
            <a:r>
              <a:rPr lang="en-US" sz="2400" dirty="0">
                <a:latin typeface="Calibri" pitchFamily="34" charset="0"/>
                <a:cs typeface="Calibri" pitchFamily="34" charset="0"/>
              </a:rPr>
              <a:t> 25% to 30% less</a:t>
            </a:r>
          </a:p>
          <a:p>
            <a:pPr marL="800100" lvl="1" indent="-342900">
              <a:buClr>
                <a:schemeClr val="accent1"/>
              </a:buClr>
            </a:pPr>
            <a:r>
              <a:rPr lang="en-US" sz="2400" b="1" dirty="0">
                <a:latin typeface="Calibri" pitchFamily="34" charset="0"/>
                <a:cs typeface="Calibri" pitchFamily="34" charset="0"/>
              </a:rPr>
              <a:t>66/67</a:t>
            </a:r>
            <a:r>
              <a:rPr lang="en-US" sz="2400" dirty="0">
                <a:latin typeface="Calibri" pitchFamily="34" charset="0"/>
                <a:cs typeface="Calibri" pitchFamily="34" charset="0"/>
              </a:rPr>
              <a:t> (full retirement age): </a:t>
            </a:r>
            <a:br>
              <a:rPr lang="en-US" sz="2400" dirty="0">
                <a:latin typeface="Calibri" pitchFamily="34" charset="0"/>
                <a:cs typeface="Calibri" pitchFamily="34" charset="0"/>
              </a:rPr>
            </a:br>
            <a:r>
              <a:rPr lang="en-US" sz="2400" dirty="0">
                <a:latin typeface="Calibri" pitchFamily="34" charset="0"/>
                <a:cs typeface="Calibri" pitchFamily="34" charset="0"/>
              </a:rPr>
              <a:t>100% of full benefit</a:t>
            </a:r>
          </a:p>
          <a:p>
            <a:pPr marL="800100" lvl="1" indent="-342900">
              <a:buClr>
                <a:schemeClr val="accent1"/>
              </a:buClr>
            </a:pPr>
            <a:r>
              <a:rPr lang="en-US" sz="2400" b="1" dirty="0">
                <a:latin typeface="Calibri" pitchFamily="34" charset="0"/>
                <a:cs typeface="Calibri" pitchFamily="34" charset="0"/>
              </a:rPr>
              <a:t>70: </a:t>
            </a:r>
            <a:r>
              <a:rPr lang="en-US" sz="2400" dirty="0">
                <a:latin typeface="Calibri" pitchFamily="34" charset="0"/>
                <a:cs typeface="Calibri" pitchFamily="34" charset="0"/>
              </a:rPr>
              <a:t>32% more</a:t>
            </a:r>
          </a:p>
        </p:txBody>
      </p:sp>
    </p:spTree>
    <p:extLst>
      <p:ext uri="{BB962C8B-B14F-4D97-AF65-F5344CB8AC3E}">
        <p14:creationId xmlns:p14="http://schemas.microsoft.com/office/powerpoint/2010/main" val="3024706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1442" y="530352"/>
            <a:ext cx="8152910" cy="601662"/>
          </a:xfrm>
        </p:spPr>
        <p:txBody>
          <a:bodyPr>
            <a:noAutofit/>
          </a:bodyPr>
          <a:lstStyle/>
          <a:p>
            <a:pPr>
              <a:defRPr/>
            </a:pPr>
            <a:r>
              <a:rPr lang="en-US" dirty="0">
                <a:latin typeface="Calibri" pitchFamily="34" charset="0"/>
                <a:cs typeface="Calibri" pitchFamily="34" charset="0"/>
              </a:rPr>
              <a:t>Social Security Basics</a:t>
            </a:r>
            <a:r>
              <a:rPr lang="en-US" sz="2800" dirty="0">
                <a:latin typeface="Calibri" pitchFamily="34" charset="0"/>
                <a:cs typeface="Calibri" pitchFamily="34" charset="0"/>
              </a:rPr>
              <a:t> cont.</a:t>
            </a:r>
            <a:endParaRPr lang="en-US" dirty="0">
              <a:latin typeface="Calibri" pitchFamily="34" charset="0"/>
              <a:cs typeface="Calibri" pitchFamily="34" charset="0"/>
            </a:endParaRPr>
          </a:p>
        </p:txBody>
      </p:sp>
      <p:sp>
        <p:nvSpPr>
          <p:cNvPr id="14" name="TextBox 13"/>
          <p:cNvSpPr txBox="1"/>
          <p:nvPr/>
        </p:nvSpPr>
        <p:spPr>
          <a:xfrm>
            <a:off x="1719300" y="1644134"/>
            <a:ext cx="7257552" cy="400110"/>
          </a:xfrm>
          <a:prstGeom prst="rect">
            <a:avLst/>
          </a:prstGeom>
          <a:noFill/>
        </p:spPr>
        <p:txBody>
          <a:bodyPr wrap="square" rtlCol="0">
            <a:spAutoFit/>
          </a:bodyPr>
          <a:lstStyle/>
          <a:p>
            <a:r>
              <a:rPr lang="en-US" sz="2000" b="1" dirty="0">
                <a:solidFill>
                  <a:schemeClr val="accent6"/>
                </a:solidFill>
              </a:rPr>
              <a:t>Monthly Payout Depends on Age When You Start Taking Benefits</a:t>
            </a:r>
          </a:p>
        </p:txBody>
      </p:sp>
      <p:grpSp>
        <p:nvGrpSpPr>
          <p:cNvPr id="2" name="Group 1">
            <a:extLst>
              <a:ext uri="{FF2B5EF4-FFF2-40B4-BE49-F238E27FC236}">
                <a16:creationId xmlns:a16="http://schemas.microsoft.com/office/drawing/2014/main" id="{71797680-1686-4F4D-9D0E-519A7621CDBD}"/>
              </a:ext>
            </a:extLst>
          </p:cNvPr>
          <p:cNvGrpSpPr/>
          <p:nvPr/>
        </p:nvGrpSpPr>
        <p:grpSpPr>
          <a:xfrm>
            <a:off x="1423589" y="2364942"/>
            <a:ext cx="7587487" cy="2848924"/>
            <a:chOff x="607981" y="2364942"/>
            <a:chExt cx="7905560" cy="2968353"/>
          </a:xfrm>
        </p:grpSpPr>
        <p:sp>
          <p:nvSpPr>
            <p:cNvPr id="6" name="Rectangle 5"/>
            <p:cNvSpPr>
              <a:spLocks noChangeArrowheads="1"/>
            </p:cNvSpPr>
            <p:nvPr/>
          </p:nvSpPr>
          <p:spPr bwMode="auto">
            <a:xfrm>
              <a:off x="4287146" y="4944222"/>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66</a:t>
              </a:r>
            </a:p>
          </p:txBody>
        </p:sp>
        <p:sp>
          <p:nvSpPr>
            <p:cNvPr id="7" name="Rectangle 4"/>
            <p:cNvSpPr>
              <a:spLocks noChangeArrowheads="1"/>
            </p:cNvSpPr>
            <p:nvPr/>
          </p:nvSpPr>
          <p:spPr bwMode="auto">
            <a:xfrm>
              <a:off x="5182526" y="4944222"/>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67</a:t>
              </a:r>
            </a:p>
          </p:txBody>
        </p:sp>
        <p:sp>
          <p:nvSpPr>
            <p:cNvPr id="8" name="Rectangle 4"/>
            <p:cNvSpPr>
              <a:spLocks noChangeArrowheads="1"/>
            </p:cNvSpPr>
            <p:nvPr/>
          </p:nvSpPr>
          <p:spPr bwMode="auto">
            <a:xfrm>
              <a:off x="6038987" y="4944222"/>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68</a:t>
              </a:r>
            </a:p>
          </p:txBody>
        </p:sp>
        <p:sp>
          <p:nvSpPr>
            <p:cNvPr id="9" name="Rectangle 4"/>
            <p:cNvSpPr>
              <a:spLocks noChangeArrowheads="1"/>
            </p:cNvSpPr>
            <p:nvPr/>
          </p:nvSpPr>
          <p:spPr bwMode="auto">
            <a:xfrm>
              <a:off x="6909749" y="4944222"/>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69</a:t>
              </a:r>
            </a:p>
          </p:txBody>
        </p:sp>
        <p:sp>
          <p:nvSpPr>
            <p:cNvPr id="10" name="Rectangle 4"/>
            <p:cNvSpPr>
              <a:spLocks noChangeArrowheads="1"/>
            </p:cNvSpPr>
            <p:nvPr/>
          </p:nvSpPr>
          <p:spPr bwMode="auto">
            <a:xfrm>
              <a:off x="7791616" y="4944222"/>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70</a:t>
              </a:r>
            </a:p>
          </p:txBody>
        </p:sp>
        <p:sp>
          <p:nvSpPr>
            <p:cNvPr id="12" name="Rectangle 14"/>
            <p:cNvSpPr>
              <a:spLocks noChangeArrowheads="1"/>
            </p:cNvSpPr>
            <p:nvPr/>
          </p:nvSpPr>
          <p:spPr bwMode="auto">
            <a:xfrm>
              <a:off x="4089807" y="2947550"/>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$1,800</a:t>
              </a:r>
            </a:p>
          </p:txBody>
        </p:sp>
        <p:sp>
          <p:nvSpPr>
            <p:cNvPr id="13" name="Rectangle 14"/>
            <p:cNvSpPr>
              <a:spLocks noChangeArrowheads="1"/>
            </p:cNvSpPr>
            <p:nvPr/>
          </p:nvSpPr>
          <p:spPr bwMode="auto">
            <a:xfrm>
              <a:off x="4930733" y="2772573"/>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$1,944</a:t>
              </a:r>
            </a:p>
          </p:txBody>
        </p:sp>
        <p:sp>
          <p:nvSpPr>
            <p:cNvPr id="15" name="Rectangle 14"/>
            <p:cNvSpPr>
              <a:spLocks noChangeArrowheads="1"/>
            </p:cNvSpPr>
            <p:nvPr/>
          </p:nvSpPr>
          <p:spPr bwMode="auto">
            <a:xfrm>
              <a:off x="5836745" y="2670093"/>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$2,088</a:t>
              </a:r>
            </a:p>
          </p:txBody>
        </p:sp>
        <p:sp>
          <p:nvSpPr>
            <p:cNvPr id="16" name="Rectangle 15"/>
            <p:cNvSpPr>
              <a:spLocks noChangeArrowheads="1"/>
            </p:cNvSpPr>
            <p:nvPr/>
          </p:nvSpPr>
          <p:spPr bwMode="auto">
            <a:xfrm>
              <a:off x="6727309" y="2493179"/>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$2,232</a:t>
              </a:r>
            </a:p>
          </p:txBody>
        </p:sp>
        <p:sp>
          <p:nvSpPr>
            <p:cNvPr id="17" name="Rectangle 14"/>
            <p:cNvSpPr>
              <a:spLocks noChangeArrowheads="1"/>
            </p:cNvSpPr>
            <p:nvPr/>
          </p:nvSpPr>
          <p:spPr bwMode="auto">
            <a:xfrm>
              <a:off x="7600080" y="2364942"/>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$2,376</a:t>
              </a:r>
            </a:p>
          </p:txBody>
        </p:sp>
        <p:sp>
          <p:nvSpPr>
            <p:cNvPr id="18" name="Rectangle 17"/>
            <p:cNvSpPr/>
            <p:nvPr/>
          </p:nvSpPr>
          <p:spPr bwMode="auto">
            <a:xfrm>
              <a:off x="4355974" y="3337672"/>
              <a:ext cx="413681" cy="158390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19" name="Rectangle 18"/>
            <p:cNvSpPr/>
            <p:nvPr/>
          </p:nvSpPr>
          <p:spPr bwMode="auto">
            <a:xfrm>
              <a:off x="5246548" y="3165873"/>
              <a:ext cx="413681" cy="175810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0" name="Rectangle 19"/>
            <p:cNvSpPr/>
            <p:nvPr/>
          </p:nvSpPr>
          <p:spPr bwMode="auto">
            <a:xfrm>
              <a:off x="6113323" y="3057035"/>
              <a:ext cx="413681" cy="186845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1" name="Rectangle 20"/>
            <p:cNvSpPr/>
            <p:nvPr/>
          </p:nvSpPr>
          <p:spPr bwMode="auto">
            <a:xfrm>
              <a:off x="6999148" y="2884886"/>
              <a:ext cx="413681" cy="204300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2" name="Rectangle 21"/>
            <p:cNvSpPr/>
            <p:nvPr/>
          </p:nvSpPr>
          <p:spPr bwMode="auto">
            <a:xfrm>
              <a:off x="7875448" y="2761761"/>
              <a:ext cx="413681" cy="216785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3" name="Rectangle 4"/>
            <p:cNvSpPr>
              <a:spLocks noChangeArrowheads="1"/>
            </p:cNvSpPr>
            <p:nvPr/>
          </p:nvSpPr>
          <p:spPr bwMode="auto">
            <a:xfrm>
              <a:off x="816078" y="4958158"/>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62</a:t>
              </a:r>
            </a:p>
          </p:txBody>
        </p:sp>
        <p:sp>
          <p:nvSpPr>
            <p:cNvPr id="24" name="Rectangle 14"/>
            <p:cNvSpPr>
              <a:spLocks noChangeArrowheads="1"/>
            </p:cNvSpPr>
            <p:nvPr/>
          </p:nvSpPr>
          <p:spPr bwMode="auto">
            <a:xfrm>
              <a:off x="607981" y="3412026"/>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$1,350</a:t>
              </a:r>
            </a:p>
          </p:txBody>
        </p:sp>
        <p:sp>
          <p:nvSpPr>
            <p:cNvPr id="25" name="Rectangle 24"/>
            <p:cNvSpPr/>
            <p:nvPr/>
          </p:nvSpPr>
          <p:spPr bwMode="auto">
            <a:xfrm>
              <a:off x="884906" y="3830767"/>
              <a:ext cx="413681" cy="108839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6" name="Rectangle 25"/>
            <p:cNvSpPr/>
            <p:nvPr/>
          </p:nvSpPr>
          <p:spPr bwMode="auto">
            <a:xfrm>
              <a:off x="1775480" y="3671048"/>
              <a:ext cx="413681" cy="125034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7" name="Rectangle 26"/>
            <p:cNvSpPr/>
            <p:nvPr/>
          </p:nvSpPr>
          <p:spPr bwMode="auto">
            <a:xfrm>
              <a:off x="2642255" y="3528172"/>
              <a:ext cx="413681" cy="139521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8" name="Rectangle 27"/>
            <p:cNvSpPr/>
            <p:nvPr/>
          </p:nvSpPr>
          <p:spPr bwMode="auto">
            <a:xfrm>
              <a:off x="3528080" y="3423398"/>
              <a:ext cx="413681" cy="150145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9" name="Rectangle 4"/>
            <p:cNvSpPr>
              <a:spLocks noChangeArrowheads="1"/>
            </p:cNvSpPr>
            <p:nvPr/>
          </p:nvSpPr>
          <p:spPr bwMode="auto">
            <a:xfrm>
              <a:off x="1711458" y="4958158"/>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63</a:t>
              </a:r>
            </a:p>
          </p:txBody>
        </p:sp>
        <p:sp>
          <p:nvSpPr>
            <p:cNvPr id="30" name="Rectangle 4"/>
            <p:cNvSpPr>
              <a:spLocks noChangeArrowheads="1"/>
            </p:cNvSpPr>
            <p:nvPr/>
          </p:nvSpPr>
          <p:spPr bwMode="auto">
            <a:xfrm>
              <a:off x="2567919" y="4958158"/>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64</a:t>
              </a:r>
            </a:p>
          </p:txBody>
        </p:sp>
        <p:sp>
          <p:nvSpPr>
            <p:cNvPr id="31" name="Rectangle 4"/>
            <p:cNvSpPr>
              <a:spLocks noChangeArrowheads="1"/>
            </p:cNvSpPr>
            <p:nvPr/>
          </p:nvSpPr>
          <p:spPr bwMode="auto">
            <a:xfrm>
              <a:off x="3438681" y="4958158"/>
              <a:ext cx="569818" cy="3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65</a:t>
              </a:r>
            </a:p>
          </p:txBody>
        </p:sp>
        <p:sp>
          <p:nvSpPr>
            <p:cNvPr id="32" name="Rectangle 14"/>
            <p:cNvSpPr>
              <a:spLocks noChangeArrowheads="1"/>
            </p:cNvSpPr>
            <p:nvPr/>
          </p:nvSpPr>
          <p:spPr bwMode="auto">
            <a:xfrm>
              <a:off x="1513456" y="3278110"/>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$1,440</a:t>
              </a:r>
            </a:p>
          </p:txBody>
        </p:sp>
        <p:sp>
          <p:nvSpPr>
            <p:cNvPr id="33" name="Rectangle 14"/>
            <p:cNvSpPr>
              <a:spLocks noChangeArrowheads="1"/>
            </p:cNvSpPr>
            <p:nvPr/>
          </p:nvSpPr>
          <p:spPr bwMode="auto">
            <a:xfrm>
              <a:off x="2375001" y="3142462"/>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$1,560</a:t>
              </a:r>
            </a:p>
          </p:txBody>
        </p:sp>
        <p:sp>
          <p:nvSpPr>
            <p:cNvPr id="34" name="Rectangle 14"/>
            <p:cNvSpPr>
              <a:spLocks noChangeArrowheads="1"/>
            </p:cNvSpPr>
            <p:nvPr/>
          </p:nvSpPr>
          <p:spPr bwMode="auto">
            <a:xfrm>
              <a:off x="3244049" y="3015638"/>
              <a:ext cx="913461"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$1,680</a:t>
              </a:r>
            </a:p>
          </p:txBody>
        </p:sp>
      </p:grpSp>
    </p:spTree>
    <p:extLst>
      <p:ext uri="{BB962C8B-B14F-4D97-AF65-F5344CB8AC3E}">
        <p14:creationId xmlns:p14="http://schemas.microsoft.com/office/powerpoint/2010/main" val="302470607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459" y="1681316"/>
            <a:ext cx="6418541" cy="4279027"/>
          </a:xfrm>
          <a:prstGeom prst="rect">
            <a:avLst/>
          </a:prstGeom>
        </p:spPr>
      </p:pic>
      <p:sp>
        <p:nvSpPr>
          <p:cNvPr id="6" name="Title 5"/>
          <p:cNvSpPr>
            <a:spLocks noGrp="1"/>
          </p:cNvSpPr>
          <p:nvPr>
            <p:ph type="title"/>
          </p:nvPr>
        </p:nvSpPr>
        <p:spPr>
          <a:xfrm>
            <a:off x="1612490" y="530352"/>
            <a:ext cx="8061862" cy="601662"/>
          </a:xfrm>
        </p:spPr>
        <p:txBody>
          <a:bodyPr>
            <a:noAutofit/>
          </a:bodyPr>
          <a:lstStyle/>
          <a:p>
            <a:pPr lvl="0"/>
            <a:r>
              <a:rPr lang="en-US" dirty="0">
                <a:latin typeface="Calibri" pitchFamily="34" charset="0"/>
                <a:cs typeface="Calibri" pitchFamily="34" charset="0"/>
              </a:rPr>
              <a:t>Employer Pension Basics</a:t>
            </a:r>
          </a:p>
        </p:txBody>
      </p:sp>
      <p:sp>
        <p:nvSpPr>
          <p:cNvPr id="9" name="Content Placeholder 8"/>
          <p:cNvSpPr>
            <a:spLocks noGrp="1"/>
          </p:cNvSpPr>
          <p:nvPr>
            <p:ph sz="half" idx="4294967295"/>
          </p:nvPr>
        </p:nvSpPr>
        <p:spPr>
          <a:xfrm>
            <a:off x="1612490" y="1543664"/>
            <a:ext cx="4617267" cy="4525963"/>
          </a:xfrm>
        </p:spPr>
        <p:txBody>
          <a:bodyPr>
            <a:noAutofit/>
          </a:bodyPr>
          <a:lstStyle/>
          <a:p>
            <a:r>
              <a:rPr lang="en-US" sz="2400" dirty="0">
                <a:latin typeface="Calibri" pitchFamily="34" charset="0"/>
                <a:cs typeface="Calibri" pitchFamily="34" charset="0"/>
              </a:rPr>
              <a:t>Understand payout options</a:t>
            </a:r>
          </a:p>
          <a:p>
            <a:pPr lvl="1"/>
            <a:r>
              <a:rPr lang="en-US" sz="2400" dirty="0">
                <a:latin typeface="Calibri" pitchFamily="34" charset="0"/>
                <a:cs typeface="Calibri" pitchFamily="34" charset="0"/>
              </a:rPr>
              <a:t>Single-life annuity</a:t>
            </a:r>
          </a:p>
          <a:p>
            <a:pPr lvl="1"/>
            <a:r>
              <a:rPr lang="en-US" sz="2400" dirty="0">
                <a:latin typeface="Calibri" pitchFamily="34" charset="0"/>
                <a:cs typeface="Calibri" pitchFamily="34" charset="0"/>
              </a:rPr>
              <a:t>Qualified joint and survivor annuity (QJSA)</a:t>
            </a:r>
          </a:p>
          <a:p>
            <a:r>
              <a:rPr lang="en-US" sz="2400" dirty="0">
                <a:latin typeface="Calibri" pitchFamily="34" charset="0"/>
                <a:cs typeface="Calibri" pitchFamily="34" charset="0"/>
              </a:rPr>
              <a:t>QJSA: Reduced benefit to participant, 50-100% continuing to surviving spouse</a:t>
            </a:r>
          </a:p>
          <a:p>
            <a:r>
              <a:rPr lang="en-US" sz="2400" dirty="0">
                <a:latin typeface="Calibri" pitchFamily="34" charset="0"/>
                <a:cs typeface="Calibri" pitchFamily="34" charset="0"/>
              </a:rPr>
              <a:t>May be one of your most important retirement decisions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73160" y="530352"/>
            <a:ext cx="8101191" cy="601662"/>
          </a:xfrm>
        </p:spPr>
        <p:txBody>
          <a:bodyPr>
            <a:noAutofit/>
          </a:bodyPr>
          <a:lstStyle/>
          <a:p>
            <a:pPr lvl="0"/>
            <a:r>
              <a:rPr lang="en-US" dirty="0">
                <a:latin typeface="Calibri" pitchFamily="34" charset="0"/>
                <a:cs typeface="Calibri" pitchFamily="34" charset="0"/>
              </a:rPr>
              <a:t>Employer Pension Basics</a:t>
            </a:r>
            <a:r>
              <a:rPr lang="en-US" sz="2800" dirty="0">
                <a:latin typeface="Calibri" pitchFamily="34" charset="0"/>
                <a:cs typeface="Calibri" pitchFamily="34" charset="0"/>
              </a:rPr>
              <a:t>  cont.</a:t>
            </a:r>
            <a:endParaRPr lang="en-US"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3473135"/>
              </p:ext>
            </p:extLst>
          </p:nvPr>
        </p:nvGraphicFramePr>
        <p:xfrm>
          <a:off x="1998188" y="1346889"/>
          <a:ext cx="6370243" cy="4164221"/>
        </p:xfrm>
        <a:graphic>
          <a:graphicData uri="http://schemas.openxmlformats.org/drawingml/2006/table">
            <a:tbl>
              <a:tblPr firstRow="1" bandRow="1">
                <a:tableStyleId>{2D5ABB26-0587-4C30-8999-92F81FD0307C}</a:tableStyleId>
              </a:tblPr>
              <a:tblGrid>
                <a:gridCol w="2399818">
                  <a:extLst>
                    <a:ext uri="{9D8B030D-6E8A-4147-A177-3AD203B41FA5}">
                      <a16:colId xmlns:a16="http://schemas.microsoft.com/office/drawing/2014/main" val="20000"/>
                    </a:ext>
                  </a:extLst>
                </a:gridCol>
                <a:gridCol w="1815938">
                  <a:extLst>
                    <a:ext uri="{9D8B030D-6E8A-4147-A177-3AD203B41FA5}">
                      <a16:colId xmlns:a16="http://schemas.microsoft.com/office/drawing/2014/main" val="20001"/>
                    </a:ext>
                  </a:extLst>
                </a:gridCol>
                <a:gridCol w="2154487">
                  <a:extLst>
                    <a:ext uri="{9D8B030D-6E8A-4147-A177-3AD203B41FA5}">
                      <a16:colId xmlns:a16="http://schemas.microsoft.com/office/drawing/2014/main" val="20002"/>
                    </a:ext>
                  </a:extLst>
                </a:gridCol>
              </a:tblGrid>
              <a:tr h="651372">
                <a:tc gridSpan="3">
                  <a:txBody>
                    <a:bodyPr/>
                    <a:lstStyle/>
                    <a:p>
                      <a:pPr algn="ctr"/>
                      <a:r>
                        <a:rPr lang="en-US" sz="2800" dirty="0">
                          <a:solidFill>
                            <a:srgbClr val="FFFFFF"/>
                          </a:solidFill>
                        </a:rPr>
                        <a:t>Example</a:t>
                      </a:r>
                    </a:p>
                  </a:txBody>
                  <a:tcPr>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555017">
                <a:tc>
                  <a:txBody>
                    <a:bodyPr/>
                    <a:lstStyle/>
                    <a:p>
                      <a:pPr algn="ctr"/>
                      <a:r>
                        <a:rPr lang="en-US" b="1" dirty="0">
                          <a:solidFill>
                            <a:srgbClr val="5D5D5D"/>
                          </a:solidFill>
                        </a:rPr>
                        <a:t>Form of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5D5D5D"/>
                          </a:solidFill>
                        </a:rPr>
                        <a:t>To Participant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5D5D5D"/>
                          </a:solidFill>
                        </a:rPr>
                        <a:t>To Surviving 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5944">
                <a:tc>
                  <a:txBody>
                    <a:bodyPr/>
                    <a:lstStyle/>
                    <a:p>
                      <a:pPr algn="ctr"/>
                      <a:r>
                        <a:rPr lang="en-US" dirty="0">
                          <a:solidFill>
                            <a:srgbClr val="5D5D5D"/>
                          </a:solidFill>
                        </a:rPr>
                        <a:t>Normal retirement benefit</a:t>
                      </a:r>
                    </a:p>
                    <a:p>
                      <a:pPr algn="ctr"/>
                      <a:r>
                        <a:rPr lang="en-US" dirty="0">
                          <a:solidFill>
                            <a:srgbClr val="5D5D5D"/>
                          </a:solidFill>
                        </a:rPr>
                        <a:t>(single-life annuity)</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5944">
                <a:tc>
                  <a:txBody>
                    <a:bodyPr/>
                    <a:lstStyle/>
                    <a:p>
                      <a:pPr algn="ctr"/>
                      <a:endParaRPr lang="en-US" dirty="0">
                        <a:solidFill>
                          <a:srgbClr val="5D5D5D"/>
                        </a:solidFill>
                      </a:endParaRPr>
                    </a:p>
                    <a:p>
                      <a:pPr algn="ctr"/>
                      <a:r>
                        <a:rPr lang="en-US" dirty="0">
                          <a:solidFill>
                            <a:srgbClr val="5D5D5D"/>
                          </a:solidFill>
                        </a:rPr>
                        <a:t>50% QJSA</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5944">
                <a:tc>
                  <a:txBody>
                    <a:bodyPr/>
                    <a:lstStyle/>
                    <a:p>
                      <a:pPr algn="ctr"/>
                      <a:endParaRPr lang="en-US" dirty="0">
                        <a:solidFill>
                          <a:srgbClr val="5D5D5D"/>
                        </a:solidFill>
                      </a:endParaRPr>
                    </a:p>
                    <a:p>
                      <a:pPr algn="ctr"/>
                      <a:r>
                        <a:rPr lang="en-US" dirty="0">
                          <a:solidFill>
                            <a:srgbClr val="5D5D5D"/>
                          </a:solidFill>
                        </a:rPr>
                        <a:t>100% QJSA</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1908374" y="5572096"/>
            <a:ext cx="5113579" cy="307777"/>
          </a:xfrm>
          <a:prstGeom prst="rect">
            <a:avLst/>
          </a:prstGeom>
        </p:spPr>
        <p:txBody>
          <a:bodyPr wrap="none">
            <a:spAutoFit/>
          </a:bodyPr>
          <a:lstStyle/>
          <a:p>
            <a:r>
              <a:rPr lang="en-US" sz="1400" dirty="0">
                <a:solidFill>
                  <a:srgbClr val="5D5D5D"/>
                </a:solidFill>
              </a:rPr>
              <a:t>These hypothetical examples are used for illustrative purposes only.</a:t>
            </a:r>
          </a:p>
        </p:txBody>
      </p:sp>
    </p:spTree>
    <p:extLst>
      <p:ext uri="{BB962C8B-B14F-4D97-AF65-F5344CB8AC3E}">
        <p14:creationId xmlns:p14="http://schemas.microsoft.com/office/powerpoint/2010/main" val="245875701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3328" y="530352"/>
            <a:ext cx="8111023" cy="601662"/>
          </a:xfrm>
        </p:spPr>
        <p:txBody>
          <a:bodyPr>
            <a:noAutofit/>
          </a:bodyPr>
          <a:lstStyle/>
          <a:p>
            <a:pPr>
              <a:defRPr/>
            </a:pPr>
            <a:r>
              <a:rPr lang="en-US" dirty="0">
                <a:latin typeface="Calibri" pitchFamily="34" charset="0"/>
                <a:cs typeface="Calibri" pitchFamily="34" charset="0"/>
              </a:rPr>
              <a:t>Identifying the “Gap”</a:t>
            </a:r>
          </a:p>
        </p:txBody>
      </p:sp>
      <p:grpSp>
        <p:nvGrpSpPr>
          <p:cNvPr id="2" name="Group 1">
            <a:extLst>
              <a:ext uri="{FF2B5EF4-FFF2-40B4-BE49-F238E27FC236}">
                <a16:creationId xmlns:a16="http://schemas.microsoft.com/office/drawing/2014/main" id="{D6F57291-BBBE-440B-86AD-9AA98FF26FB9}"/>
              </a:ext>
            </a:extLst>
          </p:cNvPr>
          <p:cNvGrpSpPr/>
          <p:nvPr/>
        </p:nvGrpSpPr>
        <p:grpSpPr>
          <a:xfrm>
            <a:off x="1671483" y="2747207"/>
            <a:ext cx="7419927" cy="1451167"/>
            <a:chOff x="412638" y="2747207"/>
            <a:chExt cx="8236062" cy="1610784"/>
          </a:xfrm>
        </p:grpSpPr>
        <p:sp>
          <p:nvSpPr>
            <p:cNvPr id="7" name="Rectangle 6"/>
            <p:cNvSpPr/>
            <p:nvPr/>
          </p:nvSpPr>
          <p:spPr>
            <a:xfrm>
              <a:off x="412638" y="2748915"/>
              <a:ext cx="2322830" cy="14135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b="1" dirty="0">
                  <a:solidFill>
                    <a:srgbClr val="FFFFFF"/>
                  </a:solidFill>
                </a:rPr>
                <a:t>Annual income needed for retirement</a:t>
              </a:r>
            </a:p>
          </p:txBody>
        </p:sp>
        <p:sp>
          <p:nvSpPr>
            <p:cNvPr id="8" name="Rectangle 7"/>
            <p:cNvSpPr/>
            <p:nvPr/>
          </p:nvSpPr>
          <p:spPr>
            <a:xfrm>
              <a:off x="3373119" y="2747645"/>
              <a:ext cx="2256155" cy="14147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a:r>
                <a:rPr lang="en-US" sz="2000" b="1" dirty="0">
                  <a:solidFill>
                    <a:srgbClr val="FFFFFF"/>
                  </a:solidFill>
                </a:rPr>
                <a:t>Annual income  from Social Security </a:t>
              </a:r>
              <a:br>
                <a:rPr lang="en-US" sz="2000" b="1" dirty="0">
                  <a:solidFill>
                    <a:srgbClr val="FFFFFF"/>
                  </a:solidFill>
                </a:rPr>
              </a:br>
              <a:r>
                <a:rPr lang="en-US" sz="2000" b="1" dirty="0">
                  <a:solidFill>
                    <a:srgbClr val="FFFFFF"/>
                  </a:solidFill>
                </a:rPr>
                <a:t>or a pension</a:t>
              </a:r>
            </a:p>
          </p:txBody>
        </p:sp>
        <p:sp>
          <p:nvSpPr>
            <p:cNvPr id="9" name="Rectangle 8"/>
            <p:cNvSpPr/>
            <p:nvPr/>
          </p:nvSpPr>
          <p:spPr>
            <a:xfrm>
              <a:off x="6294120" y="2747645"/>
              <a:ext cx="2354580" cy="14147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dirty="0">
                  <a:solidFill>
                    <a:srgbClr val="FFFFFF"/>
                  </a:solidFill>
                </a:rPr>
                <a:t>The Gap</a:t>
              </a:r>
            </a:p>
            <a:p>
              <a:pPr lvl="0" algn="ctr">
                <a:lnSpc>
                  <a:spcPts val="800"/>
                </a:lnSpc>
              </a:pPr>
              <a:endParaRPr lang="en-US" b="1" dirty="0">
                <a:solidFill>
                  <a:srgbClr val="FFFFFF"/>
                </a:solidFill>
              </a:endParaRPr>
            </a:p>
            <a:p>
              <a:pPr lvl="0" algn="ctr"/>
              <a:r>
                <a:rPr lang="en-US" sz="2000" b="1" dirty="0">
                  <a:solidFill>
                    <a:srgbClr val="FFFFFF"/>
                  </a:solidFill>
                </a:rPr>
                <a:t>Additional annual income needed</a:t>
              </a:r>
            </a:p>
            <a:p>
              <a:pPr lvl="0" algn="ctr"/>
              <a:endParaRPr lang="en-US" sz="1600" dirty="0">
                <a:solidFill>
                  <a:srgbClr val="FFFFFF"/>
                </a:solidFill>
              </a:endParaRPr>
            </a:p>
          </p:txBody>
        </p:sp>
        <p:sp>
          <p:nvSpPr>
            <p:cNvPr id="10" name="TextBox 9"/>
            <p:cNvSpPr txBox="1"/>
            <p:nvPr/>
          </p:nvSpPr>
          <p:spPr>
            <a:xfrm>
              <a:off x="2730500" y="2747207"/>
              <a:ext cx="690768" cy="1569660"/>
            </a:xfrm>
            <a:prstGeom prst="rect">
              <a:avLst/>
            </a:prstGeom>
            <a:noFill/>
            <a:effectLst/>
          </p:spPr>
          <p:txBody>
            <a:bodyPr wrap="square" rtlCol="0">
              <a:spAutoFit/>
            </a:bodyPr>
            <a:lstStyle/>
            <a:p>
              <a:r>
                <a:rPr lang="en-US" sz="9600" dirty="0">
                  <a:solidFill>
                    <a:srgbClr val="5D5D5D"/>
                  </a:solidFill>
                </a:rPr>
                <a:t>-</a:t>
              </a:r>
            </a:p>
          </p:txBody>
        </p:sp>
        <p:sp>
          <p:nvSpPr>
            <p:cNvPr id="11" name="TextBox 10"/>
            <p:cNvSpPr txBox="1"/>
            <p:nvPr/>
          </p:nvSpPr>
          <p:spPr>
            <a:xfrm>
              <a:off x="5556250" y="2788331"/>
              <a:ext cx="690768" cy="1569660"/>
            </a:xfrm>
            <a:prstGeom prst="rect">
              <a:avLst/>
            </a:prstGeom>
            <a:noFill/>
            <a:effectLst/>
          </p:spPr>
          <p:txBody>
            <a:bodyPr wrap="square" rtlCol="0">
              <a:spAutoFit/>
            </a:bodyPr>
            <a:lstStyle/>
            <a:p>
              <a:r>
                <a:rPr lang="en-US" sz="9600" dirty="0">
                  <a:solidFill>
                    <a:srgbClr val="5D5D5D"/>
                  </a:solidFill>
                </a:rPr>
                <a:t>=</a:t>
              </a:r>
            </a:p>
          </p:txBody>
        </p:sp>
      </p:grpSp>
    </p:spTree>
    <p:extLst>
      <p:ext uri="{BB962C8B-B14F-4D97-AF65-F5344CB8AC3E}">
        <p14:creationId xmlns:p14="http://schemas.microsoft.com/office/powerpoint/2010/main" val="96061986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355" y="1195734"/>
            <a:ext cx="4768645" cy="4768645"/>
          </a:xfrm>
          <a:prstGeom prst="rect">
            <a:avLst/>
          </a:prstGeom>
        </p:spPr>
      </p:pic>
      <p:sp>
        <p:nvSpPr>
          <p:cNvPr id="4" name="Title 3"/>
          <p:cNvSpPr>
            <a:spLocks noGrp="1"/>
          </p:cNvSpPr>
          <p:nvPr>
            <p:ph type="title"/>
          </p:nvPr>
        </p:nvSpPr>
        <p:spPr>
          <a:xfrm>
            <a:off x="1632154" y="533400"/>
            <a:ext cx="7511846" cy="1219200"/>
          </a:xfrm>
        </p:spPr>
        <p:txBody>
          <a:bodyPr>
            <a:noAutofit/>
          </a:bodyPr>
          <a:lstStyle/>
          <a:p>
            <a:pPr>
              <a:lnSpc>
                <a:spcPct val="90000"/>
              </a:lnSpc>
            </a:pPr>
            <a:r>
              <a:rPr lang="en-US" dirty="0">
                <a:latin typeface="Calibri" pitchFamily="34" charset="0"/>
                <a:cs typeface="Calibri" pitchFamily="34" charset="0"/>
              </a:rPr>
              <a:t>Personal Savings: Potential Factors </a:t>
            </a:r>
            <a:br>
              <a:rPr lang="en-US" dirty="0">
                <a:latin typeface="Calibri" pitchFamily="34" charset="0"/>
                <a:cs typeface="Calibri" pitchFamily="34" charset="0"/>
              </a:rPr>
            </a:br>
            <a:r>
              <a:rPr lang="en-US" dirty="0">
                <a:latin typeface="Calibri" pitchFamily="34" charset="0"/>
                <a:cs typeface="Calibri" pitchFamily="34" charset="0"/>
              </a:rPr>
              <a:t>Working Against Women</a:t>
            </a:r>
          </a:p>
        </p:txBody>
      </p:sp>
      <p:sp>
        <p:nvSpPr>
          <p:cNvPr id="9" name="Content Placeholder 8"/>
          <p:cNvSpPr>
            <a:spLocks noGrp="1"/>
          </p:cNvSpPr>
          <p:nvPr>
            <p:ph sz="half" idx="4294967295"/>
          </p:nvPr>
        </p:nvSpPr>
        <p:spPr>
          <a:xfrm>
            <a:off x="1553496" y="2113935"/>
            <a:ext cx="5378931" cy="3248640"/>
          </a:xfrm>
        </p:spPr>
        <p:txBody>
          <a:bodyPr>
            <a:noAutofit/>
          </a:bodyPr>
          <a:lstStyle/>
          <a:p>
            <a:r>
              <a:rPr lang="en-US" sz="2600" dirty="0">
                <a:latin typeface="Calibri" panose="020F0502020204030204" pitchFamily="34" charset="0"/>
                <a:cs typeface="Calibri" panose="020F0502020204030204" pitchFamily="34" charset="0"/>
              </a:rPr>
              <a:t>Women earn less than men in similar jobs</a:t>
            </a:r>
          </a:p>
          <a:p>
            <a:r>
              <a:rPr lang="en-US" sz="2600" dirty="0">
                <a:latin typeface="Calibri" panose="020F0502020204030204" pitchFamily="34" charset="0"/>
                <a:cs typeface="Calibri" panose="020F0502020204030204" pitchFamily="34" charset="0"/>
              </a:rPr>
              <a:t>More likely to work part-time</a:t>
            </a:r>
          </a:p>
          <a:p>
            <a:r>
              <a:rPr lang="en-US" sz="2600" dirty="0">
                <a:latin typeface="Calibri" panose="020F0502020204030204" pitchFamily="34" charset="0"/>
                <a:cs typeface="Calibri" panose="020F0502020204030204" pitchFamily="34" charset="0"/>
              </a:rPr>
              <a:t>Fewer years in workforce</a:t>
            </a:r>
          </a:p>
          <a:p>
            <a:r>
              <a:rPr lang="en-US" sz="2600" dirty="0">
                <a:latin typeface="Calibri" panose="020F0502020204030204" pitchFamily="34" charset="0"/>
                <a:cs typeface="Calibri" panose="020F0502020204030204" pitchFamily="34" charset="0"/>
              </a:rPr>
              <a:t>Start saving later and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save less</a:t>
            </a:r>
          </a:p>
        </p:txBody>
      </p:sp>
      <p:sp>
        <p:nvSpPr>
          <p:cNvPr id="6" name="Content Placeholder 4"/>
          <p:cNvSpPr txBox="1">
            <a:spLocks/>
          </p:cNvSpPr>
          <p:nvPr/>
        </p:nvSpPr>
        <p:spPr>
          <a:xfrm>
            <a:off x="609600" y="17526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400" dirty="0">
              <a:latin typeface="Calibri" pitchFamily="34" charset="0"/>
              <a:cs typeface="Calibri" pitchFamily="34" charset="0"/>
            </a:endParaRPr>
          </a:p>
        </p:txBody>
      </p:sp>
      <p:sp>
        <p:nvSpPr>
          <p:cNvPr id="7" name="TextBox 6"/>
          <p:cNvSpPr txBox="1"/>
          <p:nvPr/>
        </p:nvSpPr>
        <p:spPr>
          <a:xfrm>
            <a:off x="1632155" y="5139046"/>
            <a:ext cx="3795252" cy="523220"/>
          </a:xfrm>
          <a:prstGeom prst="rect">
            <a:avLst/>
          </a:prstGeom>
          <a:noFill/>
        </p:spPr>
        <p:txBody>
          <a:bodyPr wrap="square" rtlCol="0">
            <a:spAutoFit/>
          </a:bodyPr>
          <a:lstStyle/>
          <a:p>
            <a:r>
              <a:rPr lang="en-US" sz="1400" dirty="0">
                <a:solidFill>
                  <a:srgbClr val="5D5D5D"/>
                </a:solidFill>
              </a:rPr>
              <a:t>Source: U.S. Bureau of Labor Statistics, Women in the Labor Force: A Databook, December 2018</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23877"/>
            <a:ext cx="4575012" cy="3049219"/>
          </a:xfrm>
          <a:prstGeom prst="rect">
            <a:avLst/>
          </a:prstGeom>
        </p:spPr>
      </p:pic>
      <p:sp>
        <p:nvSpPr>
          <p:cNvPr id="5122" name="Rectangle 4"/>
          <p:cNvSpPr>
            <a:spLocks noGrp="1" noChangeArrowheads="1"/>
          </p:cNvSpPr>
          <p:nvPr>
            <p:ph type="title"/>
          </p:nvPr>
        </p:nvSpPr>
        <p:spPr>
          <a:xfrm>
            <a:off x="1651818" y="530352"/>
            <a:ext cx="8022533" cy="601662"/>
          </a:xfrm>
        </p:spPr>
        <p:txBody>
          <a:bodyPr>
            <a:noAutofit/>
          </a:bodyPr>
          <a:lstStyle/>
          <a:p>
            <a:pPr eaLnBrk="1" hangingPunct="1">
              <a:defRPr/>
            </a:pPr>
            <a:r>
              <a:rPr lang="en-US" dirty="0">
                <a:latin typeface="Calibri" pitchFamily="34" charset="0"/>
                <a:cs typeface="Calibri" pitchFamily="34" charset="0"/>
              </a:rPr>
              <a:t>Special Challenges for Women</a:t>
            </a:r>
          </a:p>
        </p:txBody>
      </p:sp>
      <p:sp>
        <p:nvSpPr>
          <p:cNvPr id="11" name="Content Placeholder 10"/>
          <p:cNvSpPr>
            <a:spLocks noGrp="1"/>
          </p:cNvSpPr>
          <p:nvPr>
            <p:ph sz="half" idx="4294967295"/>
          </p:nvPr>
        </p:nvSpPr>
        <p:spPr>
          <a:xfrm>
            <a:off x="1651819" y="1514168"/>
            <a:ext cx="4355691" cy="4153207"/>
          </a:xfrm>
        </p:spPr>
        <p:txBody>
          <a:bodyPr>
            <a:noAutofit/>
          </a:bodyPr>
          <a:lstStyle/>
          <a:p>
            <a:r>
              <a:rPr lang="en-US" sz="2200" dirty="0">
                <a:cs typeface="Calibri" panose="020F0502020204030204" pitchFamily="34" charset="0"/>
              </a:rPr>
              <a:t>Longer life expectancies</a:t>
            </a:r>
          </a:p>
          <a:p>
            <a:r>
              <a:rPr lang="en-US" sz="2200" dirty="0">
                <a:cs typeface="Calibri" panose="020F0502020204030204" pitchFamily="34" charset="0"/>
              </a:rPr>
              <a:t>More likely to be living on their own</a:t>
            </a:r>
          </a:p>
          <a:p>
            <a:r>
              <a:rPr lang="en-US" sz="2200" dirty="0">
                <a:cs typeface="Calibri" panose="020F0502020204030204" pitchFamily="34" charset="0"/>
              </a:rPr>
              <a:t>More likely to take career breaks for family caregiving</a:t>
            </a:r>
          </a:p>
          <a:p>
            <a:r>
              <a:rPr lang="en-US" sz="2200" dirty="0">
                <a:cs typeface="Calibri" panose="020F0502020204030204" pitchFamily="34" charset="0"/>
              </a:rPr>
              <a:t>Often earn less, have less </a:t>
            </a:r>
            <a:br>
              <a:rPr lang="en-US" sz="2200" dirty="0">
                <a:cs typeface="Calibri" panose="020F0502020204030204" pitchFamily="34" charset="0"/>
              </a:rPr>
            </a:br>
            <a:r>
              <a:rPr lang="en-US" sz="2200" dirty="0">
                <a:cs typeface="Calibri" panose="020F0502020204030204" pitchFamily="34" charset="0"/>
              </a:rPr>
              <a:t>retirement savings and a lower </a:t>
            </a:r>
            <a:br>
              <a:rPr lang="en-US" sz="2200" dirty="0">
                <a:cs typeface="Calibri" panose="020F0502020204030204" pitchFamily="34" charset="0"/>
              </a:rPr>
            </a:br>
            <a:r>
              <a:rPr lang="en-US" sz="2200" dirty="0">
                <a:cs typeface="Calibri" panose="020F0502020204030204" pitchFamily="34" charset="0"/>
              </a:rPr>
              <a:t>Social Security benefit</a:t>
            </a:r>
          </a:p>
          <a:p>
            <a:pPr marL="0" indent="0">
              <a:buNone/>
            </a:pPr>
            <a:endParaRPr lang="en-US" sz="2200" dirty="0">
              <a:cs typeface="Calibri" panose="020F0502020204030204" pitchFamily="34" charset="0"/>
            </a:endParaRPr>
          </a:p>
          <a:p>
            <a:pPr marL="0" indent="0">
              <a:buNone/>
            </a:pPr>
            <a:endParaRPr lang="en-US" sz="2200" dirty="0"/>
          </a:p>
          <a:p>
            <a:pPr marL="0" indent="0">
              <a:buNone/>
            </a:pPr>
            <a:endParaRPr lang="en-US" sz="2200" dirty="0"/>
          </a:p>
        </p:txBody>
      </p:sp>
      <p:sp>
        <p:nvSpPr>
          <p:cNvPr id="3" name="TextBox 2"/>
          <p:cNvSpPr txBox="1"/>
          <p:nvPr/>
        </p:nvSpPr>
        <p:spPr>
          <a:xfrm>
            <a:off x="1818968" y="5014452"/>
            <a:ext cx="3421626" cy="958644"/>
          </a:xfrm>
          <a:prstGeom prst="rect">
            <a:avLst/>
          </a:prstGeom>
          <a:noFill/>
        </p:spPr>
        <p:txBody>
          <a:bodyPr wrap="square" rtlCol="0">
            <a:noAutofit/>
          </a:bodyPr>
          <a:lstStyle/>
          <a:p>
            <a:r>
              <a:rPr lang="en-US" sz="1100" dirty="0">
                <a:solidFill>
                  <a:srgbClr val="5D5D5D"/>
                </a:solidFill>
              </a:rPr>
              <a:t>Sources: NCHS Data Brief, Number 328, November  2018; U.S. Department of Health and Human Services,  Profile of Older Americans, 2018; SSA Publication No. 05-10127, What Every Woman Should Know, October 2018</a:t>
            </a:r>
          </a:p>
        </p:txBody>
      </p:sp>
    </p:spTree>
    <p:extLst>
      <p:ext uri="{BB962C8B-B14F-4D97-AF65-F5344CB8AC3E}">
        <p14:creationId xmlns:p14="http://schemas.microsoft.com/office/powerpoint/2010/main" val="34634375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039" y="2157597"/>
            <a:ext cx="5710961" cy="3807307"/>
          </a:xfrm>
          <a:prstGeom prst="rect">
            <a:avLst/>
          </a:prstGeom>
        </p:spPr>
      </p:pic>
      <p:sp>
        <p:nvSpPr>
          <p:cNvPr id="7" name="Content Placeholder 6"/>
          <p:cNvSpPr>
            <a:spLocks noGrp="1"/>
          </p:cNvSpPr>
          <p:nvPr>
            <p:ph idx="4294967295"/>
          </p:nvPr>
        </p:nvSpPr>
        <p:spPr>
          <a:xfrm>
            <a:off x="1720644" y="1818967"/>
            <a:ext cx="5710961" cy="3587750"/>
          </a:xfrm>
        </p:spPr>
        <p:txBody>
          <a:bodyPr>
            <a:noAutofit/>
          </a:bodyPr>
          <a:lstStyle/>
          <a:p>
            <a:r>
              <a:rPr lang="en-US" sz="2800" dirty="0">
                <a:cs typeface="Calibri" pitchFamily="34" charset="0"/>
              </a:rPr>
              <a:t>Save more</a:t>
            </a:r>
          </a:p>
          <a:p>
            <a:r>
              <a:rPr lang="en-US" sz="2800" dirty="0">
                <a:cs typeface="Calibri" pitchFamily="34" charset="0"/>
              </a:rPr>
              <a:t>Participate in employer-sponsored plan; contribute to an IRA</a:t>
            </a:r>
          </a:p>
          <a:p>
            <a:r>
              <a:rPr lang="en-US" sz="2800" dirty="0">
                <a:cs typeface="Calibri" pitchFamily="34" charset="0"/>
              </a:rPr>
              <a:t>Become educated about investment vehicles</a:t>
            </a:r>
          </a:p>
          <a:p>
            <a:pPr>
              <a:buNone/>
            </a:pPr>
            <a:endParaRPr lang="en-US" sz="2800" dirty="0"/>
          </a:p>
          <a:p>
            <a:endParaRPr lang="en-US" sz="2800" dirty="0"/>
          </a:p>
        </p:txBody>
      </p:sp>
      <p:sp>
        <p:nvSpPr>
          <p:cNvPr id="8" name="Title 3"/>
          <p:cNvSpPr txBox="1">
            <a:spLocks/>
          </p:cNvSpPr>
          <p:nvPr/>
        </p:nvSpPr>
        <p:spPr>
          <a:xfrm>
            <a:off x="1720644" y="558927"/>
            <a:ext cx="6587614"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dirty="0">
                <a:cs typeface="Calibri" pitchFamily="34" charset="0"/>
              </a:rPr>
              <a:t>Personal Savings: What You Can Do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3301" y="5018005"/>
            <a:ext cx="7459697" cy="861774"/>
          </a:xfrm>
          <a:prstGeom prst="rect">
            <a:avLst/>
          </a:prstGeom>
          <a:noFill/>
        </p:spPr>
        <p:txBody>
          <a:bodyPr wrap="square" rtlCol="0">
            <a:spAutoFit/>
          </a:bodyPr>
          <a:lstStyle/>
          <a:p>
            <a:r>
              <a:rPr lang="en-US" sz="1000" dirty="0">
                <a:solidFill>
                  <a:srgbClr val="5D5D5D"/>
                </a:solidFill>
              </a:rPr>
              <a:t>This hypothetical example assumes contributions are made monthly and continuously over 15 years. This illustration assumes a hypothetical fixed annual rate of return; the return on your actual investment portfolio will be different, and will vary over time, according to actual market performance. The example does not take into account any impact of taxes, investment fees, or inflation; if it had the results would have been lower. The example is intended as a hypothetical illustration and should not be considered financial advice. All investing involves risk, including the possible loss of principal, and there can be no guarantee that any strategy will be successful.</a:t>
            </a:r>
          </a:p>
        </p:txBody>
      </p:sp>
      <p:graphicFrame>
        <p:nvGraphicFramePr>
          <p:cNvPr id="8" name="Table 7"/>
          <p:cNvGraphicFramePr>
            <a:graphicFrameLocks noGrp="1"/>
          </p:cNvGraphicFramePr>
          <p:nvPr>
            <p:extLst>
              <p:ext uri="{D42A27DB-BD31-4B8C-83A1-F6EECF244321}">
                <p14:modId xmlns:p14="http://schemas.microsoft.com/office/powerpoint/2010/main" val="1817811902"/>
              </p:ext>
            </p:extLst>
          </p:nvPr>
        </p:nvGraphicFramePr>
        <p:xfrm>
          <a:off x="1611900" y="1945640"/>
          <a:ext cx="7217468" cy="2966720"/>
        </p:xfrm>
        <a:graphic>
          <a:graphicData uri="http://schemas.openxmlformats.org/drawingml/2006/table">
            <a:tbl>
              <a:tblPr firstRow="1" bandRow="1">
                <a:tableStyleId>{2D5ABB26-0587-4C30-8999-92F81FD0307C}</a:tableStyleId>
              </a:tblPr>
              <a:tblGrid>
                <a:gridCol w="2667135">
                  <a:extLst>
                    <a:ext uri="{9D8B030D-6E8A-4147-A177-3AD203B41FA5}">
                      <a16:colId xmlns:a16="http://schemas.microsoft.com/office/drawing/2014/main" val="20000"/>
                    </a:ext>
                  </a:extLst>
                </a:gridCol>
                <a:gridCol w="2338075">
                  <a:extLst>
                    <a:ext uri="{9D8B030D-6E8A-4147-A177-3AD203B41FA5}">
                      <a16:colId xmlns:a16="http://schemas.microsoft.com/office/drawing/2014/main" val="20001"/>
                    </a:ext>
                  </a:extLst>
                </a:gridCol>
                <a:gridCol w="2212258">
                  <a:extLst>
                    <a:ext uri="{9D8B030D-6E8A-4147-A177-3AD203B41FA5}">
                      <a16:colId xmlns:a16="http://schemas.microsoft.com/office/drawing/2014/main" val="20002"/>
                    </a:ext>
                  </a:extLst>
                </a:gridCol>
              </a:tblGrid>
              <a:tr h="370840">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r>
                        <a:rPr lang="en-US" b="1" dirty="0">
                          <a:solidFill>
                            <a:srgbClr val="FFFFFF"/>
                          </a:solidFill>
                        </a:rPr>
                        <a:t>Jane</a:t>
                      </a:r>
                    </a:p>
                  </a:txBody>
                  <a:tcPr>
                    <a:lnB w="12700" cap="flat" cmpd="sng" algn="ctr">
                      <a:solidFill>
                        <a:schemeClr val="tx1"/>
                      </a:solidFill>
                      <a:prstDash val="solid"/>
                      <a:round/>
                      <a:headEnd type="none" w="med" len="med"/>
                      <a:tailEnd type="none" w="med" len="med"/>
                    </a:lnB>
                    <a:solidFill>
                      <a:schemeClr val="accent6"/>
                    </a:solidFill>
                  </a:tcPr>
                </a:tc>
                <a:tc>
                  <a:txBody>
                    <a:bodyPr/>
                    <a:lstStyle/>
                    <a:p>
                      <a:r>
                        <a:rPr lang="en-US" b="1" dirty="0">
                          <a:solidFill>
                            <a:srgbClr val="FFFFFF"/>
                          </a:solidFill>
                        </a:rPr>
                        <a:t>Sally</a:t>
                      </a:r>
                    </a:p>
                  </a:txBody>
                  <a:tcP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70840">
                <a:tc>
                  <a:txBody>
                    <a:bodyPr/>
                    <a:lstStyle/>
                    <a:p>
                      <a:r>
                        <a:rPr lang="en-US" dirty="0">
                          <a:solidFill>
                            <a:srgbClr val="5D5D5D"/>
                          </a:solidFill>
                        </a:rPr>
                        <a:t>Salary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5D5D5D"/>
                          </a:solidFill>
                        </a:rPr>
                        <a:t>Percent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5D5D5D"/>
                          </a:solidFill>
                        </a:rPr>
                        <a:t>Monthly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$208.33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$333.33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solidFill>
                            <a:srgbClr val="5D5D5D"/>
                          </a:solidFill>
                        </a:rPr>
                        <a:t>Years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5D5D5D"/>
                          </a:solidFill>
                        </a:rPr>
                        <a:t>Total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$37,500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solidFill>
                            <a:srgbClr val="5D5D5D"/>
                          </a:solidFill>
                        </a:rPr>
                        <a:t>Average</a:t>
                      </a:r>
                      <a:r>
                        <a:rPr lang="en-US" baseline="0" dirty="0">
                          <a:solidFill>
                            <a:srgbClr val="5D5D5D"/>
                          </a:solidFill>
                        </a:rPr>
                        <a:t> earnings</a:t>
                      </a:r>
                      <a:endParaRPr lang="en-US"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solidFill>
                            <a:srgbClr val="5D5D5D"/>
                          </a:solidFill>
                        </a:rPr>
                        <a:t>Savings after 15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$55,684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$89,905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itle 1"/>
          <p:cNvSpPr txBox="1">
            <a:spLocks/>
          </p:cNvSpPr>
          <p:nvPr/>
        </p:nvSpPr>
        <p:spPr>
          <a:xfrm>
            <a:off x="1611900" y="503903"/>
            <a:ext cx="7302500"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dirty="0">
                <a:latin typeface="+mn-lt"/>
              </a:rPr>
              <a:t>Personal Savings: Saving a Little</a:t>
            </a:r>
            <a:br>
              <a:rPr lang="en-US" dirty="0">
                <a:latin typeface="+mn-lt"/>
              </a:rPr>
            </a:br>
            <a:r>
              <a:rPr lang="en-US" dirty="0">
                <a:latin typeface="+mn-lt"/>
              </a:rPr>
              <a:t>Could Mean a Lot in Retirement</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174" y="1862598"/>
            <a:ext cx="6164826" cy="4109884"/>
          </a:xfrm>
          <a:prstGeom prst="rect">
            <a:avLst/>
          </a:prstGeom>
        </p:spPr>
      </p:pic>
      <p:sp>
        <p:nvSpPr>
          <p:cNvPr id="48130" name="Rectangle 4"/>
          <p:cNvSpPr>
            <a:spLocks noGrp="1" noChangeArrowheads="1"/>
          </p:cNvSpPr>
          <p:nvPr>
            <p:ph type="title"/>
          </p:nvPr>
        </p:nvSpPr>
        <p:spPr>
          <a:xfrm>
            <a:off x="1612490" y="530352"/>
            <a:ext cx="8061862" cy="601662"/>
          </a:xfrm>
        </p:spPr>
        <p:txBody>
          <a:bodyPr>
            <a:noAutofit/>
          </a:bodyPr>
          <a:lstStyle/>
          <a:p>
            <a:r>
              <a:rPr lang="en-US" dirty="0"/>
              <a:t>Tax-Advantaged Savings Vehicles</a:t>
            </a:r>
          </a:p>
        </p:txBody>
      </p:sp>
      <p:sp>
        <p:nvSpPr>
          <p:cNvPr id="48131" name="Rectangle 6"/>
          <p:cNvSpPr>
            <a:spLocks noGrp="1" noChangeArrowheads="1"/>
          </p:cNvSpPr>
          <p:nvPr>
            <p:ph idx="1"/>
          </p:nvPr>
        </p:nvSpPr>
        <p:spPr>
          <a:xfrm>
            <a:off x="1612491" y="1671484"/>
            <a:ext cx="5152104" cy="4216194"/>
          </a:xfrm>
        </p:spPr>
        <p:txBody>
          <a:bodyPr>
            <a:noAutofit/>
          </a:bodyPr>
          <a:lstStyle/>
          <a:p>
            <a:pPr marL="285750" indent="-285750"/>
            <a:r>
              <a:rPr lang="en-US" sz="2400" dirty="0">
                <a:cs typeface="Calibri" panose="020F0502020204030204" pitchFamily="34" charset="0"/>
              </a:rPr>
              <a:t>Tax deferral can help your money grow</a:t>
            </a:r>
          </a:p>
          <a:p>
            <a:pPr marL="285750" indent="-285750"/>
            <a:r>
              <a:rPr lang="en-US" sz="2400" dirty="0">
                <a:cs typeface="Calibri" panose="020F0502020204030204" pitchFamily="34" charset="0"/>
              </a:rPr>
              <a:t>Take full advantage of 401(k)s and other employer-sponsored retirement plans</a:t>
            </a:r>
          </a:p>
          <a:p>
            <a:pPr marL="285750" indent="-285750"/>
            <a:r>
              <a:rPr lang="en-US" sz="2400" dirty="0">
                <a:cs typeface="Calibri" panose="020F0502020204030204" pitchFamily="34" charset="0"/>
              </a:rPr>
              <a:t>Contribute to a traditional or Roth IRA if you qualify</a:t>
            </a:r>
          </a:p>
          <a:p>
            <a:pPr marL="285750" indent="-285750"/>
            <a:r>
              <a:rPr lang="en-US" sz="2400" dirty="0">
                <a:cs typeface="Calibri" panose="020F0502020204030204" pitchFamily="34" charset="0"/>
              </a:rPr>
              <a:t>Consider catch-up contributions</a:t>
            </a:r>
          </a:p>
          <a:p>
            <a:endParaRPr lang="en-US" sz="2400" dirty="0"/>
          </a:p>
        </p:txBody>
      </p:sp>
    </p:spTree>
    <p:extLst>
      <p:ext uri="{BB962C8B-B14F-4D97-AF65-F5344CB8AC3E}">
        <p14:creationId xmlns:p14="http://schemas.microsoft.com/office/powerpoint/2010/main" val="144393803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0" y="115220"/>
            <a:ext cx="3905250" cy="5857875"/>
          </a:xfrm>
          <a:prstGeom prst="rect">
            <a:avLst/>
          </a:prstGeom>
        </p:spPr>
      </p:pic>
      <p:sp>
        <p:nvSpPr>
          <p:cNvPr id="2" name="Title 1"/>
          <p:cNvSpPr>
            <a:spLocks noGrp="1"/>
          </p:cNvSpPr>
          <p:nvPr>
            <p:ph type="title"/>
          </p:nvPr>
        </p:nvSpPr>
        <p:spPr>
          <a:xfrm>
            <a:off x="1729887" y="534548"/>
            <a:ext cx="9144000" cy="601662"/>
          </a:xfrm>
        </p:spPr>
        <p:txBody>
          <a:bodyPr>
            <a:noAutofit/>
          </a:bodyPr>
          <a:lstStyle/>
          <a:p>
            <a:pPr>
              <a:defRPr/>
            </a:pPr>
            <a:r>
              <a:rPr lang="en-US" dirty="0"/>
              <a:t>Dealing with a Shortfall</a:t>
            </a:r>
          </a:p>
        </p:txBody>
      </p:sp>
      <p:sp>
        <p:nvSpPr>
          <p:cNvPr id="7" name="Content Placeholder 6"/>
          <p:cNvSpPr>
            <a:spLocks noGrp="1"/>
          </p:cNvSpPr>
          <p:nvPr>
            <p:ph idx="1"/>
          </p:nvPr>
        </p:nvSpPr>
        <p:spPr>
          <a:xfrm>
            <a:off x="1729887" y="1828799"/>
            <a:ext cx="4209186" cy="3892991"/>
          </a:xfrm>
        </p:spPr>
        <p:txBody>
          <a:bodyPr>
            <a:noAutofit/>
          </a:bodyPr>
          <a:lstStyle/>
          <a:p>
            <a:r>
              <a:rPr lang="en-US" dirty="0">
                <a:latin typeface="Calibri" panose="020F0502020204030204" pitchFamily="34" charset="0"/>
                <a:cs typeface="Calibri" panose="020F0502020204030204" pitchFamily="34" charset="0"/>
              </a:rPr>
              <a:t>Spend less during retirement</a:t>
            </a:r>
          </a:p>
          <a:p>
            <a:r>
              <a:rPr lang="en-US" dirty="0">
                <a:latin typeface="Calibri" panose="020F0502020204030204" pitchFamily="34" charset="0"/>
                <a:cs typeface="Calibri" panose="020F0502020204030204" pitchFamily="34" charset="0"/>
              </a:rPr>
              <a:t>Delay retirement</a:t>
            </a:r>
          </a:p>
          <a:p>
            <a:r>
              <a:rPr lang="en-US" dirty="0">
                <a:latin typeface="Calibri" panose="020F0502020204030204" pitchFamily="34" charset="0"/>
                <a:cs typeface="Calibri" panose="020F0502020204030204" pitchFamily="34" charset="0"/>
              </a:rPr>
              <a:t>Work during retirement</a:t>
            </a:r>
          </a:p>
          <a:p>
            <a:r>
              <a:rPr lang="en-US" dirty="0">
                <a:latin typeface="Calibri" panose="020F0502020204030204" pitchFamily="34" charset="0"/>
                <a:cs typeface="Calibri" panose="020F0502020204030204" pitchFamily="34" charset="0"/>
              </a:rPr>
              <a:t>Find other potential sources of retirement income</a:t>
            </a:r>
          </a:p>
        </p:txBody>
      </p:sp>
    </p:spTree>
    <p:extLst>
      <p:ext uri="{BB962C8B-B14F-4D97-AF65-F5344CB8AC3E}">
        <p14:creationId xmlns:p14="http://schemas.microsoft.com/office/powerpoint/2010/main" val="1106786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084" y="1552575"/>
            <a:ext cx="6862916" cy="4411406"/>
          </a:xfrm>
          <a:prstGeom prst="rect">
            <a:avLst/>
          </a:prstGeom>
        </p:spPr>
      </p:pic>
      <p:sp>
        <p:nvSpPr>
          <p:cNvPr id="2" name="Title 1"/>
          <p:cNvSpPr>
            <a:spLocks noGrp="1"/>
          </p:cNvSpPr>
          <p:nvPr>
            <p:ph type="title"/>
          </p:nvPr>
        </p:nvSpPr>
        <p:spPr>
          <a:xfrm>
            <a:off x="1582994" y="530352"/>
            <a:ext cx="8091358" cy="601662"/>
          </a:xfrm>
        </p:spPr>
        <p:txBody>
          <a:bodyPr>
            <a:noAutofit/>
          </a:bodyPr>
          <a:lstStyle/>
          <a:p>
            <a:pPr>
              <a:defRPr/>
            </a:pPr>
            <a:r>
              <a:rPr lang="en-US" dirty="0">
                <a:latin typeface="Calibri" pitchFamily="34" charset="0"/>
                <a:cs typeface="Calibri" pitchFamily="34" charset="0"/>
              </a:rPr>
              <a:t>Shortfall: Delaying Retirement</a:t>
            </a:r>
          </a:p>
        </p:txBody>
      </p:sp>
      <p:sp>
        <p:nvSpPr>
          <p:cNvPr id="7" name="Content Placeholder 6"/>
          <p:cNvSpPr>
            <a:spLocks noGrp="1"/>
          </p:cNvSpPr>
          <p:nvPr>
            <p:ph idx="1"/>
          </p:nvPr>
        </p:nvSpPr>
        <p:spPr>
          <a:xfrm>
            <a:off x="1582993" y="1828800"/>
            <a:ext cx="5847617" cy="2762866"/>
          </a:xfrm>
        </p:spPr>
        <p:txBody>
          <a:bodyPr>
            <a:noAutofit/>
          </a:bodyPr>
          <a:lstStyle/>
          <a:p>
            <a:r>
              <a:rPr lang="en-US" dirty="0">
                <a:latin typeface="Calibri" pitchFamily="34" charset="0"/>
                <a:cs typeface="Calibri" pitchFamily="34" charset="0"/>
              </a:rPr>
              <a:t>More accumulation years</a:t>
            </a:r>
          </a:p>
          <a:p>
            <a:r>
              <a:rPr lang="en-US" dirty="0">
                <a:latin typeface="Calibri" pitchFamily="34" charset="0"/>
                <a:cs typeface="Calibri" pitchFamily="34" charset="0"/>
              </a:rPr>
              <a:t>Shorter distribution period</a:t>
            </a:r>
          </a:p>
          <a:p>
            <a:r>
              <a:rPr lang="en-US" dirty="0">
                <a:latin typeface="Calibri" pitchFamily="34" charset="0"/>
                <a:cs typeface="Calibri" pitchFamily="34" charset="0"/>
              </a:rPr>
              <a:t>Can postpone claiming </a:t>
            </a:r>
            <a:br>
              <a:rPr lang="en-US" dirty="0">
                <a:latin typeface="Calibri" pitchFamily="34" charset="0"/>
                <a:cs typeface="Calibri" pitchFamily="34" charset="0"/>
              </a:rPr>
            </a:br>
            <a:r>
              <a:rPr lang="en-US" dirty="0">
                <a:latin typeface="Calibri" pitchFamily="34" charset="0"/>
                <a:cs typeface="Calibri" pitchFamily="34" charset="0"/>
              </a:rPr>
              <a:t>Social Security benefits</a:t>
            </a:r>
          </a:p>
          <a:p>
            <a:r>
              <a:rPr lang="en-US" dirty="0">
                <a:latin typeface="Calibri" pitchFamily="34" charset="0"/>
                <a:cs typeface="Calibri" pitchFamily="34" charset="0"/>
              </a:rPr>
              <a:t>Continued access to </a:t>
            </a:r>
            <a:br>
              <a:rPr lang="en-US" dirty="0">
                <a:latin typeface="Calibri" pitchFamily="34" charset="0"/>
                <a:cs typeface="Calibri" pitchFamily="34" charset="0"/>
              </a:rPr>
            </a:br>
            <a:r>
              <a:rPr lang="en-US" dirty="0">
                <a:latin typeface="Calibri" pitchFamily="34" charset="0"/>
                <a:cs typeface="Calibri" pitchFamily="34" charset="0"/>
              </a:rPr>
              <a:t>health insurance</a:t>
            </a:r>
          </a:p>
          <a:p>
            <a:pPr marL="0" indent="0">
              <a:buNone/>
            </a:pPr>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659" y="663311"/>
            <a:ext cx="7226709" cy="601662"/>
          </a:xfrm>
        </p:spPr>
        <p:txBody>
          <a:bodyPr>
            <a:noAutofit/>
          </a:bodyPr>
          <a:lstStyle/>
          <a:p>
            <a:r>
              <a:rPr lang="en-US" dirty="0">
                <a:latin typeface="Calibri" pitchFamily="34" charset="0"/>
                <a:cs typeface="Calibri" pitchFamily="34" charset="0"/>
              </a:rPr>
              <a:t>Shortfall: Working During Retirement</a:t>
            </a:r>
          </a:p>
        </p:txBody>
      </p:sp>
      <p:sp>
        <p:nvSpPr>
          <p:cNvPr id="4" name="Content Placeholder 3"/>
          <p:cNvSpPr>
            <a:spLocks noGrp="1"/>
          </p:cNvSpPr>
          <p:nvPr>
            <p:ph sz="half" idx="4294967295"/>
          </p:nvPr>
        </p:nvSpPr>
        <p:spPr>
          <a:xfrm>
            <a:off x="1732494" y="1828799"/>
            <a:ext cx="7096874" cy="1753585"/>
          </a:xfrm>
        </p:spPr>
        <p:txBody>
          <a:bodyPr>
            <a:normAutofit lnSpcReduction="10000"/>
          </a:bodyPr>
          <a:lstStyle/>
          <a:p>
            <a:r>
              <a:rPr lang="en-US" sz="2400" dirty="0">
                <a:latin typeface="Calibri" pitchFamily="34" charset="0"/>
                <a:cs typeface="Calibri" pitchFamily="34" charset="0"/>
              </a:rPr>
              <a:t>Earnings reduce demands on personal savings</a:t>
            </a:r>
          </a:p>
          <a:p>
            <a:r>
              <a:rPr lang="en-US" sz="2400" dirty="0">
                <a:latin typeface="Calibri" pitchFamily="34" charset="0"/>
                <a:cs typeface="Calibri" pitchFamily="34" charset="0"/>
              </a:rPr>
              <a:t>Potential access to health care</a:t>
            </a:r>
          </a:p>
          <a:p>
            <a:r>
              <a:rPr lang="en-US" sz="2400" dirty="0">
                <a:latin typeface="Calibri" pitchFamily="34" charset="0"/>
                <a:cs typeface="Calibri" pitchFamily="34" charset="0"/>
              </a:rPr>
              <a:t>Effect on Social Security</a:t>
            </a:r>
          </a:p>
          <a:p>
            <a:r>
              <a:rPr lang="en-US" sz="2400" dirty="0">
                <a:latin typeface="Calibri" pitchFamily="34" charset="0"/>
                <a:cs typeface="Calibri" pitchFamily="34" charset="0"/>
              </a:rPr>
              <a:t>Nonfinancial benefits</a:t>
            </a:r>
          </a:p>
        </p:txBody>
      </p:sp>
      <p:sp>
        <p:nvSpPr>
          <p:cNvPr id="5" name="Freeform 4"/>
          <p:cNvSpPr/>
          <p:nvPr/>
        </p:nvSpPr>
        <p:spPr>
          <a:xfrm>
            <a:off x="1865377" y="3316913"/>
            <a:ext cx="5837887" cy="1216800"/>
          </a:xfrm>
          <a:custGeom>
            <a:avLst/>
            <a:gdLst>
              <a:gd name="connsiteX0" fmla="*/ 0 w 5837887"/>
              <a:gd name="connsiteY0" fmla="*/ 202804 h 1216800"/>
              <a:gd name="connsiteX1" fmla="*/ 202804 w 5837887"/>
              <a:gd name="connsiteY1" fmla="*/ 0 h 1216800"/>
              <a:gd name="connsiteX2" fmla="*/ 5635083 w 5837887"/>
              <a:gd name="connsiteY2" fmla="*/ 0 h 1216800"/>
              <a:gd name="connsiteX3" fmla="*/ 5837887 w 5837887"/>
              <a:gd name="connsiteY3" fmla="*/ 202804 h 1216800"/>
              <a:gd name="connsiteX4" fmla="*/ 5837887 w 5837887"/>
              <a:gd name="connsiteY4" fmla="*/ 1013996 h 1216800"/>
              <a:gd name="connsiteX5" fmla="*/ 5635083 w 5837887"/>
              <a:gd name="connsiteY5" fmla="*/ 1216800 h 1216800"/>
              <a:gd name="connsiteX6" fmla="*/ 202804 w 5837887"/>
              <a:gd name="connsiteY6" fmla="*/ 1216800 h 1216800"/>
              <a:gd name="connsiteX7" fmla="*/ 0 w 5837887"/>
              <a:gd name="connsiteY7" fmla="*/ 1013996 h 1216800"/>
              <a:gd name="connsiteX8" fmla="*/ 0 w 5837887"/>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887" h="1216800">
                <a:moveTo>
                  <a:pt x="0" y="202804"/>
                </a:moveTo>
                <a:cubicBezTo>
                  <a:pt x="0" y="90798"/>
                  <a:pt x="90798" y="0"/>
                  <a:pt x="202804" y="0"/>
                </a:cubicBezTo>
                <a:lnTo>
                  <a:pt x="5635083" y="0"/>
                </a:lnTo>
                <a:cubicBezTo>
                  <a:pt x="5747089" y="0"/>
                  <a:pt x="5837887" y="90798"/>
                  <a:pt x="5837887" y="202804"/>
                </a:cubicBezTo>
                <a:lnTo>
                  <a:pt x="5837887" y="1013996"/>
                </a:lnTo>
                <a:cubicBezTo>
                  <a:pt x="5837887" y="1126002"/>
                  <a:pt x="5747089" y="1216800"/>
                  <a:pt x="5635083" y="1216800"/>
                </a:cubicBezTo>
                <a:lnTo>
                  <a:pt x="202804" y="1216800"/>
                </a:lnTo>
                <a:cubicBezTo>
                  <a:pt x="90798" y="1216800"/>
                  <a:pt x="0" y="1126002"/>
                  <a:pt x="0" y="1013996"/>
                </a:cubicBezTo>
                <a:lnTo>
                  <a:pt x="0" y="20280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lvl="0" algn="l" defTabSz="889000">
              <a:lnSpc>
                <a:spcPct val="90000"/>
              </a:lnSpc>
              <a:spcBef>
                <a:spcPct val="0"/>
              </a:spcBef>
              <a:spcAft>
                <a:spcPct val="35000"/>
              </a:spcAft>
            </a:pPr>
            <a:r>
              <a:rPr lang="en-US" sz="2000" b="1" kern="1200" dirty="0">
                <a:solidFill>
                  <a:schemeClr val="accent6"/>
                </a:solidFill>
              </a:rPr>
              <a:t>Phased Retirement Programs</a:t>
            </a:r>
          </a:p>
        </p:txBody>
      </p:sp>
      <p:sp>
        <p:nvSpPr>
          <p:cNvPr id="6" name="Freeform 5"/>
          <p:cNvSpPr/>
          <p:nvPr/>
        </p:nvSpPr>
        <p:spPr>
          <a:xfrm>
            <a:off x="1816217" y="4146210"/>
            <a:ext cx="6531370" cy="2152398"/>
          </a:xfrm>
          <a:custGeom>
            <a:avLst/>
            <a:gdLst>
              <a:gd name="connsiteX0" fmla="*/ 0 w 5837887"/>
              <a:gd name="connsiteY0" fmla="*/ 0 h 3005050"/>
              <a:gd name="connsiteX1" fmla="*/ 5837887 w 5837887"/>
              <a:gd name="connsiteY1" fmla="*/ 0 h 3005050"/>
              <a:gd name="connsiteX2" fmla="*/ 5837887 w 5837887"/>
              <a:gd name="connsiteY2" fmla="*/ 3005050 h 3005050"/>
              <a:gd name="connsiteX3" fmla="*/ 0 w 5837887"/>
              <a:gd name="connsiteY3" fmla="*/ 3005050 h 3005050"/>
              <a:gd name="connsiteX4" fmla="*/ 0 w 5837887"/>
              <a:gd name="connsiteY4" fmla="*/ 0 h 30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887" h="3005050">
                <a:moveTo>
                  <a:pt x="0" y="0"/>
                </a:moveTo>
                <a:lnTo>
                  <a:pt x="5837887" y="0"/>
                </a:lnTo>
                <a:lnTo>
                  <a:pt x="5837887" y="3005050"/>
                </a:lnTo>
                <a:lnTo>
                  <a:pt x="0" y="300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35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kern="1200" dirty="0">
                <a:solidFill>
                  <a:srgbClr val="5D5D5D"/>
                </a:solidFill>
              </a:rPr>
              <a:t>Increasingly popular</a:t>
            </a:r>
          </a:p>
          <a:p>
            <a:pPr marL="228600" lvl="1" indent="-228600" algn="l" defTabSz="977900">
              <a:lnSpc>
                <a:spcPct val="90000"/>
              </a:lnSpc>
              <a:spcBef>
                <a:spcPct val="0"/>
              </a:spcBef>
              <a:spcAft>
                <a:spcPct val="20000"/>
              </a:spcAft>
              <a:buChar char="••"/>
            </a:pPr>
            <a:r>
              <a:rPr lang="en-US" kern="1200" dirty="0">
                <a:solidFill>
                  <a:srgbClr val="5D5D5D"/>
                </a:solidFill>
              </a:rPr>
              <a:t>Allow you to receive all or part of your pension benefit once you’ve reached retirement age</a:t>
            </a:r>
          </a:p>
          <a:p>
            <a:pPr marL="228600" lvl="1" indent="-228600" algn="l" defTabSz="977900">
              <a:lnSpc>
                <a:spcPct val="90000"/>
              </a:lnSpc>
              <a:spcBef>
                <a:spcPct val="0"/>
              </a:spcBef>
              <a:spcAft>
                <a:spcPct val="20000"/>
              </a:spcAft>
              <a:buChar char="••"/>
            </a:pPr>
            <a:r>
              <a:rPr lang="en-US" kern="1200" dirty="0">
                <a:solidFill>
                  <a:srgbClr val="5D5D5D"/>
                </a:solidFill>
              </a:rPr>
              <a:t>You continue to work on a part-time basis for the same employer</a:t>
            </a:r>
          </a:p>
        </p:txBody>
      </p:sp>
      <p:sp>
        <p:nvSpPr>
          <p:cNvPr id="13" name="Rectangle 12"/>
          <p:cNvSpPr/>
          <p:nvPr/>
        </p:nvSpPr>
        <p:spPr>
          <a:xfrm>
            <a:off x="1816217" y="3667782"/>
            <a:ext cx="6629693" cy="199842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543539"/>
            <a:ext cx="7353300" cy="5429187"/>
          </a:xfrm>
          <a:prstGeom prst="rect">
            <a:avLst/>
          </a:prstGeom>
        </p:spPr>
      </p:pic>
      <p:sp>
        <p:nvSpPr>
          <p:cNvPr id="2" name="Title 1"/>
          <p:cNvSpPr>
            <a:spLocks noGrp="1"/>
          </p:cNvSpPr>
          <p:nvPr>
            <p:ph type="title"/>
          </p:nvPr>
        </p:nvSpPr>
        <p:spPr>
          <a:xfrm>
            <a:off x="1543664" y="523875"/>
            <a:ext cx="7502013" cy="1219200"/>
          </a:xfrm>
        </p:spPr>
        <p:txBody>
          <a:bodyPr>
            <a:noAutofit/>
          </a:bodyPr>
          <a:lstStyle/>
          <a:p>
            <a:pPr>
              <a:lnSpc>
                <a:spcPct val="90000"/>
              </a:lnSpc>
            </a:pPr>
            <a:r>
              <a:rPr lang="en-US" dirty="0">
                <a:latin typeface="Calibri" pitchFamily="34" charset="0"/>
                <a:cs typeface="Calibri" pitchFamily="34" charset="0"/>
              </a:rPr>
              <a:t>Shortfall: Finding Other Potential </a:t>
            </a:r>
            <a:br>
              <a:rPr lang="en-US" dirty="0">
                <a:latin typeface="Calibri" pitchFamily="34" charset="0"/>
                <a:cs typeface="Calibri" pitchFamily="34" charset="0"/>
              </a:rPr>
            </a:br>
            <a:r>
              <a:rPr lang="en-US" dirty="0">
                <a:latin typeface="Calibri" pitchFamily="34" charset="0"/>
                <a:cs typeface="Calibri" pitchFamily="34" charset="0"/>
              </a:rPr>
              <a:t>Sources of Retirement Income</a:t>
            </a:r>
          </a:p>
        </p:txBody>
      </p:sp>
      <p:sp>
        <p:nvSpPr>
          <p:cNvPr id="3" name="Content Placeholder 2"/>
          <p:cNvSpPr>
            <a:spLocks noGrp="1"/>
          </p:cNvSpPr>
          <p:nvPr>
            <p:ph idx="1"/>
          </p:nvPr>
        </p:nvSpPr>
        <p:spPr>
          <a:xfrm>
            <a:off x="1666978" y="2208488"/>
            <a:ext cx="6400800" cy="3298825"/>
          </a:xfrm>
        </p:spPr>
        <p:txBody>
          <a:bodyPr>
            <a:noAutofit/>
          </a:bodyPr>
          <a:lstStyle/>
          <a:p>
            <a:pPr marL="227013" indent="-227013"/>
            <a:r>
              <a:rPr lang="en-US" sz="2800" dirty="0">
                <a:latin typeface="Calibri" pitchFamily="34" charset="0"/>
                <a:cs typeface="Calibri" pitchFamily="34" charset="0"/>
              </a:rPr>
              <a:t>Your home</a:t>
            </a:r>
          </a:p>
          <a:p>
            <a:pPr marL="227013" indent="-227013"/>
            <a:r>
              <a:rPr lang="en-US" sz="2800" dirty="0">
                <a:latin typeface="Calibri" pitchFamily="34" charset="0"/>
                <a:cs typeface="Calibri" pitchFamily="34" charset="0"/>
              </a:rPr>
              <a:t>Existing cash value </a:t>
            </a:r>
            <a:br>
              <a:rPr lang="en-US" sz="2800" dirty="0">
                <a:latin typeface="Calibri" pitchFamily="34" charset="0"/>
                <a:cs typeface="Calibri" pitchFamily="34" charset="0"/>
              </a:rPr>
            </a:br>
            <a:r>
              <a:rPr lang="en-US" sz="2800" dirty="0">
                <a:latin typeface="Calibri" pitchFamily="34" charset="0"/>
                <a:cs typeface="Calibri" pitchFamily="34" charset="0"/>
              </a:rPr>
              <a:t>life insurance </a:t>
            </a:r>
            <a:r>
              <a:rPr lang="en-US" dirty="0">
                <a:latin typeface="Calibri" pitchFamily="34" charset="0"/>
                <a:cs typeface="Calibri" pitchFamily="34" charset="0"/>
              </a:rPr>
              <a:t>policies</a:t>
            </a:r>
          </a:p>
          <a:p>
            <a:endParaRPr lang="en-US" dirty="0">
              <a:latin typeface="Calibri" pitchFamily="34" charset="0"/>
              <a:cs typeface="Calibri" pitchFamily="34" charset="0"/>
            </a:endParaRP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183"/>
          <a:stretch/>
        </p:blipFill>
        <p:spPr>
          <a:xfrm>
            <a:off x="1494504" y="1030089"/>
            <a:ext cx="7649496" cy="4937326"/>
          </a:xfrm>
          <a:prstGeom prst="rect">
            <a:avLst/>
          </a:prstGeom>
        </p:spPr>
      </p:pic>
      <p:sp>
        <p:nvSpPr>
          <p:cNvPr id="6" name="Title 1"/>
          <p:cNvSpPr>
            <a:spLocks noGrp="1"/>
          </p:cNvSpPr>
          <p:nvPr>
            <p:ph type="title"/>
          </p:nvPr>
        </p:nvSpPr>
        <p:spPr>
          <a:xfrm>
            <a:off x="1641397" y="560385"/>
            <a:ext cx="6764867" cy="660400"/>
          </a:xfrm>
        </p:spPr>
        <p:txBody>
          <a:bodyPr>
            <a:noAutofit/>
          </a:bodyPr>
          <a:lstStyle/>
          <a:p>
            <a:r>
              <a:rPr lang="en-US" sz="5400" dirty="0">
                <a:latin typeface="+mn-lt"/>
              </a:rPr>
              <a:t>Thank You</a:t>
            </a:r>
          </a:p>
        </p:txBody>
      </p:sp>
    </p:spTree>
    <p:extLst>
      <p:ext uri="{BB962C8B-B14F-4D97-AF65-F5344CB8AC3E}">
        <p14:creationId xmlns:p14="http://schemas.microsoft.com/office/powerpoint/2010/main" val="4110993515"/>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04334" y="530352"/>
            <a:ext cx="8170017" cy="601662"/>
          </a:xfrm>
        </p:spPr>
        <p:txBody>
          <a:bodyPr/>
          <a:lstStyle/>
          <a:p>
            <a:r>
              <a:rPr dirty="0"/>
              <a:t>Disclaimer</a:t>
            </a:r>
          </a:p>
        </p:txBody>
      </p:sp>
      <p:sp>
        <p:nvSpPr>
          <p:cNvPr id="3" name="Content Placeholder - disc"/>
          <p:cNvSpPr>
            <a:spLocks noGrp="1"/>
          </p:cNvSpPr>
          <p:nvPr>
            <p:ph idx="1"/>
          </p:nvPr>
        </p:nvSpPr>
        <p:spPr>
          <a:xfrm>
            <a:off x="1602657" y="1828799"/>
            <a:ext cx="7344698" cy="3409025"/>
          </a:xfrm>
        </p:spPr>
        <p:txBody>
          <a:bodyPr>
            <a:normAutofit fontScale="49166" lnSpcReduction="20000"/>
          </a:bodyPr>
          <a:lstStyle/>
          <a:p>
            <a:pPr marL="0" indent="0">
              <a:buNone/>
            </a:pPr>
            <a:r>
              <a:rPr dirty="0"/>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163" y="361950"/>
            <a:ext cx="7302500" cy="1219200"/>
          </a:xfrm>
        </p:spPr>
        <p:txBody>
          <a:bodyPr>
            <a:noAutofit/>
          </a:bodyPr>
          <a:lstStyle/>
          <a:p>
            <a:r>
              <a:rPr lang="en-US" dirty="0">
                <a:latin typeface="+mj-lt"/>
              </a:rPr>
              <a:t>Challenge: Women Live </a:t>
            </a:r>
            <a:br>
              <a:rPr lang="en-US" dirty="0">
                <a:latin typeface="+mj-lt"/>
              </a:rPr>
            </a:br>
            <a:r>
              <a:rPr lang="en-US" dirty="0">
                <a:latin typeface="+mj-lt"/>
              </a:rPr>
              <a:t>Longer Than Men</a:t>
            </a:r>
          </a:p>
        </p:txBody>
      </p:sp>
      <p:sp>
        <p:nvSpPr>
          <p:cNvPr id="3" name="Content Placeholder 2"/>
          <p:cNvSpPr>
            <a:spLocks noGrp="1"/>
          </p:cNvSpPr>
          <p:nvPr>
            <p:ph idx="1"/>
          </p:nvPr>
        </p:nvSpPr>
        <p:spPr>
          <a:xfrm>
            <a:off x="1563328" y="2187575"/>
            <a:ext cx="7302499" cy="3698875"/>
          </a:xfrm>
        </p:spPr>
        <p:txBody>
          <a:bodyPr>
            <a:noAutofit/>
          </a:bodyPr>
          <a:lstStyle/>
          <a:p>
            <a:pPr marL="0" indent="0">
              <a:buNone/>
            </a:pPr>
            <a:r>
              <a:rPr lang="en-US" sz="2400" dirty="0">
                <a:cs typeface="Calibri" pitchFamily="34" charset="0"/>
              </a:rPr>
              <a:t>Longer life expectancies mean more </a:t>
            </a:r>
            <a:br>
              <a:rPr lang="en-US" sz="2400" dirty="0">
                <a:cs typeface="Calibri" pitchFamily="34" charset="0"/>
              </a:rPr>
            </a:br>
            <a:r>
              <a:rPr lang="en-US" sz="2400" dirty="0">
                <a:cs typeface="Calibri" pitchFamily="34" charset="0"/>
              </a:rPr>
              <a:t>years to plan for in retirement. </a:t>
            </a:r>
          </a:p>
          <a:p>
            <a:pPr marL="0" indent="0">
              <a:buNone/>
            </a:pPr>
            <a:r>
              <a:rPr lang="en-US" sz="2400" dirty="0">
                <a:cs typeface="Calibri" pitchFamily="34" charset="0"/>
              </a:rPr>
              <a:t>At age 65, a woman can expect to live another 20.6 years, compared with 18 years for a man.</a:t>
            </a:r>
          </a:p>
          <a:p>
            <a:pPr marL="0" indent="0">
              <a:buNone/>
            </a:pPr>
            <a:endParaRPr lang="en-US" sz="2400" dirty="0"/>
          </a:p>
        </p:txBody>
      </p:sp>
      <p:sp>
        <p:nvSpPr>
          <p:cNvPr id="5" name="TextBox 4"/>
          <p:cNvSpPr txBox="1"/>
          <p:nvPr/>
        </p:nvSpPr>
        <p:spPr>
          <a:xfrm>
            <a:off x="1692163" y="5471684"/>
            <a:ext cx="7613904" cy="307777"/>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 NCHS Data Brief, Number 355, January 2020</a:t>
            </a:r>
          </a:p>
        </p:txBody>
      </p:sp>
    </p:spTree>
    <p:extLst>
      <p:ext uri="{BB962C8B-B14F-4D97-AF65-F5344CB8AC3E}">
        <p14:creationId xmlns:p14="http://schemas.microsoft.com/office/powerpoint/2010/main" val="92254238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411" y="485196"/>
            <a:ext cx="7302500" cy="1219200"/>
          </a:xfrm>
        </p:spPr>
        <p:txBody>
          <a:bodyPr>
            <a:noAutofit/>
          </a:bodyPr>
          <a:lstStyle/>
          <a:p>
            <a:pPr>
              <a:lnSpc>
                <a:spcPct val="90000"/>
              </a:lnSpc>
            </a:pPr>
            <a:r>
              <a:rPr lang="en-US" dirty="0">
                <a:latin typeface="+mj-lt"/>
              </a:rPr>
              <a:t>Challenge: Higher Likelihood of </a:t>
            </a:r>
            <a:br>
              <a:rPr lang="en-US" dirty="0">
                <a:latin typeface="+mj-lt"/>
              </a:rPr>
            </a:br>
            <a:r>
              <a:rPr lang="en-US" dirty="0">
                <a:latin typeface="+mj-lt"/>
              </a:rPr>
              <a:t>Women Living on Their Own</a:t>
            </a:r>
            <a:endParaRPr lang="en-US" dirty="0">
              <a:solidFill>
                <a:srgbClr val="FF0000"/>
              </a:solidFill>
              <a:latin typeface="+mj-lt"/>
            </a:endParaRPr>
          </a:p>
        </p:txBody>
      </p:sp>
      <p:sp>
        <p:nvSpPr>
          <p:cNvPr id="6" name="TextBox 5"/>
          <p:cNvSpPr txBox="1"/>
          <p:nvPr/>
        </p:nvSpPr>
        <p:spPr>
          <a:xfrm>
            <a:off x="1608411" y="5635212"/>
            <a:ext cx="7456227" cy="246221"/>
          </a:xfrm>
          <a:prstGeom prst="rect">
            <a:avLst/>
          </a:prstGeom>
          <a:noFill/>
        </p:spPr>
        <p:txBody>
          <a:bodyPr wrap="square" rtlCol="0">
            <a:spAutoFit/>
          </a:bodyPr>
          <a:lstStyle/>
          <a:p>
            <a:r>
              <a:rPr lang="en-US" sz="1000" dirty="0">
                <a:solidFill>
                  <a:srgbClr val="5D5D5D"/>
                </a:solidFill>
              </a:rPr>
              <a:t>Source: US Department of Health and Human Services, Profile of Older Americans, 2018, Figure 2: Marital Status of Persons 65+, 2018</a:t>
            </a:r>
          </a:p>
        </p:txBody>
      </p:sp>
      <p:sp>
        <p:nvSpPr>
          <p:cNvPr id="9" name="TextBox 8"/>
          <p:cNvSpPr txBox="1"/>
          <p:nvPr/>
        </p:nvSpPr>
        <p:spPr>
          <a:xfrm>
            <a:off x="1804481" y="1860210"/>
            <a:ext cx="4862285" cy="400110"/>
          </a:xfrm>
          <a:prstGeom prst="rect">
            <a:avLst/>
          </a:prstGeom>
          <a:noFill/>
        </p:spPr>
        <p:txBody>
          <a:bodyPr wrap="square" rtlCol="0">
            <a:spAutoFit/>
          </a:bodyPr>
          <a:lstStyle/>
          <a:p>
            <a:pPr defTabSz="117475"/>
            <a:r>
              <a:rPr lang="en-US" sz="2000" b="1" dirty="0">
                <a:solidFill>
                  <a:schemeClr val="accent6"/>
                </a:solidFill>
              </a:rPr>
              <a:t>Living Status of Persons Age 65 and Older</a:t>
            </a:r>
            <a:endParaRPr lang="en-US" sz="2000" dirty="0">
              <a:solidFill>
                <a:schemeClr val="accent6"/>
              </a:solidFill>
            </a:endParaRPr>
          </a:p>
        </p:txBody>
      </p:sp>
      <p:sp>
        <p:nvSpPr>
          <p:cNvPr id="8" name="Rectangle 7"/>
          <p:cNvSpPr/>
          <p:nvPr/>
        </p:nvSpPr>
        <p:spPr bwMode="auto">
          <a:xfrm>
            <a:off x="6397999" y="2462397"/>
            <a:ext cx="195382" cy="163377"/>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0" name="Text Box 4"/>
          <p:cNvSpPr txBox="1">
            <a:spLocks noChangeArrowheads="1"/>
          </p:cNvSpPr>
          <p:nvPr/>
        </p:nvSpPr>
        <p:spPr bwMode="auto">
          <a:xfrm>
            <a:off x="2681985" y="4915034"/>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Married</a:t>
            </a:r>
          </a:p>
        </p:txBody>
      </p:sp>
      <p:sp>
        <p:nvSpPr>
          <p:cNvPr id="11" name="Text Box 19"/>
          <p:cNvSpPr txBox="1">
            <a:spLocks noChangeArrowheads="1"/>
          </p:cNvSpPr>
          <p:nvPr/>
        </p:nvSpPr>
        <p:spPr bwMode="auto">
          <a:xfrm>
            <a:off x="2620163" y="3128915"/>
            <a:ext cx="865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46%</a:t>
            </a:r>
          </a:p>
        </p:txBody>
      </p:sp>
      <p:sp>
        <p:nvSpPr>
          <p:cNvPr id="12" name="Text Box 19"/>
          <p:cNvSpPr txBox="1">
            <a:spLocks noChangeArrowheads="1"/>
          </p:cNvSpPr>
          <p:nvPr/>
        </p:nvSpPr>
        <p:spPr bwMode="auto">
          <a:xfrm>
            <a:off x="3094629" y="2359419"/>
            <a:ext cx="898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70%</a:t>
            </a:r>
          </a:p>
        </p:txBody>
      </p:sp>
      <p:sp>
        <p:nvSpPr>
          <p:cNvPr id="13" name="Text Box 19"/>
          <p:cNvSpPr txBox="1">
            <a:spLocks noChangeArrowheads="1"/>
          </p:cNvSpPr>
          <p:nvPr/>
        </p:nvSpPr>
        <p:spPr bwMode="auto">
          <a:xfrm>
            <a:off x="3989965" y="3503574"/>
            <a:ext cx="751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32%</a:t>
            </a:r>
          </a:p>
        </p:txBody>
      </p:sp>
      <p:sp>
        <p:nvSpPr>
          <p:cNvPr id="14" name="Text Box 19"/>
          <p:cNvSpPr txBox="1">
            <a:spLocks noChangeArrowheads="1"/>
          </p:cNvSpPr>
          <p:nvPr/>
        </p:nvSpPr>
        <p:spPr bwMode="auto">
          <a:xfrm>
            <a:off x="4509837" y="4205989"/>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11%</a:t>
            </a:r>
          </a:p>
        </p:txBody>
      </p:sp>
      <p:sp>
        <p:nvSpPr>
          <p:cNvPr id="15" name="Text Box 19"/>
          <p:cNvSpPr txBox="1">
            <a:spLocks noChangeArrowheads="1"/>
          </p:cNvSpPr>
          <p:nvPr/>
        </p:nvSpPr>
        <p:spPr bwMode="auto">
          <a:xfrm>
            <a:off x="5361511" y="4069464"/>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16%</a:t>
            </a:r>
          </a:p>
        </p:txBody>
      </p:sp>
      <p:sp>
        <p:nvSpPr>
          <p:cNvPr id="16" name="Text Box 19"/>
          <p:cNvSpPr txBox="1">
            <a:spLocks noChangeArrowheads="1"/>
          </p:cNvSpPr>
          <p:nvPr/>
        </p:nvSpPr>
        <p:spPr bwMode="auto">
          <a:xfrm>
            <a:off x="5886131" y="4164714"/>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14%</a:t>
            </a:r>
          </a:p>
        </p:txBody>
      </p:sp>
      <p:sp>
        <p:nvSpPr>
          <p:cNvPr id="17" name="Text Box 19"/>
          <p:cNvSpPr txBox="1">
            <a:spLocks noChangeArrowheads="1"/>
          </p:cNvSpPr>
          <p:nvPr/>
        </p:nvSpPr>
        <p:spPr bwMode="auto">
          <a:xfrm>
            <a:off x="6690183" y="4392220"/>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6%</a:t>
            </a:r>
          </a:p>
        </p:txBody>
      </p:sp>
      <p:sp>
        <p:nvSpPr>
          <p:cNvPr id="18" name="Text Box 19"/>
          <p:cNvSpPr txBox="1">
            <a:spLocks noChangeArrowheads="1"/>
          </p:cNvSpPr>
          <p:nvPr/>
        </p:nvSpPr>
        <p:spPr bwMode="auto">
          <a:xfrm>
            <a:off x="7125546" y="4392220"/>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6%</a:t>
            </a:r>
          </a:p>
        </p:txBody>
      </p:sp>
      <p:sp>
        <p:nvSpPr>
          <p:cNvPr id="19" name="Text Box 4"/>
          <p:cNvSpPr txBox="1">
            <a:spLocks noChangeArrowheads="1"/>
          </p:cNvSpPr>
          <p:nvPr/>
        </p:nvSpPr>
        <p:spPr bwMode="auto">
          <a:xfrm>
            <a:off x="3971062" y="4915034"/>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Widowed</a:t>
            </a:r>
          </a:p>
        </p:txBody>
      </p:sp>
      <p:sp>
        <p:nvSpPr>
          <p:cNvPr id="20" name="Text Box 4"/>
          <p:cNvSpPr txBox="1">
            <a:spLocks noChangeArrowheads="1"/>
          </p:cNvSpPr>
          <p:nvPr/>
        </p:nvSpPr>
        <p:spPr bwMode="auto">
          <a:xfrm>
            <a:off x="5256739" y="4915034"/>
            <a:ext cx="1278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Divorced/</a:t>
            </a:r>
            <a:br>
              <a:rPr lang="en-US" altLang="en-US" sz="1800" dirty="0"/>
            </a:br>
            <a:r>
              <a:rPr lang="en-US" altLang="en-US" sz="1800" dirty="0"/>
              <a:t>Separated</a:t>
            </a:r>
          </a:p>
        </p:txBody>
      </p:sp>
      <p:sp>
        <p:nvSpPr>
          <p:cNvPr id="21" name="Text Box 4"/>
          <p:cNvSpPr txBox="1">
            <a:spLocks noChangeArrowheads="1"/>
          </p:cNvSpPr>
          <p:nvPr/>
        </p:nvSpPr>
        <p:spPr bwMode="auto">
          <a:xfrm>
            <a:off x="6456725" y="4915034"/>
            <a:ext cx="1680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Single</a:t>
            </a:r>
            <a:br>
              <a:rPr lang="en-US" altLang="en-US" sz="1800" dirty="0"/>
            </a:br>
            <a:r>
              <a:rPr lang="en-US" altLang="en-US" sz="1800" dirty="0"/>
              <a:t>(never married)</a:t>
            </a:r>
          </a:p>
        </p:txBody>
      </p:sp>
      <p:sp>
        <p:nvSpPr>
          <p:cNvPr id="22" name="Rectangle 21"/>
          <p:cNvSpPr/>
          <p:nvPr/>
        </p:nvSpPr>
        <p:spPr bwMode="auto">
          <a:xfrm>
            <a:off x="6397999" y="2740028"/>
            <a:ext cx="195382" cy="16337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3" name="Text Box 4"/>
          <p:cNvSpPr txBox="1">
            <a:spLocks noChangeArrowheads="1"/>
          </p:cNvSpPr>
          <p:nvPr/>
        </p:nvSpPr>
        <p:spPr bwMode="auto">
          <a:xfrm>
            <a:off x="6572111" y="2359419"/>
            <a:ext cx="1278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spcBef>
                <a:spcPts val="0"/>
              </a:spcBef>
              <a:buClrTx/>
              <a:buSzTx/>
              <a:buFontTx/>
              <a:buNone/>
            </a:pPr>
            <a:r>
              <a:rPr lang="en-US" altLang="en-US" sz="1800" dirty="0"/>
              <a:t>Women</a:t>
            </a:r>
          </a:p>
          <a:p>
            <a:pPr>
              <a:spcBef>
                <a:spcPts val="0"/>
              </a:spcBef>
              <a:buClrTx/>
              <a:buSzTx/>
              <a:buFontTx/>
              <a:buNone/>
            </a:pPr>
            <a:r>
              <a:rPr lang="en-US" altLang="en-US" sz="1800" dirty="0"/>
              <a:t>Men</a:t>
            </a:r>
          </a:p>
        </p:txBody>
      </p:sp>
      <p:sp>
        <p:nvSpPr>
          <p:cNvPr id="24" name="Rectangle 23"/>
          <p:cNvSpPr/>
          <p:nvPr/>
        </p:nvSpPr>
        <p:spPr bwMode="auto">
          <a:xfrm>
            <a:off x="2843670" y="3457812"/>
            <a:ext cx="412251" cy="144208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5" name="Rectangle 24"/>
          <p:cNvSpPr/>
          <p:nvPr/>
        </p:nvSpPr>
        <p:spPr bwMode="auto">
          <a:xfrm>
            <a:off x="4159749" y="3834423"/>
            <a:ext cx="412251" cy="1065472"/>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6" name="Rectangle 25"/>
          <p:cNvSpPr/>
          <p:nvPr/>
        </p:nvSpPr>
        <p:spPr bwMode="auto">
          <a:xfrm>
            <a:off x="5471171" y="4396490"/>
            <a:ext cx="412251" cy="503405"/>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7" name="Rectangle 26"/>
          <p:cNvSpPr/>
          <p:nvPr/>
        </p:nvSpPr>
        <p:spPr bwMode="auto">
          <a:xfrm>
            <a:off x="6809980" y="4748824"/>
            <a:ext cx="412251" cy="15107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8" name="Rectangle 27"/>
          <p:cNvSpPr/>
          <p:nvPr/>
        </p:nvSpPr>
        <p:spPr bwMode="auto">
          <a:xfrm>
            <a:off x="7270880" y="4748824"/>
            <a:ext cx="412251" cy="15107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5984588" y="4486433"/>
            <a:ext cx="412251" cy="41346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4650643" y="4534135"/>
            <a:ext cx="412251" cy="36576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3330064" y="2676762"/>
            <a:ext cx="412251" cy="222313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Tree>
    <p:extLst>
      <p:ext uri="{BB962C8B-B14F-4D97-AF65-F5344CB8AC3E}">
        <p14:creationId xmlns:p14="http://schemas.microsoft.com/office/powerpoint/2010/main" val="342405124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666"/>
          <a:stretch/>
        </p:blipFill>
        <p:spPr>
          <a:xfrm>
            <a:off x="4221296" y="2448233"/>
            <a:ext cx="4922704" cy="3516217"/>
          </a:xfrm>
          <a:prstGeom prst="rect">
            <a:avLst/>
          </a:prstGeom>
        </p:spPr>
      </p:pic>
      <p:sp>
        <p:nvSpPr>
          <p:cNvPr id="2" name="Title 1"/>
          <p:cNvSpPr>
            <a:spLocks noGrp="1"/>
          </p:cNvSpPr>
          <p:nvPr>
            <p:ph type="title"/>
          </p:nvPr>
        </p:nvSpPr>
        <p:spPr>
          <a:xfrm>
            <a:off x="1553496" y="533400"/>
            <a:ext cx="7423356" cy="1219200"/>
          </a:xfrm>
        </p:spPr>
        <p:txBody>
          <a:bodyPr>
            <a:noAutofit/>
          </a:bodyPr>
          <a:lstStyle/>
          <a:p>
            <a:pPr>
              <a:lnSpc>
                <a:spcPct val="90000"/>
              </a:lnSpc>
            </a:pPr>
            <a:r>
              <a:rPr lang="en-US" sz="4000" dirty="0">
                <a:latin typeface="+mn-lt"/>
              </a:rPr>
              <a:t>Challenge: Women More Likely to </a:t>
            </a:r>
            <a:br>
              <a:rPr lang="en-US" sz="4000" dirty="0">
                <a:latin typeface="+mn-lt"/>
              </a:rPr>
            </a:br>
            <a:r>
              <a:rPr lang="en-US" sz="4000" dirty="0">
                <a:latin typeface="+mn-lt"/>
              </a:rPr>
              <a:t>Take Career Breaks for Caregiving</a:t>
            </a:r>
          </a:p>
        </p:txBody>
      </p:sp>
      <p:sp>
        <p:nvSpPr>
          <p:cNvPr id="8" name="Content Placeholder 2"/>
          <p:cNvSpPr>
            <a:spLocks noGrp="1"/>
          </p:cNvSpPr>
          <p:nvPr>
            <p:ph idx="1"/>
          </p:nvPr>
        </p:nvSpPr>
        <p:spPr>
          <a:xfrm>
            <a:off x="1666978" y="2035277"/>
            <a:ext cx="5397500" cy="4289323"/>
          </a:xfrm>
        </p:spPr>
        <p:txBody>
          <a:bodyPr>
            <a:noAutofit/>
          </a:bodyPr>
          <a:lstStyle/>
          <a:p>
            <a:pPr marL="288925" indent="-288925">
              <a:lnSpc>
                <a:spcPct val="110000"/>
              </a:lnSpc>
            </a:pPr>
            <a:r>
              <a:rPr lang="en-US" sz="2000" dirty="0">
                <a:cs typeface="Calibri" panose="020F0502020204030204" pitchFamily="34" charset="0"/>
              </a:rPr>
              <a:t>Lost income and employer benefits</a:t>
            </a:r>
          </a:p>
          <a:p>
            <a:pPr marL="288925" indent="-288925">
              <a:lnSpc>
                <a:spcPct val="110000"/>
              </a:lnSpc>
            </a:pPr>
            <a:r>
              <a:rPr lang="en-US" sz="2000" dirty="0">
                <a:cs typeface="Calibri" panose="020F0502020204030204" pitchFamily="34" charset="0"/>
              </a:rPr>
              <a:t>Potentially lower Social Security retirement benefit</a:t>
            </a:r>
          </a:p>
          <a:p>
            <a:pPr marL="288925" indent="-288925">
              <a:lnSpc>
                <a:spcPct val="110000"/>
              </a:lnSpc>
            </a:pPr>
            <a:r>
              <a:rPr lang="en-US" sz="2000" dirty="0">
                <a:cs typeface="Calibri" panose="020F0502020204030204" pitchFamily="34" charset="0"/>
              </a:rPr>
              <a:t>Economic vulnerability in event of divorce or a spouse’s job loss</a:t>
            </a:r>
          </a:p>
          <a:p>
            <a:pPr marL="288925" indent="-288925">
              <a:lnSpc>
                <a:spcPct val="110000"/>
              </a:lnSpc>
            </a:pPr>
            <a:r>
              <a:rPr lang="en-US" sz="2000" dirty="0">
                <a:cs typeface="Calibri" panose="020F0502020204030204" pitchFamily="34" charset="0"/>
              </a:rPr>
              <a:t>Possible difficulty finding a </a:t>
            </a:r>
            <a:br>
              <a:rPr lang="en-US" sz="2000" dirty="0">
                <a:cs typeface="Calibri" panose="020F0502020204030204" pitchFamily="34" charset="0"/>
              </a:rPr>
            </a:br>
            <a:r>
              <a:rPr lang="en-US" sz="2000" dirty="0">
                <a:cs typeface="Calibri" panose="020F0502020204030204" pitchFamily="34" charset="0"/>
              </a:rPr>
              <a:t>comparable job when </a:t>
            </a:r>
            <a:br>
              <a:rPr lang="en-US" sz="2000" dirty="0">
                <a:cs typeface="Calibri" panose="020F0502020204030204" pitchFamily="34" charset="0"/>
              </a:rPr>
            </a:br>
            <a:r>
              <a:rPr lang="en-US" sz="2000" dirty="0">
                <a:cs typeface="Calibri" panose="020F0502020204030204" pitchFamily="34" charset="0"/>
              </a:rPr>
              <a:t>reentering workforce</a:t>
            </a:r>
          </a:p>
          <a:p>
            <a:pPr marL="288925" indent="-288925">
              <a:lnSpc>
                <a:spcPct val="110000"/>
              </a:lnSpc>
            </a:pPr>
            <a:r>
              <a:rPr lang="en-US" sz="2000" dirty="0">
                <a:cs typeface="Calibri" panose="020F0502020204030204" pitchFamily="34" charset="0"/>
              </a:rPr>
              <a:t>Flexible schedules can affect </a:t>
            </a:r>
            <a:br>
              <a:rPr lang="en-US" sz="2000" dirty="0">
                <a:cs typeface="Calibri" panose="020F0502020204030204" pitchFamily="34" charset="0"/>
              </a:rPr>
            </a:br>
            <a:r>
              <a:rPr lang="en-US" sz="2000" dirty="0">
                <a:cs typeface="Calibri" panose="020F0502020204030204" pitchFamily="34" charset="0"/>
              </a:rPr>
              <a:t>salary and career advancement </a:t>
            </a:r>
          </a:p>
          <a:p>
            <a:endParaRPr lang="en-US" sz="2000" dirty="0"/>
          </a:p>
          <a:p>
            <a:endParaRPr lang="en-US" sz="2000" dirty="0"/>
          </a:p>
          <a:p>
            <a:endParaRPr lang="en-US" sz="2000" dirty="0"/>
          </a:p>
        </p:txBody>
      </p:sp>
    </p:spTree>
    <p:extLst>
      <p:ext uri="{BB962C8B-B14F-4D97-AF65-F5344CB8AC3E}">
        <p14:creationId xmlns:p14="http://schemas.microsoft.com/office/powerpoint/2010/main" val="3590148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074" y="2064775"/>
            <a:ext cx="5226925" cy="3904317"/>
          </a:xfrm>
          <a:prstGeom prst="rect">
            <a:avLst/>
          </a:prstGeom>
        </p:spPr>
      </p:pic>
      <p:sp>
        <p:nvSpPr>
          <p:cNvPr id="2" name="Title 1"/>
          <p:cNvSpPr>
            <a:spLocks noGrp="1"/>
          </p:cNvSpPr>
          <p:nvPr>
            <p:ph type="title"/>
          </p:nvPr>
        </p:nvSpPr>
        <p:spPr>
          <a:xfrm>
            <a:off x="1622322" y="530352"/>
            <a:ext cx="8052029" cy="601662"/>
          </a:xfrm>
        </p:spPr>
        <p:txBody>
          <a:bodyPr>
            <a:noAutofit/>
          </a:bodyPr>
          <a:lstStyle/>
          <a:p>
            <a:r>
              <a:rPr lang="en-US" sz="3400" dirty="0">
                <a:latin typeface="+mn-lt"/>
              </a:rPr>
              <a:t>Challenge: Women Generally Earn Less</a:t>
            </a:r>
          </a:p>
        </p:txBody>
      </p:sp>
      <p:sp>
        <p:nvSpPr>
          <p:cNvPr id="8" name="Content Placeholder 2"/>
          <p:cNvSpPr txBox="1">
            <a:spLocks/>
          </p:cNvSpPr>
          <p:nvPr/>
        </p:nvSpPr>
        <p:spPr>
          <a:xfrm>
            <a:off x="1622323" y="1600199"/>
            <a:ext cx="4815068" cy="4220497"/>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300" b="0" i="0" u="none" strike="noStrike" kern="1200" cap="none" spc="0" normalizeH="0" baseline="0" noProof="0" dirty="0">
                <a:ln>
                  <a:noFill/>
                </a:ln>
                <a:solidFill>
                  <a:srgbClr val="5D5D5D"/>
                </a:solidFill>
                <a:effectLst/>
                <a:uLnTx/>
                <a:uFillTx/>
              </a:rPr>
              <a:t>Women who </a:t>
            </a:r>
            <a:r>
              <a:rPr lang="en-US" sz="2300" dirty="0">
                <a:solidFill>
                  <a:srgbClr val="5D5D5D"/>
                </a:solidFill>
              </a:rPr>
              <a:t>work full-time </a:t>
            </a:r>
            <a:r>
              <a:rPr kumimoji="0" lang="en-US" sz="2300" b="0" i="0" u="none" strike="noStrike" kern="1200" cap="none" spc="0" normalizeH="0" baseline="0" noProof="0" dirty="0">
                <a:ln>
                  <a:noFill/>
                </a:ln>
                <a:solidFill>
                  <a:srgbClr val="5D5D5D"/>
                </a:solidFill>
                <a:effectLst/>
                <a:uLnTx/>
                <a:uFillTx/>
              </a:rPr>
              <a:t>earn, on average,</a:t>
            </a:r>
            <a:r>
              <a:rPr kumimoji="0" lang="en-US" sz="2300" b="0" i="0" u="none" strike="noStrike" kern="1200" cap="none" spc="0" normalizeH="0" noProof="0" dirty="0">
                <a:ln>
                  <a:noFill/>
                </a:ln>
                <a:solidFill>
                  <a:srgbClr val="5D5D5D"/>
                </a:solidFill>
                <a:effectLst/>
                <a:uLnTx/>
                <a:uFillTx/>
              </a:rPr>
              <a:t> </a:t>
            </a:r>
            <a:r>
              <a:rPr kumimoji="0" lang="en-US" sz="2300" b="0" i="0" u="none" strike="noStrike" kern="1200" cap="none" spc="0" normalizeH="0" baseline="0" noProof="0" dirty="0">
                <a:ln>
                  <a:noFill/>
                </a:ln>
                <a:solidFill>
                  <a:srgbClr val="5D5D5D"/>
                </a:solidFill>
                <a:effectLst/>
                <a:uLnTx/>
                <a:uFillTx/>
              </a:rPr>
              <a:t>about </a:t>
            </a:r>
            <a:r>
              <a:rPr lang="en-US" sz="2300" dirty="0">
                <a:solidFill>
                  <a:srgbClr val="5D5D5D"/>
                </a:solidFill>
              </a:rPr>
              <a:t>82</a:t>
            </a:r>
            <a:r>
              <a:rPr kumimoji="0" lang="en-US" sz="2300" b="0" i="0" u="none" strike="noStrike" kern="1200" cap="none" spc="0" normalizeH="0" baseline="0" noProof="0" dirty="0">
                <a:ln>
                  <a:noFill/>
                </a:ln>
                <a:solidFill>
                  <a:srgbClr val="5D5D5D"/>
                </a:solidFill>
                <a:effectLst/>
                <a:uLnTx/>
                <a:uFillTx/>
              </a:rPr>
              <a:t>% of what men earn </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300" noProof="0" dirty="0">
                <a:solidFill>
                  <a:srgbClr val="5D5D5D"/>
                </a:solidFill>
              </a:rPr>
              <a:t>Impacts</a:t>
            </a:r>
            <a:r>
              <a:rPr kumimoji="0" lang="en-US" sz="2300" b="0" i="0" u="none" strike="noStrike" kern="1200" cap="none" spc="0" normalizeH="0" baseline="0" noProof="0" dirty="0">
                <a:ln>
                  <a:noFill/>
                </a:ln>
                <a:solidFill>
                  <a:srgbClr val="5D5D5D"/>
                </a:solidFill>
                <a:effectLst/>
                <a:uLnTx/>
                <a:uFillTx/>
              </a:rPr>
              <a:t> savings, Social Security retirement benefits, and pensions</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300" b="0" i="0" u="none" strike="noStrike" kern="1200" cap="none" spc="0" normalizeH="0" baseline="0" noProof="0" dirty="0">
                <a:ln>
                  <a:noFill/>
                </a:ln>
                <a:solidFill>
                  <a:srgbClr val="5D5D5D"/>
                </a:solidFill>
                <a:effectLst/>
                <a:uLnTx/>
                <a:uFillTx/>
              </a:rPr>
              <a:t>Increased vulnerability to unexpected economic obstacles: job loss, divorce, single parenthood, illness, loss of spouse</a:t>
            </a:r>
          </a:p>
        </p:txBody>
      </p:sp>
      <p:sp>
        <p:nvSpPr>
          <p:cNvPr id="5" name="TextBox 4"/>
          <p:cNvSpPr txBox="1"/>
          <p:nvPr/>
        </p:nvSpPr>
        <p:spPr>
          <a:xfrm>
            <a:off x="-2895600" y="3505200"/>
            <a:ext cx="184666" cy="369332"/>
          </a:xfrm>
          <a:prstGeom prst="rect">
            <a:avLst/>
          </a:prstGeom>
          <a:noFill/>
        </p:spPr>
        <p:txBody>
          <a:bodyPr wrap="none" rtlCol="0">
            <a:spAutoFit/>
          </a:bodyPr>
          <a:lstStyle/>
          <a:p>
            <a:endParaRPr lang="en-US" dirty="0"/>
          </a:p>
        </p:txBody>
      </p:sp>
      <p:sp>
        <p:nvSpPr>
          <p:cNvPr id="9" name="TextBox 8"/>
          <p:cNvSpPr txBox="1"/>
          <p:nvPr/>
        </p:nvSpPr>
        <p:spPr>
          <a:xfrm>
            <a:off x="1897036" y="5331165"/>
            <a:ext cx="4815068" cy="954107"/>
          </a:xfrm>
          <a:prstGeom prst="rect">
            <a:avLst/>
          </a:prstGeom>
          <a:noFill/>
        </p:spPr>
        <p:txBody>
          <a:bodyPr wrap="square" rtlCol="0">
            <a:spAutoFit/>
          </a:bodyPr>
          <a:lstStyle/>
          <a:p>
            <a:r>
              <a:rPr lang="en-US" sz="1400" dirty="0">
                <a:solidFill>
                  <a:srgbClr val="5D5D5D"/>
                </a:solidFill>
              </a:rPr>
              <a:t>Source: U.S. Bureau of Labor Statistics, Women in the Labor Force: A Databook, December 2018</a:t>
            </a:r>
          </a:p>
          <a:p>
            <a:br>
              <a:rPr lang="en-US" sz="1400" dirty="0">
                <a:solidFill>
                  <a:srgbClr val="5D5D5D"/>
                </a:solidFill>
              </a:rPr>
            </a:br>
            <a:endParaRPr lang="en-US" sz="1400" dirty="0">
              <a:solidFill>
                <a:srgbClr val="5D5D5D"/>
              </a:solidFill>
            </a:endParaRPr>
          </a:p>
        </p:txBody>
      </p:sp>
    </p:spTree>
    <p:extLst>
      <p:ext uri="{BB962C8B-B14F-4D97-AF65-F5344CB8AC3E}">
        <p14:creationId xmlns:p14="http://schemas.microsoft.com/office/powerpoint/2010/main" val="3159053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147"/>
          <a:stretch/>
        </p:blipFill>
        <p:spPr>
          <a:xfrm flipH="1">
            <a:off x="1455174" y="1386348"/>
            <a:ext cx="3191623" cy="4586748"/>
          </a:xfrm>
          <a:prstGeom prst="rect">
            <a:avLst/>
          </a:prstGeom>
        </p:spPr>
      </p:pic>
      <p:sp>
        <p:nvSpPr>
          <p:cNvPr id="15362" name="Rectangle 2"/>
          <p:cNvSpPr>
            <a:spLocks noGrp="1" noChangeArrowheads="1"/>
          </p:cNvSpPr>
          <p:nvPr>
            <p:ph type="title"/>
          </p:nvPr>
        </p:nvSpPr>
        <p:spPr>
          <a:xfrm>
            <a:off x="1455174" y="533400"/>
            <a:ext cx="7610168" cy="1219200"/>
          </a:xfrm>
        </p:spPr>
        <p:txBody>
          <a:bodyPr>
            <a:noAutofit/>
          </a:bodyPr>
          <a:lstStyle/>
          <a:p>
            <a:pPr eaLnBrk="1" hangingPunct="1">
              <a:lnSpc>
                <a:spcPct val="90000"/>
              </a:lnSpc>
              <a:defRPr/>
            </a:pPr>
            <a:r>
              <a:rPr lang="en-US" dirty="0"/>
              <a:t> </a:t>
            </a:r>
            <a:r>
              <a:rPr lang="en-US" dirty="0">
                <a:latin typeface="+mj-lt"/>
              </a:rPr>
              <a:t>So…</a:t>
            </a:r>
            <a:r>
              <a:rPr lang="en-US" dirty="0"/>
              <a:t> </a:t>
            </a:r>
            <a:r>
              <a:rPr lang="en-US" dirty="0">
                <a:latin typeface="Calibri" pitchFamily="34" charset="0"/>
                <a:cs typeface="Calibri" pitchFamily="34" charset="0"/>
              </a:rPr>
              <a:t>How Much Annual Income</a:t>
            </a:r>
            <a:br>
              <a:rPr lang="en-US" dirty="0">
                <a:latin typeface="Calibri" pitchFamily="34" charset="0"/>
                <a:cs typeface="Calibri" pitchFamily="34" charset="0"/>
              </a:rPr>
            </a:br>
            <a:r>
              <a:rPr lang="en-US" dirty="0">
                <a:latin typeface="Calibri" pitchFamily="34" charset="0"/>
                <a:cs typeface="Calibri" pitchFamily="34" charset="0"/>
              </a:rPr>
              <a:t> Will You Need?</a:t>
            </a:r>
            <a:endParaRPr lang="en-US" i="1" dirty="0">
              <a:latin typeface="Calibri" pitchFamily="34" charset="0"/>
              <a:cs typeface="Calibri" pitchFamily="34" charset="0"/>
            </a:endParaRPr>
          </a:p>
        </p:txBody>
      </p:sp>
      <p:sp>
        <p:nvSpPr>
          <p:cNvPr id="25605" name="Rectangle 5"/>
          <p:cNvSpPr>
            <a:spLocks noGrp="1" noChangeArrowheads="1"/>
          </p:cNvSpPr>
          <p:nvPr>
            <p:ph type="body" sz="half" idx="4294967295"/>
          </p:nvPr>
        </p:nvSpPr>
        <p:spPr>
          <a:xfrm>
            <a:off x="3972232" y="2005781"/>
            <a:ext cx="4965291" cy="4318819"/>
          </a:xfrm>
        </p:spPr>
        <p:txBody>
          <a:bodyPr>
            <a:noAutofit/>
          </a:bodyPr>
          <a:lstStyle/>
          <a:p>
            <a:pPr marL="227013" indent="-227013" eaLnBrk="1" hangingPunct="1">
              <a:spcAft>
                <a:spcPts val="600"/>
              </a:spcAft>
            </a:pPr>
            <a:r>
              <a:rPr lang="en-US" sz="2200" dirty="0">
                <a:latin typeface="Calibri" pitchFamily="34" charset="0"/>
                <a:cs typeface="Calibri" pitchFamily="34" charset="0"/>
              </a:rPr>
              <a:t>General guidelines (e.g., you’ll need 60% to 90% of pre-retirement income) are easy but often not helpful</a:t>
            </a:r>
          </a:p>
          <a:p>
            <a:pPr marL="227013" indent="-227013" eaLnBrk="1" hangingPunct="1">
              <a:spcAft>
                <a:spcPts val="600"/>
              </a:spcAft>
            </a:pPr>
            <a:r>
              <a:rPr lang="en-US" sz="2200" dirty="0">
                <a:latin typeface="Calibri" pitchFamily="34" charset="0"/>
                <a:cs typeface="Calibri" pitchFamily="34" charset="0"/>
              </a:rPr>
              <a:t>Think about what expenses will </a:t>
            </a:r>
            <a:br>
              <a:rPr lang="en-US" sz="2200" dirty="0">
                <a:latin typeface="Calibri" pitchFamily="34" charset="0"/>
                <a:cs typeface="Calibri" pitchFamily="34" charset="0"/>
              </a:rPr>
            </a:br>
            <a:r>
              <a:rPr lang="en-US" sz="2200" dirty="0">
                <a:latin typeface="Calibri" pitchFamily="34" charset="0"/>
                <a:cs typeface="Calibri" pitchFamily="34" charset="0"/>
              </a:rPr>
              <a:t>change (e.g., mortgage may decrease, health-care costs may increase)</a:t>
            </a:r>
          </a:p>
          <a:p>
            <a:pPr marL="227013" indent="-227013" eaLnBrk="1" hangingPunct="1">
              <a:spcAft>
                <a:spcPts val="600"/>
              </a:spcAft>
            </a:pPr>
            <a:r>
              <a:rPr lang="en-US" sz="2200" dirty="0">
                <a:latin typeface="Calibri" pitchFamily="34" charset="0"/>
                <a:cs typeface="Calibri" pitchFamily="34" charset="0"/>
              </a:rPr>
              <a:t>Include costs for special retirement pursuits (e.g., travel, hobbies)</a:t>
            </a:r>
          </a:p>
          <a:p>
            <a:pPr marL="227013" indent="-227013" eaLnBrk="1" hangingPunct="1">
              <a:spcAft>
                <a:spcPts val="600"/>
              </a:spcAft>
            </a:pPr>
            <a:r>
              <a:rPr lang="en-US" sz="2200" dirty="0">
                <a:latin typeface="Calibri" pitchFamily="34" charset="0"/>
                <a:cs typeface="Calibri" pitchFamily="34" charset="0"/>
              </a:rPr>
              <a:t>List your expenses and project </a:t>
            </a:r>
            <a:br>
              <a:rPr lang="en-US" sz="2200" dirty="0">
                <a:latin typeface="Calibri" pitchFamily="34" charset="0"/>
                <a:cs typeface="Calibri" pitchFamily="34" charset="0"/>
              </a:rPr>
            </a:br>
            <a:r>
              <a:rPr lang="en-US" sz="2200" dirty="0">
                <a:latin typeface="Calibri" pitchFamily="34" charset="0"/>
                <a:cs typeface="Calibri" pitchFamily="34" charset="0"/>
              </a:rPr>
              <a:t>future spending</a:t>
            </a:r>
          </a:p>
          <a:p>
            <a:pPr eaLnBrk="1" hangingPunct="1">
              <a:spcAft>
                <a:spcPts val="600"/>
              </a:spcAft>
            </a:pPr>
            <a:endParaRPr lang="en-US" sz="2200" dirty="0">
              <a:latin typeface="Calibri" pitchFamily="34" charset="0"/>
              <a:cs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674" y="431396"/>
            <a:ext cx="9144000" cy="601662"/>
          </a:xfrm>
        </p:spPr>
        <p:txBody>
          <a:bodyPr>
            <a:noAutofit/>
          </a:bodyPr>
          <a:lstStyle/>
          <a:p>
            <a:pPr>
              <a:defRPr/>
            </a:pPr>
            <a:r>
              <a:rPr lang="en-US" dirty="0">
                <a:latin typeface="Calibri" pitchFamily="34" charset="0"/>
                <a:cs typeface="Calibri" pitchFamily="34" charset="0"/>
              </a:rPr>
              <a:t>Accounting for Inflation</a:t>
            </a:r>
          </a:p>
        </p:txBody>
      </p:sp>
      <p:sp>
        <p:nvSpPr>
          <p:cNvPr id="6" name="Text Placeholder 5"/>
          <p:cNvSpPr txBox="1">
            <a:spLocks/>
          </p:cNvSpPr>
          <p:nvPr/>
        </p:nvSpPr>
        <p:spPr bwMode="auto">
          <a:xfrm>
            <a:off x="1669359" y="1314982"/>
            <a:ext cx="6818543" cy="990600"/>
          </a:xfrm>
          <a:prstGeom prst="rect">
            <a:avLst/>
          </a:prstGeom>
          <a:noFill/>
          <a:ln w="9525">
            <a:noFill/>
            <a:miter lim="800000"/>
            <a:headEnd/>
            <a:tailEnd/>
          </a:ln>
        </p:spPr>
        <p:txBody>
          <a:bodyPr>
            <a:normAutofit/>
          </a:bodyPr>
          <a:lstStyle/>
          <a:p>
            <a:pPr defTabSz="117475" fontAlgn="auto">
              <a:spcBef>
                <a:spcPts val="0"/>
              </a:spcBef>
              <a:spcAft>
                <a:spcPts val="0"/>
              </a:spcAft>
              <a:buClr>
                <a:schemeClr val="accent3"/>
              </a:buClr>
              <a:buSzPct val="90000"/>
              <a:buFont typeface="Arial" charset="0"/>
              <a:buNone/>
              <a:defRPr/>
            </a:pPr>
            <a:r>
              <a:rPr lang="en-US" kern="0" dirty="0">
                <a:solidFill>
                  <a:srgbClr val="5D5D5D"/>
                </a:solidFill>
                <a:latin typeface="Calibri" pitchFamily="34" charset="0"/>
                <a:cs typeface="Calibri" pitchFamily="34" charset="0"/>
              </a:rPr>
              <a:t>Assuming 3% inflation, in 25 years it will cost you over $100,000 to buy the same goods and services that $50,000 would purchase today. </a:t>
            </a:r>
          </a:p>
        </p:txBody>
      </p:sp>
      <p:sp>
        <p:nvSpPr>
          <p:cNvPr id="1029" name="TextBox 8"/>
          <p:cNvSpPr txBox="1">
            <a:spLocks noChangeArrowheads="1"/>
          </p:cNvSpPr>
          <p:nvPr/>
        </p:nvSpPr>
        <p:spPr bwMode="auto">
          <a:xfrm>
            <a:off x="1656810" y="5397943"/>
            <a:ext cx="6831092" cy="461665"/>
          </a:xfrm>
          <a:prstGeom prst="rect">
            <a:avLst/>
          </a:prstGeom>
          <a:noFill/>
          <a:ln w="9525">
            <a:noFill/>
            <a:miter lim="800000"/>
            <a:headEnd/>
            <a:tailEnd/>
          </a:ln>
        </p:spPr>
        <p:txBody>
          <a:bodyPr wrap="square">
            <a:spAutoFit/>
          </a:bodyPr>
          <a:lstStyle/>
          <a:p>
            <a:r>
              <a:rPr lang="en-US" sz="1200" dirty="0">
                <a:solidFill>
                  <a:srgbClr val="5D5D5D"/>
                </a:solidFill>
              </a:rPr>
              <a:t>This hypothetical example is for illustrative purposes only and assumes a 3% annual rate of inflation without considering taxes. It does not reflect the performance of any particular investment .</a:t>
            </a:r>
          </a:p>
        </p:txBody>
      </p:sp>
      <p:grpSp>
        <p:nvGrpSpPr>
          <p:cNvPr id="3" name="Group 2">
            <a:extLst>
              <a:ext uri="{FF2B5EF4-FFF2-40B4-BE49-F238E27FC236}">
                <a16:creationId xmlns:a16="http://schemas.microsoft.com/office/drawing/2014/main" id="{DD5DB323-ED09-41AD-B9A5-AD342AC40B9C}"/>
              </a:ext>
            </a:extLst>
          </p:cNvPr>
          <p:cNvGrpSpPr/>
          <p:nvPr/>
        </p:nvGrpSpPr>
        <p:grpSpPr>
          <a:xfrm>
            <a:off x="1499202" y="2164055"/>
            <a:ext cx="7158855" cy="3115908"/>
            <a:chOff x="499630" y="2498351"/>
            <a:chExt cx="7646931" cy="3328344"/>
          </a:xfrm>
        </p:grpSpPr>
        <p:sp>
          <p:nvSpPr>
            <p:cNvPr id="7" name="Text Box 19"/>
            <p:cNvSpPr txBox="1">
              <a:spLocks noChangeArrowheads="1"/>
            </p:cNvSpPr>
            <p:nvPr/>
          </p:nvSpPr>
          <p:spPr bwMode="auto">
            <a:xfrm>
              <a:off x="499630" y="340794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$80,000</a:t>
              </a:r>
            </a:p>
          </p:txBody>
        </p:sp>
        <p:sp>
          <p:nvSpPr>
            <p:cNvPr id="9" name="Rectangle 8"/>
            <p:cNvSpPr/>
            <p:nvPr/>
          </p:nvSpPr>
          <p:spPr bwMode="auto">
            <a:xfrm>
              <a:off x="1939606" y="4275697"/>
              <a:ext cx="452063" cy="11635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0" name="Text Box 4"/>
            <p:cNvSpPr txBox="1">
              <a:spLocks noChangeArrowheads="1"/>
            </p:cNvSpPr>
            <p:nvPr/>
          </p:nvSpPr>
          <p:spPr bwMode="auto">
            <a:xfrm>
              <a:off x="1521326"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Today</a:t>
              </a:r>
            </a:p>
          </p:txBody>
        </p:sp>
        <p:sp>
          <p:nvSpPr>
            <p:cNvPr id="11" name="Text Box 19"/>
            <p:cNvSpPr txBox="1">
              <a:spLocks noChangeArrowheads="1"/>
            </p:cNvSpPr>
            <p:nvPr/>
          </p:nvSpPr>
          <p:spPr bwMode="auto">
            <a:xfrm>
              <a:off x="499630" y="249835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$120,000</a:t>
              </a:r>
            </a:p>
          </p:txBody>
        </p:sp>
        <p:sp>
          <p:nvSpPr>
            <p:cNvPr id="12" name="Text Box 19"/>
            <p:cNvSpPr txBox="1">
              <a:spLocks noChangeArrowheads="1"/>
            </p:cNvSpPr>
            <p:nvPr/>
          </p:nvSpPr>
          <p:spPr bwMode="auto">
            <a:xfrm>
              <a:off x="499630" y="2946026"/>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3" name="Text Box 19"/>
            <p:cNvSpPr txBox="1">
              <a:spLocks noChangeArrowheads="1"/>
            </p:cNvSpPr>
            <p:nvPr/>
          </p:nvSpPr>
          <p:spPr bwMode="auto">
            <a:xfrm>
              <a:off x="499630" y="387687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$60,000</a:t>
              </a:r>
            </a:p>
          </p:txBody>
        </p:sp>
        <p:sp>
          <p:nvSpPr>
            <p:cNvPr id="14" name="Text Box 19"/>
            <p:cNvSpPr txBox="1">
              <a:spLocks noChangeArrowheads="1"/>
            </p:cNvSpPr>
            <p:nvPr/>
          </p:nvSpPr>
          <p:spPr bwMode="auto">
            <a:xfrm>
              <a:off x="499630" y="433407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$40,000</a:t>
              </a:r>
            </a:p>
          </p:txBody>
        </p:sp>
        <p:sp>
          <p:nvSpPr>
            <p:cNvPr id="15" name="Text Box 19"/>
            <p:cNvSpPr txBox="1">
              <a:spLocks noChangeArrowheads="1"/>
            </p:cNvSpPr>
            <p:nvPr/>
          </p:nvSpPr>
          <p:spPr bwMode="auto">
            <a:xfrm>
              <a:off x="499630" y="480202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a:t>
              </a:r>
            </a:p>
          </p:txBody>
        </p:sp>
        <p:sp>
          <p:nvSpPr>
            <p:cNvPr id="16" name="Text Box 19"/>
            <p:cNvSpPr txBox="1">
              <a:spLocks noChangeArrowheads="1"/>
            </p:cNvSpPr>
            <p:nvPr/>
          </p:nvSpPr>
          <p:spPr bwMode="auto">
            <a:xfrm>
              <a:off x="499630" y="525287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7" name="Text Box 4"/>
            <p:cNvSpPr txBox="1">
              <a:spLocks noChangeArrowheads="1"/>
            </p:cNvSpPr>
            <p:nvPr/>
          </p:nvSpPr>
          <p:spPr bwMode="auto">
            <a:xfrm>
              <a:off x="2593656"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sp>
          <p:nvSpPr>
            <p:cNvPr id="18" name="Text Box 4"/>
            <p:cNvSpPr txBox="1">
              <a:spLocks noChangeArrowheads="1"/>
            </p:cNvSpPr>
            <p:nvPr/>
          </p:nvSpPr>
          <p:spPr bwMode="auto">
            <a:xfrm>
              <a:off x="364874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19" name="Text Box 4"/>
            <p:cNvSpPr txBox="1">
              <a:spLocks noChangeArrowheads="1"/>
            </p:cNvSpPr>
            <p:nvPr/>
          </p:nvSpPr>
          <p:spPr bwMode="auto">
            <a:xfrm>
              <a:off x="47218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15 Years</a:t>
              </a:r>
            </a:p>
          </p:txBody>
        </p:sp>
        <p:sp>
          <p:nvSpPr>
            <p:cNvPr id="20" name="Text Box 4"/>
            <p:cNvSpPr txBox="1">
              <a:spLocks noChangeArrowheads="1"/>
            </p:cNvSpPr>
            <p:nvPr/>
          </p:nvSpPr>
          <p:spPr bwMode="auto">
            <a:xfrm>
              <a:off x="58013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1" name="Text Box 4"/>
            <p:cNvSpPr txBox="1">
              <a:spLocks noChangeArrowheads="1"/>
            </p:cNvSpPr>
            <p:nvPr/>
          </p:nvSpPr>
          <p:spPr bwMode="auto">
            <a:xfrm>
              <a:off x="68681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25 Years</a:t>
              </a:r>
            </a:p>
          </p:txBody>
        </p:sp>
        <p:sp>
          <p:nvSpPr>
            <p:cNvPr id="22" name="Text Box 19"/>
            <p:cNvSpPr txBox="1">
              <a:spLocks noChangeArrowheads="1"/>
            </p:cNvSpPr>
            <p:nvPr/>
          </p:nvSpPr>
          <p:spPr bwMode="auto">
            <a:xfrm>
              <a:off x="1509806" y="391420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$50,000</a:t>
              </a:r>
            </a:p>
          </p:txBody>
        </p:sp>
        <p:sp>
          <p:nvSpPr>
            <p:cNvPr id="23" name="Text Box 19"/>
            <p:cNvSpPr txBox="1">
              <a:spLocks noChangeArrowheads="1"/>
            </p:cNvSpPr>
            <p:nvPr/>
          </p:nvSpPr>
          <p:spPr bwMode="auto">
            <a:xfrm>
              <a:off x="2530156" y="377391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$57,963</a:t>
              </a:r>
            </a:p>
          </p:txBody>
        </p:sp>
        <p:sp>
          <p:nvSpPr>
            <p:cNvPr id="24" name="Text Box 19"/>
            <p:cNvSpPr txBox="1">
              <a:spLocks noChangeArrowheads="1"/>
            </p:cNvSpPr>
            <p:nvPr/>
          </p:nvSpPr>
          <p:spPr bwMode="auto">
            <a:xfrm>
              <a:off x="3610641" y="353248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$67,195</a:t>
              </a:r>
            </a:p>
          </p:txBody>
        </p:sp>
        <p:sp>
          <p:nvSpPr>
            <p:cNvPr id="25" name="Text Box 19"/>
            <p:cNvSpPr txBox="1">
              <a:spLocks noChangeArrowheads="1"/>
            </p:cNvSpPr>
            <p:nvPr/>
          </p:nvSpPr>
          <p:spPr bwMode="auto">
            <a:xfrm>
              <a:off x="4672747" y="329655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$77,898</a:t>
              </a:r>
            </a:p>
          </p:txBody>
        </p:sp>
        <p:sp>
          <p:nvSpPr>
            <p:cNvPr id="26" name="Text Box 19"/>
            <p:cNvSpPr txBox="1">
              <a:spLocks noChangeArrowheads="1"/>
            </p:cNvSpPr>
            <p:nvPr/>
          </p:nvSpPr>
          <p:spPr bwMode="auto">
            <a:xfrm>
              <a:off x="5718841" y="297270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$90,305</a:t>
              </a:r>
            </a:p>
          </p:txBody>
        </p:sp>
        <p:sp>
          <p:nvSpPr>
            <p:cNvPr id="27" name="Text Box 19"/>
            <p:cNvSpPr txBox="1">
              <a:spLocks noChangeArrowheads="1"/>
            </p:cNvSpPr>
            <p:nvPr/>
          </p:nvSpPr>
          <p:spPr bwMode="auto">
            <a:xfrm>
              <a:off x="6817391" y="264885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$104,688</a:t>
              </a:r>
            </a:p>
          </p:txBody>
        </p:sp>
        <p:sp>
          <p:nvSpPr>
            <p:cNvPr id="28" name="Rectangle 27"/>
            <p:cNvSpPr/>
            <p:nvPr/>
          </p:nvSpPr>
          <p:spPr bwMode="auto">
            <a:xfrm>
              <a:off x="2981006" y="4097897"/>
              <a:ext cx="452063" cy="13413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4069958" y="3876874"/>
              <a:ext cx="452063" cy="156235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5135044" y="3646784"/>
              <a:ext cx="452063" cy="179244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6182794" y="3310233"/>
              <a:ext cx="452063" cy="212899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2" name="Rectangle 31"/>
            <p:cNvSpPr/>
            <p:nvPr/>
          </p:nvSpPr>
          <p:spPr bwMode="auto">
            <a:xfrm>
              <a:off x="7255944" y="3005696"/>
              <a:ext cx="452063" cy="243353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cxnSp>
          <p:nvCxnSpPr>
            <p:cNvPr id="33" name="Straight Connector 32"/>
            <p:cNvCxnSpPr/>
            <p:nvPr/>
          </p:nvCxnSpPr>
          <p:spPr>
            <a:xfrm>
              <a:off x="1691778" y="5440200"/>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701303" y="2660320"/>
              <a:ext cx="0" cy="2770355"/>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72310" y="266032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62785" y="311430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562784" y="357622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62783" y="4045148"/>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562782" y="450040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562785" y="496164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72310" y="5439227"/>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13" y="1132014"/>
            <a:ext cx="6585587" cy="4392462"/>
          </a:xfrm>
          <a:prstGeom prst="rect">
            <a:avLst/>
          </a:prstGeom>
        </p:spPr>
      </p:pic>
      <p:sp>
        <p:nvSpPr>
          <p:cNvPr id="2" name="Title 1"/>
          <p:cNvSpPr>
            <a:spLocks noGrp="1"/>
          </p:cNvSpPr>
          <p:nvPr>
            <p:ph type="title"/>
          </p:nvPr>
        </p:nvSpPr>
        <p:spPr>
          <a:xfrm>
            <a:off x="1661652" y="530352"/>
            <a:ext cx="8012700" cy="601662"/>
          </a:xfrm>
        </p:spPr>
        <p:txBody>
          <a:bodyPr>
            <a:noAutofit/>
          </a:bodyPr>
          <a:lstStyle/>
          <a:p>
            <a:r>
              <a:rPr lang="en-US" dirty="0">
                <a:latin typeface="Calibri" pitchFamily="34" charset="0"/>
                <a:cs typeface="Calibri" pitchFamily="34" charset="0"/>
              </a:rPr>
              <a:t>Impact of Taxes</a:t>
            </a:r>
          </a:p>
        </p:txBody>
      </p:sp>
      <p:sp>
        <p:nvSpPr>
          <p:cNvPr id="3" name="Content Placeholder 2"/>
          <p:cNvSpPr>
            <a:spLocks noGrp="1"/>
          </p:cNvSpPr>
          <p:nvPr>
            <p:ph sz="half" idx="4294967295"/>
          </p:nvPr>
        </p:nvSpPr>
        <p:spPr>
          <a:xfrm>
            <a:off x="1661652" y="1362075"/>
            <a:ext cx="4672013" cy="3431165"/>
          </a:xfrm>
        </p:spPr>
        <p:txBody>
          <a:bodyPr>
            <a:noAutofit/>
          </a:bodyPr>
          <a:lstStyle/>
          <a:p>
            <a:pPr marL="227013" indent="-227013">
              <a:lnSpc>
                <a:spcPct val="95000"/>
              </a:lnSpc>
            </a:pPr>
            <a:r>
              <a:rPr lang="en-US" sz="2400" dirty="0">
                <a:latin typeface="Calibri" pitchFamily="34" charset="0"/>
                <a:cs typeface="Calibri" pitchFamily="34" charset="0"/>
              </a:rPr>
              <a:t>Ordinary income tax </a:t>
            </a:r>
            <a:br>
              <a:rPr lang="en-US" sz="2400" dirty="0">
                <a:latin typeface="Calibri" pitchFamily="34" charset="0"/>
                <a:cs typeface="Calibri" pitchFamily="34" charset="0"/>
              </a:rPr>
            </a:br>
            <a:r>
              <a:rPr lang="en-US" sz="2400" dirty="0">
                <a:latin typeface="Calibri" pitchFamily="34" charset="0"/>
                <a:cs typeface="Calibri" pitchFamily="34" charset="0"/>
              </a:rPr>
              <a:t>(e.g., interest)</a:t>
            </a:r>
          </a:p>
          <a:p>
            <a:pPr marL="227013" indent="-227013">
              <a:lnSpc>
                <a:spcPct val="95000"/>
              </a:lnSpc>
            </a:pPr>
            <a:r>
              <a:rPr lang="en-US" sz="2400" dirty="0">
                <a:latin typeface="Calibri" pitchFamily="34" charset="0"/>
                <a:cs typeface="Calibri" pitchFamily="34" charset="0"/>
              </a:rPr>
              <a:t>Special tax rates for long-term capital gains and qualifying dividends</a:t>
            </a:r>
          </a:p>
          <a:p>
            <a:pPr marL="227013" indent="-227013">
              <a:lnSpc>
                <a:spcPct val="95000"/>
              </a:lnSpc>
            </a:pPr>
            <a:r>
              <a:rPr lang="en-US" sz="2400" dirty="0">
                <a:latin typeface="Calibri" pitchFamily="34" charset="0"/>
                <a:cs typeface="Calibri" pitchFamily="34" charset="0"/>
              </a:rPr>
              <a:t>Tax-free income (e.g., </a:t>
            </a:r>
            <a:br>
              <a:rPr lang="en-US" sz="2400" dirty="0">
                <a:latin typeface="Calibri" pitchFamily="34" charset="0"/>
                <a:cs typeface="Calibri" pitchFamily="34" charset="0"/>
              </a:rPr>
            </a:br>
            <a:r>
              <a:rPr lang="en-US" sz="2400" dirty="0">
                <a:latin typeface="Calibri" pitchFamily="34" charset="0"/>
                <a:cs typeface="Calibri" pitchFamily="34" charset="0"/>
              </a:rPr>
              <a:t>certain municipal bonds)*</a:t>
            </a:r>
          </a:p>
          <a:p>
            <a:pPr marL="227013" indent="-227013">
              <a:lnSpc>
                <a:spcPct val="95000"/>
              </a:lnSpc>
            </a:pPr>
            <a:r>
              <a:rPr lang="en-US" sz="2400" dirty="0">
                <a:latin typeface="Calibri" pitchFamily="34" charset="0"/>
                <a:cs typeface="Calibri" pitchFamily="34" charset="0"/>
              </a:rPr>
              <a:t>Special rules for </a:t>
            </a:r>
            <a:br>
              <a:rPr lang="en-US" sz="2400" dirty="0">
                <a:latin typeface="Calibri" pitchFamily="34" charset="0"/>
                <a:cs typeface="Calibri" pitchFamily="34" charset="0"/>
              </a:rPr>
            </a:br>
            <a:r>
              <a:rPr lang="en-US" sz="2400" dirty="0">
                <a:latin typeface="Calibri" pitchFamily="34" charset="0"/>
                <a:cs typeface="Calibri" pitchFamily="34" charset="0"/>
              </a:rPr>
              <a:t>tax-advantaged accounts</a:t>
            </a:r>
          </a:p>
        </p:txBody>
      </p:sp>
      <p:sp>
        <p:nvSpPr>
          <p:cNvPr id="7" name="TextBox 6"/>
          <p:cNvSpPr txBox="1"/>
          <p:nvPr/>
        </p:nvSpPr>
        <p:spPr>
          <a:xfrm>
            <a:off x="1661652" y="4793240"/>
            <a:ext cx="7246374" cy="1015663"/>
          </a:xfrm>
          <a:prstGeom prst="rect">
            <a:avLst/>
          </a:prstGeom>
          <a:noFill/>
        </p:spPr>
        <p:txBody>
          <a:bodyPr wrap="square" rtlCol="0">
            <a:spAutoFit/>
          </a:bodyPr>
          <a:lstStyle/>
          <a:p>
            <a:r>
              <a:rPr lang="en-US" sz="1200" dirty="0">
                <a:solidFill>
                  <a:srgbClr val="5D5D5D"/>
                </a:solidFill>
              </a:rPr>
              <a:t>*Interest earned on tax-free municipal bonds is generally exempt from state tax if the bond was issued in the state in which you reside; it is also exempt from federal income tax (though earnings on certain private activity bonds may be subject to regular federal income tax or to the alternative minimum tax). But if purchased as part of a tax-exempt municipal money market or bond mutual fund, any capital gains earned by the fund are subject to tax, as are any capital gains from selling an individual bond.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6245</Words>
  <Application>Microsoft Office PowerPoint</Application>
  <PresentationFormat>On-screen Show (4:3)</PresentationFormat>
  <Paragraphs>477</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Special Challenges for Women</vt:lpstr>
      <vt:lpstr>Challenge: Women Live  Longer Than Men</vt:lpstr>
      <vt:lpstr>Challenge: Higher Likelihood of  Women Living on Their Own</vt:lpstr>
      <vt:lpstr>Challenge: Women More Likely to  Take Career Breaks for Caregiving</vt:lpstr>
      <vt:lpstr>Challenge: Women Generally Earn Less</vt:lpstr>
      <vt:lpstr> So… How Much Annual Income  Will You Need?</vt:lpstr>
      <vt:lpstr>Accounting for Inflation</vt:lpstr>
      <vt:lpstr>Impact of Taxes</vt:lpstr>
      <vt:lpstr>Impact of Health-Care Costs  in Retirement</vt:lpstr>
      <vt:lpstr>How Long Will Retirement Last?</vt:lpstr>
      <vt:lpstr>Where Will Your Retirement Income Come From?</vt:lpstr>
      <vt:lpstr>Social Security Basics</vt:lpstr>
      <vt:lpstr>Social Security Basics cont.</vt:lpstr>
      <vt:lpstr>Social Security Basics cont.</vt:lpstr>
      <vt:lpstr>Employer Pension Basics</vt:lpstr>
      <vt:lpstr>Employer Pension Basics  cont.</vt:lpstr>
      <vt:lpstr>Identifying the “Gap”</vt:lpstr>
      <vt:lpstr>Personal Savings: Potential Factors  Working Against Women</vt:lpstr>
      <vt:lpstr>PowerPoint Presentation</vt:lpstr>
      <vt:lpstr>PowerPoint Presentation</vt:lpstr>
      <vt:lpstr>Tax-Advantaged Savings Vehicles</vt:lpstr>
      <vt:lpstr>Dealing with a Shortfall</vt:lpstr>
      <vt:lpstr>Shortfall: Delaying Retirement</vt:lpstr>
      <vt:lpstr>Shortfall: Working During Retirement</vt:lpstr>
      <vt:lpstr>Shortfall: Finding Other Potential  Sources of Retirement Income</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581</cp:revision>
  <cp:lastPrinted>2020-02-12T13:34:58Z</cp:lastPrinted>
  <dcterms:created xsi:type="dcterms:W3CDTF">2011-07-21T14:28:49Z</dcterms:created>
  <dcterms:modified xsi:type="dcterms:W3CDTF">2020-03-05T20:31:38Z</dcterms:modified>
</cp:coreProperties>
</file>