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5" r:id="rId28"/>
    <p:sldId id="282" r:id="rId29"/>
    <p:sldId id="280" r:id="rId30"/>
    <p:sldId id="284" r:id="rId31"/>
    <p:sldId id="286" r:id="rId3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72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0" autoAdjust="0"/>
    <p:restoredTop sz="96229" autoAdjust="0"/>
  </p:normalViewPr>
  <p:slideViewPr>
    <p:cSldViewPr snapToGrid="0">
      <p:cViewPr varScale="1">
        <p:scale>
          <a:sx n="106" d="100"/>
          <a:sy n="106" d="100"/>
        </p:scale>
        <p:origin x="1776" y="114"/>
      </p:cViewPr>
      <p:guideLst>
        <p:guide orient="horz" pos="2160"/>
        <p:guide pos="2880"/>
        <p:guide orient="horz" pos="372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7" d="100"/>
          <a:sy n="77" d="100"/>
        </p:scale>
        <p:origin x="3876"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169589" cy="479897"/>
          </a:xfrm>
          <a:prstGeom prst="rect">
            <a:avLst/>
          </a:prstGeom>
        </p:spPr>
        <p:txBody>
          <a:bodyPr vert="horz" lIns="94809" tIns="47404" rIns="94809" bIns="47404" rtlCol="0"/>
          <a:lstStyle>
            <a:lvl1pPr algn="l">
              <a:defRPr sz="1200"/>
            </a:lvl1pPr>
          </a:lstStyle>
          <a:p>
            <a:endParaRPr lang="en-US" dirty="0"/>
          </a:p>
        </p:txBody>
      </p:sp>
      <p:sp>
        <p:nvSpPr>
          <p:cNvPr id="3" name="Date Placeholder 2"/>
          <p:cNvSpPr>
            <a:spLocks noGrp="1"/>
          </p:cNvSpPr>
          <p:nvPr>
            <p:ph type="dt" sz="quarter" idx="1"/>
          </p:nvPr>
        </p:nvSpPr>
        <p:spPr>
          <a:xfrm>
            <a:off x="4143962" y="3"/>
            <a:ext cx="3169589" cy="479897"/>
          </a:xfrm>
          <a:prstGeom prst="rect">
            <a:avLst/>
          </a:prstGeom>
        </p:spPr>
        <p:txBody>
          <a:bodyPr vert="horz" lIns="94809" tIns="47404" rIns="94809" bIns="47404" rtlCol="0"/>
          <a:lstStyle>
            <a:lvl1pPr algn="r">
              <a:defRPr sz="1200"/>
            </a:lvl1pPr>
          </a:lstStyle>
          <a:p>
            <a:fld id="{C5F56CD3-09CB-459C-BDE7-FC39CA8F78A4}" type="datetimeFigureOut">
              <a:rPr lang="en-US" smtClean="0"/>
              <a:t>3/6/2020</a:t>
            </a:fld>
            <a:endParaRPr lang="en-US" dirty="0"/>
          </a:p>
        </p:txBody>
      </p:sp>
      <p:sp>
        <p:nvSpPr>
          <p:cNvPr id="4" name="Footer Placeholder 3"/>
          <p:cNvSpPr>
            <a:spLocks noGrp="1"/>
          </p:cNvSpPr>
          <p:nvPr>
            <p:ph type="ftr" sz="quarter" idx="2"/>
          </p:nvPr>
        </p:nvSpPr>
        <p:spPr>
          <a:xfrm>
            <a:off x="5" y="9119667"/>
            <a:ext cx="3169589" cy="479897"/>
          </a:xfrm>
          <a:prstGeom prst="rect">
            <a:avLst/>
          </a:prstGeom>
        </p:spPr>
        <p:txBody>
          <a:bodyPr vert="horz" lIns="94809" tIns="47404" rIns="94809" bIns="474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962" y="9119667"/>
            <a:ext cx="3169589" cy="479897"/>
          </a:xfrm>
          <a:prstGeom prst="rect">
            <a:avLst/>
          </a:prstGeom>
        </p:spPr>
        <p:txBody>
          <a:bodyPr vert="horz" lIns="94809" tIns="47404" rIns="94809" bIns="47404" rtlCol="0" anchor="b"/>
          <a:lstStyle>
            <a:lvl1pPr algn="r">
              <a:defRPr sz="1200"/>
            </a:lvl1pPr>
          </a:lstStyle>
          <a:p>
            <a:fld id="{F9F5D461-A325-4019-9901-034E501F7CFB}" type="slidenum">
              <a:rPr lang="en-US" smtClean="0"/>
              <a:t>‹#›</a:t>
            </a:fld>
            <a:endParaRPr lang="en-US" dirty="0"/>
          </a:p>
        </p:txBody>
      </p:sp>
    </p:spTree>
    <p:extLst>
      <p:ext uri="{BB962C8B-B14F-4D97-AF65-F5344CB8AC3E}">
        <p14:creationId xmlns:p14="http://schemas.microsoft.com/office/powerpoint/2010/main" val="134930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709" tIns="48356" rIns="96709" bIns="4835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709" tIns="48356" rIns="96709" bIns="483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91" y="9119475"/>
            <a:ext cx="3169921" cy="480060"/>
          </a:xfrm>
          <a:prstGeom prst="rect">
            <a:avLst/>
          </a:prstGeom>
        </p:spPr>
        <p:txBody>
          <a:bodyPr vert="horz" lIns="96709" tIns="48356" rIns="96709" bIns="48356" rtlCol="0" anchor="b"/>
          <a:lstStyle>
            <a:lvl1pPr algn="r">
              <a:defRPr sz="1200"/>
            </a:lvl1pPr>
          </a:lstStyle>
          <a:p>
            <a:fld id="{8CFF0087-5389-7E4A-AB75-FC7287960B36}" type="slidenum">
              <a:rPr lang="en-US" smtClean="0"/>
              <a:pPr/>
              <a:t>‹#›</a:t>
            </a:fld>
            <a:endParaRPr lang="en-US" dirty="0"/>
          </a:p>
        </p:txBody>
      </p:sp>
      <p:sp>
        <p:nvSpPr>
          <p:cNvPr id="8" name="Rectangle 9"/>
          <p:cNvSpPr>
            <a:spLocks noChangeArrowheads="1"/>
          </p:cNvSpPr>
          <p:nvPr/>
        </p:nvSpPr>
        <p:spPr bwMode="auto">
          <a:xfrm>
            <a:off x="730244" y="9283702"/>
            <a:ext cx="2514600" cy="19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29" tIns="45315" rIns="90629" bIns="45315">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2020 Broadridge Investor Communication Solutions, Inc.</a:t>
            </a:r>
          </a:p>
        </p:txBody>
      </p:sp>
    </p:spTree>
    <p:extLst>
      <p:ext uri="{BB962C8B-B14F-4D97-AF65-F5344CB8AC3E}">
        <p14:creationId xmlns:p14="http://schemas.microsoft.com/office/powerpoint/2010/main" val="2689031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&lt;MORNING,</a:t>
            </a:r>
            <a:r>
              <a:rPr lang="en-US" baseline="0" dirty="0"/>
              <a:t> AFTERNOON, EVENING&gt; and welcome. My name is &lt;YOUR NAME&gt;, and I represent &lt;FIRM NAME&gt;.</a:t>
            </a:r>
          </a:p>
          <a:p>
            <a:endParaRPr lang="en-US" baseline="0" dirty="0"/>
          </a:p>
          <a:p>
            <a:r>
              <a:rPr lang="en-US" baseline="0" dirty="0"/>
              <a:t>Planning for the personal needs and financial security of</a:t>
            </a:r>
            <a:r>
              <a:rPr lang="en-US" dirty="0"/>
              <a:t> a</a:t>
            </a:r>
            <a:r>
              <a:rPr lang="en-US" baseline="0" dirty="0"/>
              <a:t> loved one who </a:t>
            </a:r>
            <a:r>
              <a:rPr lang="en-US" dirty="0"/>
              <a:t>has a</a:t>
            </a:r>
            <a:r>
              <a:rPr lang="en-US" baseline="0" dirty="0"/>
              <a:t> disability or special needs may seem overwhelming. While the process may not be easy, it doesn't have to be that difficult. </a:t>
            </a:r>
            <a:r>
              <a:rPr lang="en-US" dirty="0"/>
              <a:t>It’s important to</a:t>
            </a:r>
            <a:r>
              <a:rPr lang="en-US" baseline="0" dirty="0"/>
              <a:t> take the time to understand the basics, get the professional help you need, and proceed in an organized fashion.</a:t>
            </a:r>
          </a:p>
          <a:p>
            <a:endParaRPr lang="en-US" baseline="0" dirty="0"/>
          </a:p>
          <a:p>
            <a:r>
              <a:rPr lang="en-US" baseline="0" dirty="0"/>
              <a:t>This presentation will attempt to present the basics of special needs planning, and suggest some strategies that may be appropriate for some of you.</a:t>
            </a:r>
          </a:p>
          <a:p>
            <a:endParaRPr lang="en-US" baseline="0" dirty="0"/>
          </a:p>
          <a:p>
            <a:r>
              <a:rPr lang="en-US" baseline="0" dirty="0"/>
              <a:t>Please keep in mind that this presentation is intended only as an introduction to a complex and highly specialized area, and that you will need to consult an experienced advisor to determine whether any of the strategies presented here are right for you. &lt;CLICK&gt;</a:t>
            </a:r>
          </a:p>
          <a:p>
            <a:endParaRPr lang="en-US" baseline="0" dirty="0"/>
          </a:p>
          <a:p>
            <a:endParaRPr lang="en-US" baseline="0" dirty="0"/>
          </a:p>
          <a:p>
            <a:pPr defTabSz="474184">
              <a:defRPr/>
            </a:pPr>
            <a:r>
              <a:rPr lang="en-US" altLang="en-US" dirty="0"/>
              <a:t>[V20N1]</a:t>
            </a:r>
          </a:p>
          <a:p>
            <a:endParaRPr lang="en-US" dirty="0"/>
          </a:p>
        </p:txBody>
      </p:sp>
      <p:sp>
        <p:nvSpPr>
          <p:cNvPr id="4" name="Slide Number Placeholder 3"/>
          <p:cNvSpPr>
            <a:spLocks noGrp="1"/>
          </p:cNvSpPr>
          <p:nvPr>
            <p:ph type="sldNum" sz="quarter" idx="10"/>
          </p:nvPr>
        </p:nvSpPr>
        <p:spPr/>
        <p:txBody>
          <a:bodyPr/>
          <a:lstStyle/>
          <a:p>
            <a:fld id="{8CFF0087-5389-7E4A-AB75-FC7287960B36}" type="slidenum">
              <a:rPr lang="en-US" smtClean="0"/>
              <a:pPr/>
              <a:t>1</a:t>
            </a:fld>
            <a:endParaRPr lang="en-US" dirty="0"/>
          </a:p>
        </p:txBody>
      </p:sp>
    </p:spTree>
    <p:extLst>
      <p:ext uri="{BB962C8B-B14F-4D97-AF65-F5344CB8AC3E}">
        <p14:creationId xmlns:p14="http://schemas.microsoft.com/office/powerpoint/2010/main" val="1984688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a:t>Your second step concerns the creation of a transition plan for the personal care of your loved one. </a:t>
            </a:r>
          </a:p>
          <a:p>
            <a:endParaRPr lang="en-US" dirty="0"/>
          </a:p>
          <a:p>
            <a:r>
              <a:rPr lang="en-US" dirty="0"/>
              <a:t>&lt;CLICK&gt; The goal of the transition plan is to ensure the continuity of your loved one’s care and supervision. </a:t>
            </a:r>
          </a:p>
          <a:p>
            <a:r>
              <a:rPr lang="en-US" dirty="0"/>
              <a:t>&lt;CLICK&gt; Really an extension of the personal care plan we just talked about, this</a:t>
            </a:r>
            <a:r>
              <a:rPr lang="en-US" baseline="0" dirty="0"/>
              <a:t> part of the planning process</a:t>
            </a:r>
            <a:r>
              <a:rPr lang="en-US" dirty="0"/>
              <a:t> deals with choosing alternate people and services best able to replace those in your original plan if they are unable or unwilling to perform. </a:t>
            </a:r>
          </a:p>
          <a:p>
            <a:endParaRPr lang="en-US" dirty="0"/>
          </a:p>
          <a:p>
            <a:r>
              <a:rPr lang="en-US" dirty="0"/>
              <a:t>&lt;CLICK&gt; You should try to anticipate and prepare for future life events that could affect you and your loved one. For example, if you are the primary caregiver, </a:t>
            </a:r>
          </a:p>
          <a:p>
            <a:r>
              <a:rPr lang="en-US" dirty="0"/>
              <a:t>&lt;CLICK&gt; who would take over if you were to die unexpectedly? </a:t>
            </a:r>
          </a:p>
          <a:p>
            <a:r>
              <a:rPr lang="en-US" dirty="0"/>
              <a:t>Or, if your loved one ever becomes unable to make medical or financial decisions on his or her own, who will make those decisions on his or her behalf?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9156" name="Slide Number Placeholder 3"/>
          <p:cNvSpPr>
            <a:spLocks noGrp="1"/>
          </p:cNvSpPr>
          <p:nvPr>
            <p:ph type="sldNum" sz="quarter" idx="5"/>
          </p:nvPr>
        </p:nvSpPr>
        <p:spPr>
          <a:noFill/>
        </p:spPr>
        <p:txBody>
          <a:bodyPr/>
          <a:lstStyle/>
          <a:p>
            <a:pPr defTabSz="968761"/>
            <a:fld id="{81089463-9247-4BE5-9312-0BF98A2595C7}" type="slidenum">
              <a:rPr lang="en-US" smtClean="0"/>
              <a:pPr defTabSz="968761"/>
              <a:t>10</a:t>
            </a:fld>
            <a:endParaRPr lang="en-US" dirty="0"/>
          </a:p>
        </p:txBody>
      </p:sp>
    </p:spTree>
    <p:extLst>
      <p:ext uri="{BB962C8B-B14F-4D97-AF65-F5344CB8AC3E}">
        <p14:creationId xmlns:p14="http://schemas.microsoft.com/office/powerpoint/2010/main" val="359226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000" dirty="0"/>
              <a:t>To ensure your plan is carried out, you’ll want to put some legal force behind it, which means executing some important legal documents.</a:t>
            </a:r>
          </a:p>
          <a:p>
            <a:r>
              <a:rPr lang="en-US" sz="1000" dirty="0"/>
              <a:t> </a:t>
            </a:r>
          </a:p>
          <a:p>
            <a:r>
              <a:rPr lang="en-US" sz="1000" dirty="0"/>
              <a:t>These may include:</a:t>
            </a:r>
          </a:p>
          <a:p>
            <a:endParaRPr lang="en-US" sz="1000" dirty="0"/>
          </a:p>
          <a:p>
            <a:r>
              <a:rPr lang="en-US" sz="1000" dirty="0"/>
              <a:t>&lt;CLICK&gt; Medical directives, so that your loved one’s wishes regarding important future medical decisions about his or her own care will be respected.</a:t>
            </a:r>
          </a:p>
          <a:p>
            <a:endParaRPr lang="en-US" sz="1000" dirty="0"/>
          </a:p>
          <a:p>
            <a:r>
              <a:rPr lang="en-US" sz="1000" dirty="0"/>
              <a:t>&lt;CLICK&gt; Durable powers of attorney, which authorize someone to handle your loved one’s financial matters when needed.</a:t>
            </a:r>
          </a:p>
          <a:p>
            <a:endParaRPr lang="en-US" sz="1000" dirty="0"/>
          </a:p>
          <a:p>
            <a:r>
              <a:rPr lang="en-US" sz="1000" dirty="0"/>
              <a:t>&lt;CLICK&gt; And, your last will and testament, in which you can name a guardian who will continue caring for your loved one after you’re gone. You can also use your will to provide financial support for your loved one’s future, but be sure to coordinate these provisions with other financial plans that have been made or will be made.</a:t>
            </a:r>
          </a:p>
          <a:p>
            <a:endParaRPr lang="en-US" sz="1000" dirty="0"/>
          </a:p>
          <a:p>
            <a:r>
              <a:rPr lang="en-US" sz="1000" dirty="0"/>
              <a:t>&lt;CLICK&gt; You may also want to have a letter of intent or instruction, in which you can express specific, personal wishes regarding the ongoing care of your loved one. Be aware, however, that such a letter is not legally binding, so be sure to include any legally binding wishes in your will. </a:t>
            </a:r>
          </a:p>
          <a:p>
            <a:endParaRPr lang="en-US" sz="1000" dirty="0"/>
          </a:p>
          <a:p>
            <a:r>
              <a:rPr lang="en-US" sz="1000" dirty="0"/>
              <a:t>&lt;CLICK&gt; To accomplish any of these things, you should hire an experienced estate planning or special needs planning attorney.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0180" name="Slide Number Placeholder 3"/>
          <p:cNvSpPr>
            <a:spLocks noGrp="1"/>
          </p:cNvSpPr>
          <p:nvPr>
            <p:ph type="sldNum" sz="quarter" idx="5"/>
          </p:nvPr>
        </p:nvSpPr>
        <p:spPr>
          <a:noFill/>
        </p:spPr>
        <p:txBody>
          <a:bodyPr/>
          <a:lstStyle/>
          <a:p>
            <a:pPr defTabSz="968761"/>
            <a:fld id="{51624770-B72C-44A0-B0E0-5F1373B6A967}" type="slidenum">
              <a:rPr lang="en-US" smtClean="0"/>
              <a:pPr defTabSz="968761"/>
              <a:t>11</a:t>
            </a:fld>
            <a:endParaRPr lang="en-US" dirty="0"/>
          </a:p>
        </p:txBody>
      </p:sp>
    </p:spTree>
    <p:extLst>
      <p:ext uri="{BB962C8B-B14F-4D97-AF65-F5344CB8AC3E}">
        <p14:creationId xmlns:p14="http://schemas.microsoft.com/office/powerpoint/2010/main" val="141368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Finally, step four in the process entails creating and implementing a financial plan tailored to help pay for your loved one’s current and future needs.</a:t>
            </a:r>
          </a:p>
          <a:p>
            <a:endParaRPr lang="en-US" dirty="0"/>
          </a:p>
          <a:p>
            <a:r>
              <a:rPr lang="en-US" dirty="0"/>
              <a:t>For most people, planning ahead financially includes saving for retirement, saving for a child’s education, and providing for a spouse or children in the event of a parent’s untimely death. But when you have a loved one with special needs, you also have a number of additional factors to consider.</a:t>
            </a:r>
          </a:p>
          <a:p>
            <a:endParaRPr lang="en-US" dirty="0"/>
          </a:p>
          <a:p>
            <a:r>
              <a:rPr lang="en-US" dirty="0"/>
              <a:t>&lt;CLICK&gt; How much money is needed for the special care of your loved one? While that isn’t an easy question to answer, you can begin by estimating how much it costs on a monthly basis. </a:t>
            </a:r>
          </a:p>
          <a:p>
            <a:r>
              <a:rPr lang="en-US" dirty="0"/>
              <a:t>&lt;CLICK&gt; Then, think about how much this could cost over your loved one’s lifetime. </a:t>
            </a:r>
          </a:p>
          <a:p>
            <a:r>
              <a:rPr lang="en-US" dirty="0"/>
              <a:t>&lt;CLICK&gt; And, don’t forget to adjust for inflation.</a:t>
            </a:r>
          </a:p>
          <a:p>
            <a:endParaRPr lang="en-US" dirty="0"/>
          </a:p>
          <a:p>
            <a:r>
              <a:rPr lang="en-US" dirty="0"/>
              <a:t>Once you have calculated the amount needed, you can address this question:</a:t>
            </a:r>
          </a:p>
          <a:p>
            <a:endParaRPr lang="en-US" dirty="0"/>
          </a:p>
          <a:p>
            <a:r>
              <a:rPr lang="en-US" dirty="0"/>
              <a:t>How will you be able to provide enough money for your loved one while trying to fund your other goals? &lt;CLICK&gt;</a:t>
            </a:r>
          </a:p>
          <a:p>
            <a:endParaRPr lang="en-US" dirty="0"/>
          </a:p>
        </p:txBody>
      </p:sp>
      <p:sp>
        <p:nvSpPr>
          <p:cNvPr id="51204" name="Slide Number Placeholder 3"/>
          <p:cNvSpPr>
            <a:spLocks noGrp="1"/>
          </p:cNvSpPr>
          <p:nvPr>
            <p:ph type="sldNum" sz="quarter" idx="5"/>
          </p:nvPr>
        </p:nvSpPr>
        <p:spPr>
          <a:noFill/>
        </p:spPr>
        <p:txBody>
          <a:bodyPr/>
          <a:lstStyle/>
          <a:p>
            <a:pPr defTabSz="968761"/>
            <a:fld id="{3F5747D0-9E0D-4FF9-B89D-74A37DF1FDD5}" type="slidenum">
              <a:rPr lang="en-US" smtClean="0"/>
              <a:pPr defTabSz="968761"/>
              <a:t>12</a:t>
            </a:fld>
            <a:endParaRPr lang="en-US" dirty="0"/>
          </a:p>
        </p:txBody>
      </p:sp>
    </p:spTree>
    <p:extLst>
      <p:ext uri="{BB962C8B-B14F-4D97-AF65-F5344CB8AC3E}">
        <p14:creationId xmlns:p14="http://schemas.microsoft.com/office/powerpoint/2010/main" val="360202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t>When creating and implementing a financial plan, one of your first considerations should be evaluating insurance coverage.</a:t>
            </a:r>
          </a:p>
          <a:p>
            <a:endParaRPr lang="en-US" dirty="0"/>
          </a:p>
          <a:p>
            <a:r>
              <a:rPr lang="en-US" dirty="0"/>
              <a:t>&lt;CLICK&gt; Health, disability, and long-term care insurance policies that cover your loved one can offset many of the costs associated with his or her care.</a:t>
            </a:r>
          </a:p>
          <a:p>
            <a:endParaRPr lang="en-US" dirty="0"/>
          </a:p>
          <a:p>
            <a:r>
              <a:rPr lang="en-US" dirty="0"/>
              <a:t>&lt;CLICK&gt; And, a life insurance policy on your life can provide resources in addition to any funds that may come from your estate.</a:t>
            </a:r>
          </a:p>
          <a:p>
            <a:endParaRPr lang="en-US" dirty="0"/>
          </a:p>
          <a:p>
            <a:r>
              <a:rPr lang="en-US" dirty="0"/>
              <a:t>&lt;CLICK&gt; We have already mentioned how important your last will and testament is because you can use it to name a guardian, but this may also be the primary way your assets will get distributed to your beneficiaries, including your special loved one. &lt;CLICK&gt;</a:t>
            </a:r>
          </a:p>
          <a:p>
            <a:endParaRPr lang="en-US" dirty="0"/>
          </a:p>
          <a:p>
            <a:endParaRPr lang="en-US" dirty="0"/>
          </a:p>
          <a:p>
            <a:endParaRPr lang="en-US" dirty="0"/>
          </a:p>
          <a:p>
            <a:endParaRPr lang="en-US" dirty="0"/>
          </a:p>
        </p:txBody>
      </p:sp>
      <p:sp>
        <p:nvSpPr>
          <p:cNvPr id="52228" name="Slide Number Placeholder 3"/>
          <p:cNvSpPr>
            <a:spLocks noGrp="1"/>
          </p:cNvSpPr>
          <p:nvPr>
            <p:ph type="sldNum" sz="quarter" idx="5"/>
          </p:nvPr>
        </p:nvSpPr>
        <p:spPr>
          <a:noFill/>
        </p:spPr>
        <p:txBody>
          <a:bodyPr/>
          <a:lstStyle/>
          <a:p>
            <a:pPr defTabSz="968761"/>
            <a:fld id="{16F3391E-66BC-4FA6-B8B4-372299B24873}" type="slidenum">
              <a:rPr lang="en-US" smtClean="0"/>
              <a:pPr defTabSz="968761"/>
              <a:t>13</a:t>
            </a:fld>
            <a:endParaRPr lang="en-US" dirty="0"/>
          </a:p>
        </p:txBody>
      </p:sp>
    </p:spTree>
    <p:extLst>
      <p:ext uri="{BB962C8B-B14F-4D97-AF65-F5344CB8AC3E}">
        <p14:creationId xmlns:p14="http://schemas.microsoft.com/office/powerpoint/2010/main" val="258838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a:t>You should also consider the need to preserve your loved one’s eligibility for state and federal government benefits. Why?</a:t>
            </a:r>
          </a:p>
          <a:p>
            <a:endParaRPr lang="en-US" dirty="0"/>
          </a:p>
          <a:p>
            <a:r>
              <a:rPr lang="en-US" dirty="0"/>
              <a:t>Because in order to be eligible for some government benefits, the applicant can't exceed certain minimum income and asset levels. If your loved one has access to more financial resources than the government allows, he or she won't qualify for benefits. </a:t>
            </a:r>
          </a:p>
          <a:p>
            <a:endParaRPr lang="en-US" dirty="0"/>
          </a:p>
          <a:p>
            <a:r>
              <a:rPr lang="en-US" dirty="0"/>
              <a:t>&lt;CLICK&gt; So an important part of your special needs planning should focus on legally ensuring that your loved one is eligible to receive available government benefits.</a:t>
            </a:r>
          </a:p>
          <a:p>
            <a:endParaRPr lang="en-US" dirty="0"/>
          </a:p>
          <a:p>
            <a:r>
              <a:rPr lang="en-US" dirty="0"/>
              <a:t>Before we talk about how to do that, let’s review some of the public benefits your loved one may be receiving or may be eligible to receive now or in the future. &lt;CLICK&gt;</a:t>
            </a:r>
          </a:p>
        </p:txBody>
      </p:sp>
      <p:sp>
        <p:nvSpPr>
          <p:cNvPr id="53252" name="Slide Number Placeholder 3"/>
          <p:cNvSpPr>
            <a:spLocks noGrp="1"/>
          </p:cNvSpPr>
          <p:nvPr>
            <p:ph type="sldNum" sz="quarter" idx="5"/>
          </p:nvPr>
        </p:nvSpPr>
        <p:spPr>
          <a:noFill/>
        </p:spPr>
        <p:txBody>
          <a:bodyPr/>
          <a:lstStyle/>
          <a:p>
            <a:pPr defTabSz="968761"/>
            <a:fld id="{8BE19A37-2C7C-406D-BEDA-979468ABA4BF}" type="slidenum">
              <a:rPr lang="en-US" smtClean="0"/>
              <a:pPr defTabSz="968761"/>
              <a:t>14</a:t>
            </a:fld>
            <a:endParaRPr lang="en-US" dirty="0"/>
          </a:p>
        </p:txBody>
      </p:sp>
    </p:spTree>
    <p:extLst>
      <p:ext uri="{BB962C8B-B14F-4D97-AF65-F5344CB8AC3E}">
        <p14:creationId xmlns:p14="http://schemas.microsoft.com/office/powerpoint/2010/main" val="50671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a:t>Where do these public benefits come from?</a:t>
            </a:r>
          </a:p>
          <a:p>
            <a:endParaRPr lang="en-US" dirty="0"/>
          </a:p>
          <a:p>
            <a:r>
              <a:rPr lang="en-US" dirty="0"/>
              <a:t>They can come from several sources, including national organizations, your community, your state, and the federal government. You should research all of these sources and apply for any benefits for which your loved one may be eligible. </a:t>
            </a:r>
          </a:p>
          <a:p>
            <a:endParaRPr lang="en-US" dirty="0"/>
          </a:p>
          <a:p>
            <a:r>
              <a:rPr lang="en-US" dirty="0"/>
              <a:t>Let’s talk more about some benefits that are available from the federal government. &lt;CLICK&gt;</a:t>
            </a:r>
          </a:p>
          <a:p>
            <a:endParaRPr lang="en-US" dirty="0"/>
          </a:p>
          <a:p>
            <a:endParaRPr lang="en-US" dirty="0"/>
          </a:p>
          <a:p>
            <a:endParaRPr lang="en-US" dirty="0"/>
          </a:p>
        </p:txBody>
      </p:sp>
      <p:sp>
        <p:nvSpPr>
          <p:cNvPr id="54276" name="Slide Number Placeholder 3"/>
          <p:cNvSpPr>
            <a:spLocks noGrp="1"/>
          </p:cNvSpPr>
          <p:nvPr>
            <p:ph type="sldNum" sz="quarter" idx="5"/>
          </p:nvPr>
        </p:nvSpPr>
        <p:spPr>
          <a:noFill/>
        </p:spPr>
        <p:txBody>
          <a:bodyPr/>
          <a:lstStyle/>
          <a:p>
            <a:pPr defTabSz="968761"/>
            <a:fld id="{A3DBFEB7-EADE-466B-B865-574B1CF6EC6B}" type="slidenum">
              <a:rPr lang="en-US" smtClean="0"/>
              <a:pPr defTabSz="968761"/>
              <a:t>15</a:t>
            </a:fld>
            <a:endParaRPr lang="en-US" dirty="0"/>
          </a:p>
        </p:txBody>
      </p:sp>
    </p:spTree>
    <p:extLst>
      <p:ext uri="{BB962C8B-B14F-4D97-AF65-F5344CB8AC3E}">
        <p14:creationId xmlns:p14="http://schemas.microsoft.com/office/powerpoint/2010/main" val="40678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a:t>The two main federal government programs that provide benefits that are </a:t>
            </a:r>
            <a:r>
              <a:rPr lang="en-US" b="1" dirty="0"/>
              <a:t>not</a:t>
            </a:r>
            <a:r>
              <a:rPr lang="en-US" dirty="0"/>
              <a:t> need-based are:</a:t>
            </a:r>
          </a:p>
          <a:p>
            <a:endParaRPr lang="en-US" dirty="0"/>
          </a:p>
          <a:p>
            <a:r>
              <a:rPr lang="en-US" dirty="0"/>
              <a:t>Medicare, which is the federal health insurance program for people 65 years of age or older, certain younger people with disabilities, and people with end-stage renal disease, and</a:t>
            </a:r>
          </a:p>
          <a:p>
            <a:endParaRPr lang="en-US" dirty="0"/>
          </a:p>
          <a:p>
            <a:r>
              <a:rPr lang="en-US" dirty="0"/>
              <a:t>&lt;CLICK&gt; Social Security Disability Insurance (SSDI), which is a program financed with Social Security taxes that are paid by workers, employers, and self-employed persons. Disability benefits are payable to disabled workers, disabled widows or widowers, or adults disabled since childhood, who are eligible for Social Security benefits. </a:t>
            </a:r>
          </a:p>
          <a:p>
            <a:endParaRPr lang="en-US" dirty="0"/>
          </a:p>
          <a:p>
            <a:r>
              <a:rPr lang="en-US" dirty="0"/>
              <a:t>&lt;CLICK&gt; There are other federal benefits that are available as well, such as assistance for special education expenses. Be sure to research them all. &lt;CLICK&gt;</a:t>
            </a:r>
          </a:p>
          <a:p>
            <a:endParaRPr lang="en-US" dirty="0"/>
          </a:p>
          <a:p>
            <a:endParaRPr lang="en-US" dirty="0"/>
          </a:p>
        </p:txBody>
      </p:sp>
      <p:sp>
        <p:nvSpPr>
          <p:cNvPr id="55300" name="Slide Number Placeholder 3"/>
          <p:cNvSpPr>
            <a:spLocks noGrp="1"/>
          </p:cNvSpPr>
          <p:nvPr>
            <p:ph type="sldNum" sz="quarter" idx="5"/>
          </p:nvPr>
        </p:nvSpPr>
        <p:spPr>
          <a:noFill/>
        </p:spPr>
        <p:txBody>
          <a:bodyPr/>
          <a:lstStyle/>
          <a:p>
            <a:pPr defTabSz="968761"/>
            <a:fld id="{88FF5A41-2A22-4D1B-9F3A-59AA21F03DE7}" type="slidenum">
              <a:rPr lang="en-US" smtClean="0"/>
              <a:pPr defTabSz="968761"/>
              <a:t>16</a:t>
            </a:fld>
            <a:endParaRPr lang="en-US" dirty="0"/>
          </a:p>
        </p:txBody>
      </p:sp>
    </p:spTree>
    <p:extLst>
      <p:ext uri="{BB962C8B-B14F-4D97-AF65-F5344CB8AC3E}">
        <p14:creationId xmlns:p14="http://schemas.microsoft.com/office/powerpoint/2010/main" val="5279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two main federal programs that provide benefits that </a:t>
            </a:r>
            <a:r>
              <a:rPr lang="en-US" b="0" dirty="0"/>
              <a:t>are</a:t>
            </a:r>
            <a:r>
              <a:rPr lang="en-US" b="1" dirty="0"/>
              <a:t> </a:t>
            </a:r>
            <a:r>
              <a:rPr lang="en-US" dirty="0"/>
              <a:t>need-based are:</a:t>
            </a:r>
          </a:p>
          <a:p>
            <a:endParaRPr lang="en-US" dirty="0"/>
          </a:p>
          <a:p>
            <a:r>
              <a:rPr lang="en-US" dirty="0"/>
              <a:t>&lt;CLICK&gt; Medicaid, which is actually a joint federal and state program that helps with medical costs for some people with low incomes and limited resources. Medicaid programs vary from state to state, but most health-care costs are covered if you qualify for both Medicare and Medicaid. People with Medicaid may get coverage for things like nursing home care and outpatient prescription drugs that are not covered by Medicare.</a:t>
            </a:r>
          </a:p>
          <a:p>
            <a:endParaRPr lang="en-US" dirty="0"/>
          </a:p>
          <a:p>
            <a:r>
              <a:rPr lang="en-US" dirty="0"/>
              <a:t>&lt;CLICK&gt; The Supplemental Social Security Income program (SSI) provides monthly income to people age 65 or older, or who are blind or disabled, and who have limited income and financial resources. Someone can be eligible for SSI even if he or she never contributed to Social Security. </a:t>
            </a:r>
          </a:p>
          <a:p>
            <a:endParaRPr lang="en-US" dirty="0"/>
          </a:p>
          <a:p>
            <a:r>
              <a:rPr lang="en-US" dirty="0"/>
              <a:t>There are other need-based federal benefits, such as housing assistance, but we won’t talk about all of them here. Just know that there are more programs and you should research all of them.  </a:t>
            </a:r>
          </a:p>
          <a:p>
            <a:endParaRPr lang="en-US" dirty="0"/>
          </a:p>
          <a:p>
            <a:r>
              <a:rPr lang="en-US" dirty="0"/>
              <a:t>Now, let’s talk about…&lt;CLICK&gt;</a:t>
            </a:r>
          </a:p>
          <a:p>
            <a:endParaRPr lang="en-US" dirty="0"/>
          </a:p>
        </p:txBody>
      </p:sp>
      <p:sp>
        <p:nvSpPr>
          <p:cNvPr id="56324" name="Slide Number Placeholder 3"/>
          <p:cNvSpPr>
            <a:spLocks noGrp="1"/>
          </p:cNvSpPr>
          <p:nvPr>
            <p:ph type="sldNum" sz="quarter" idx="5"/>
          </p:nvPr>
        </p:nvSpPr>
        <p:spPr>
          <a:noFill/>
        </p:spPr>
        <p:txBody>
          <a:bodyPr/>
          <a:lstStyle/>
          <a:p>
            <a:pPr defTabSz="968761"/>
            <a:fld id="{BCE82524-EACC-4500-A480-E96D7D0C7612}" type="slidenum">
              <a:rPr lang="en-US" smtClean="0"/>
              <a:pPr defTabSz="968761"/>
              <a:t>17</a:t>
            </a:fld>
            <a:endParaRPr lang="en-US" dirty="0"/>
          </a:p>
        </p:txBody>
      </p:sp>
    </p:spTree>
    <p:extLst>
      <p:ext uri="{BB962C8B-B14F-4D97-AF65-F5344CB8AC3E}">
        <p14:creationId xmlns:p14="http://schemas.microsoft.com/office/powerpoint/2010/main" val="298671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a:t>…planning techniques.</a:t>
            </a:r>
          </a:p>
          <a:p>
            <a:endParaRPr lang="en-US" dirty="0"/>
          </a:p>
          <a:p>
            <a:r>
              <a:rPr lang="en-US" dirty="0"/>
              <a:t>Federal and state laws permit certain planning techniques that maximize the use of all available resources, both private and governmental, to provide fully for the needs of individuals with disabilities.</a:t>
            </a:r>
          </a:p>
          <a:p>
            <a:endParaRPr lang="en-US" dirty="0"/>
          </a:p>
          <a:p>
            <a:r>
              <a:rPr lang="en-US" dirty="0"/>
              <a:t>&lt;CLICK&gt; For persons of limited means, government programs may constitute the primary, if not the only, source of funding for their current and future needs.</a:t>
            </a:r>
          </a:p>
          <a:p>
            <a:endParaRPr lang="en-US" dirty="0"/>
          </a:p>
          <a:p>
            <a:r>
              <a:rPr lang="en-US" dirty="0"/>
              <a:t>&lt;CLICK&gt; However, government assistance may also be available to families who have plenty of resources to meet their loved one’s basic needs, if they plan properly. Utilizing legal planning techniques, the individual is able to first tap into any government benefits to which he or she is entitled, allowing families to use personal resources to provide for non-basic needs. </a:t>
            </a:r>
          </a:p>
          <a:p>
            <a:endParaRPr lang="en-US" dirty="0"/>
          </a:p>
          <a:p>
            <a:r>
              <a:rPr lang="en-US" dirty="0"/>
              <a:t>&lt;CLICK&gt; In this way, the family’s personal resources serve as a secondary source for additional support and comfort. </a:t>
            </a:r>
          </a:p>
          <a:p>
            <a:endParaRPr lang="en-US" dirty="0"/>
          </a:p>
          <a:p>
            <a:r>
              <a:rPr lang="en-US" dirty="0"/>
              <a:t>Let’s look now at those planning techniques in more detail.&lt;CLICK&gt;</a:t>
            </a:r>
          </a:p>
          <a:p>
            <a:endParaRPr lang="en-US" dirty="0"/>
          </a:p>
        </p:txBody>
      </p:sp>
      <p:sp>
        <p:nvSpPr>
          <p:cNvPr id="57348" name="Slide Number Placeholder 3"/>
          <p:cNvSpPr>
            <a:spLocks noGrp="1"/>
          </p:cNvSpPr>
          <p:nvPr>
            <p:ph type="sldNum" sz="quarter" idx="5"/>
          </p:nvPr>
        </p:nvSpPr>
        <p:spPr>
          <a:noFill/>
        </p:spPr>
        <p:txBody>
          <a:bodyPr/>
          <a:lstStyle/>
          <a:p>
            <a:pPr defTabSz="968761"/>
            <a:fld id="{B10299CB-2330-4019-92B4-6B6D565F1935}" type="slidenum">
              <a:rPr lang="en-US" smtClean="0"/>
              <a:pPr defTabSz="968761"/>
              <a:t>18</a:t>
            </a:fld>
            <a:endParaRPr lang="en-US" dirty="0"/>
          </a:p>
        </p:txBody>
      </p:sp>
    </p:spTree>
    <p:extLst>
      <p:ext uri="{BB962C8B-B14F-4D97-AF65-F5344CB8AC3E}">
        <p14:creationId xmlns:p14="http://schemas.microsoft.com/office/powerpoint/2010/main" val="328006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a:t>One of the most important planning techniques involves the use of a special needs trust, which is sometimes called a supplemental needs trust. </a:t>
            </a:r>
          </a:p>
          <a:p>
            <a:endParaRPr lang="en-US" dirty="0"/>
          </a:p>
          <a:p>
            <a:r>
              <a:rPr lang="en-US" dirty="0"/>
              <a:t>&lt;CLICK&gt;Special needs trusts were given “official” legal status by Congress in 1993.  Typically, a trust is considered an available asset whenever someone applies for a means-tested public assistance program such as Medicaid or SSI. A special needs trust, however, is an exception to this</a:t>
            </a:r>
            <a:r>
              <a:rPr lang="en-US" baseline="0" dirty="0"/>
              <a:t> general</a:t>
            </a:r>
            <a:r>
              <a:rPr lang="en-US" dirty="0"/>
              <a:t> rule. </a:t>
            </a:r>
          </a:p>
          <a:p>
            <a:endParaRPr lang="en-US" dirty="0"/>
          </a:p>
          <a:p>
            <a:r>
              <a:rPr lang="en-US" dirty="0"/>
              <a:t>&lt;CLICK&gt; Assets in a properly</a:t>
            </a:r>
            <a:r>
              <a:rPr lang="en-US" baseline="0" dirty="0"/>
              <a:t> </a:t>
            </a:r>
            <a:r>
              <a:rPr lang="en-US" dirty="0"/>
              <a:t>drafted and administered special needs trust are not counted as available assets, and </a:t>
            </a:r>
          </a:p>
          <a:p>
            <a:endParaRPr lang="en-US" dirty="0"/>
          </a:p>
          <a:p>
            <a:r>
              <a:rPr lang="en-US" dirty="0"/>
              <a:t>&lt;CLICK&gt; Trust disbursements are</a:t>
            </a:r>
            <a:r>
              <a:rPr lang="en-US" baseline="0" dirty="0"/>
              <a:t> generally not</a:t>
            </a:r>
            <a:r>
              <a:rPr lang="en-US" dirty="0"/>
              <a:t> counted as income under the rules that apply to SSI and Medicaid. This is what makes a special needs trust such a valuable planning tool for someone with a disability. Note, though, that there are costs and expenses associated with the creation of trusts. &lt;CLICK&gt; </a:t>
            </a:r>
          </a:p>
          <a:p>
            <a:endParaRPr lang="en-US" dirty="0"/>
          </a:p>
          <a:p>
            <a:endParaRPr lang="en-US" dirty="0"/>
          </a:p>
        </p:txBody>
      </p:sp>
      <p:sp>
        <p:nvSpPr>
          <p:cNvPr id="58372" name="Slide Number Placeholder 3"/>
          <p:cNvSpPr>
            <a:spLocks noGrp="1"/>
          </p:cNvSpPr>
          <p:nvPr>
            <p:ph type="sldNum" sz="quarter" idx="5"/>
          </p:nvPr>
        </p:nvSpPr>
        <p:spPr>
          <a:noFill/>
        </p:spPr>
        <p:txBody>
          <a:bodyPr/>
          <a:lstStyle/>
          <a:p>
            <a:pPr defTabSz="968761"/>
            <a:fld id="{704F62A1-5924-42C2-AE13-1AC72B90EC78}" type="slidenum">
              <a:rPr lang="en-US" smtClean="0"/>
              <a:pPr defTabSz="968761"/>
              <a:t>19</a:t>
            </a:fld>
            <a:endParaRPr lang="en-US" dirty="0"/>
          </a:p>
        </p:txBody>
      </p:sp>
    </p:spTree>
    <p:extLst>
      <p:ext uri="{BB962C8B-B14F-4D97-AF65-F5344CB8AC3E}">
        <p14:creationId xmlns:p14="http://schemas.microsoft.com/office/powerpoint/2010/main" val="26697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a:t>If your loved one has a disability or special needs, you’re not alone. According to recent</a:t>
            </a:r>
            <a:r>
              <a:rPr lang="en-US" baseline="0" dirty="0"/>
              <a:t> statistics from Cornell</a:t>
            </a:r>
            <a:r>
              <a:rPr lang="en-US" dirty="0"/>
              <a:t> University,</a:t>
            </a:r>
            <a:r>
              <a:rPr lang="en-US" baseline="0" dirty="0"/>
              <a:t> 12.7% of</a:t>
            </a:r>
            <a:r>
              <a:rPr lang="en-US" dirty="0"/>
              <a:t> U.S. residents report having a disability:</a:t>
            </a:r>
          </a:p>
          <a:p>
            <a:pPr eaLnBrk="1" hangingPunct="1"/>
            <a:endParaRPr lang="en-US" dirty="0"/>
          </a:p>
          <a:p>
            <a:pPr eaLnBrk="1" hangingPunct="1"/>
            <a:r>
              <a:rPr lang="en-US" dirty="0"/>
              <a:t>&lt;CLICK&gt;This includes 5.4% of persons ages 5 to 15 </a:t>
            </a:r>
          </a:p>
          <a:p>
            <a:pPr eaLnBrk="1" hangingPunct="1"/>
            <a:r>
              <a:rPr lang="en-US" dirty="0"/>
              <a:t>&lt;CLICK&gt;6.2% of persons ages 16 to 20, and </a:t>
            </a:r>
          </a:p>
          <a:p>
            <a:pPr eaLnBrk="1" hangingPunct="1"/>
            <a:r>
              <a:rPr lang="en-US" dirty="0"/>
              <a:t>&lt;CLICK&gt;10.6% of persons ages 21 to 64. &lt;CLICK&gt;</a:t>
            </a:r>
          </a:p>
          <a:p>
            <a:pPr eaLnBrk="1" hangingPunct="1"/>
            <a:endParaRPr lang="en-US" dirty="0"/>
          </a:p>
        </p:txBody>
      </p:sp>
      <p:sp>
        <p:nvSpPr>
          <p:cNvPr id="40964" name="Slide Number Placeholder 3"/>
          <p:cNvSpPr>
            <a:spLocks noGrp="1"/>
          </p:cNvSpPr>
          <p:nvPr>
            <p:ph type="sldNum" sz="quarter" idx="5"/>
          </p:nvPr>
        </p:nvSpPr>
        <p:spPr>
          <a:noFill/>
        </p:spPr>
        <p:txBody>
          <a:bodyPr/>
          <a:lstStyle/>
          <a:p>
            <a:pPr defTabSz="968761"/>
            <a:fld id="{5B4F80F5-319E-4900-9AC7-F0E5BF451622}" type="slidenum">
              <a:rPr lang="en-US" smtClean="0"/>
              <a:pPr defTabSz="968761"/>
              <a:t>2</a:t>
            </a:fld>
            <a:endParaRPr lang="en-US" dirty="0"/>
          </a:p>
        </p:txBody>
      </p:sp>
    </p:spTree>
    <p:extLst>
      <p:ext uri="{BB962C8B-B14F-4D97-AF65-F5344CB8AC3E}">
        <p14:creationId xmlns:p14="http://schemas.microsoft.com/office/powerpoint/2010/main" val="274664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a:t>There are three types of SNTs: a self-settled or first-party SNT, which is sometimes called a “payback” SNT, a pooled SNT, and a third-party SNT. We’ll look at each type, one at a time. &lt;CLICK&gt;</a:t>
            </a:r>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20</a:t>
            </a:fld>
            <a:endParaRPr lang="en-US" dirty="0"/>
          </a:p>
        </p:txBody>
      </p:sp>
    </p:spTree>
    <p:extLst>
      <p:ext uri="{BB962C8B-B14F-4D97-AF65-F5344CB8AC3E}">
        <p14:creationId xmlns:p14="http://schemas.microsoft.com/office/powerpoint/2010/main" val="196620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a:t>A self-settled or first-party</a:t>
            </a:r>
            <a:r>
              <a:rPr lang="en-US" baseline="0" dirty="0"/>
              <a:t> </a:t>
            </a:r>
            <a:r>
              <a:rPr lang="en-US" dirty="0"/>
              <a:t>SNT is a trust created for the sole benefit of an individual with a disability who is under age 65 at the time the trust is created. </a:t>
            </a:r>
          </a:p>
          <a:p>
            <a:endParaRPr lang="en-US" dirty="0"/>
          </a:p>
          <a:p>
            <a:r>
              <a:rPr lang="en-US" dirty="0"/>
              <a:t>The trust must be established by the individual’s parent, grandparent, legal guardian, court, or by the individual</a:t>
            </a:r>
            <a:r>
              <a:rPr lang="en-US" baseline="0" dirty="0"/>
              <a:t> with a disability with capacity.</a:t>
            </a:r>
            <a:endParaRPr lang="en-US" dirty="0"/>
          </a:p>
          <a:p>
            <a:endParaRPr lang="en-US" dirty="0"/>
          </a:p>
          <a:p>
            <a:r>
              <a:rPr lang="en-US" dirty="0"/>
              <a:t>The trust</a:t>
            </a:r>
            <a:r>
              <a:rPr lang="en-US" baseline="0" dirty="0"/>
              <a:t> is funded with the assets of the individual with a disability</a:t>
            </a:r>
            <a:r>
              <a:rPr lang="en-US" dirty="0"/>
              <a:t>. For example, the trust</a:t>
            </a:r>
            <a:r>
              <a:rPr lang="en-US" baseline="0" dirty="0"/>
              <a:t> could be funded</a:t>
            </a:r>
            <a:r>
              <a:rPr lang="en-US" dirty="0"/>
              <a:t> with money that has been inherited or received in settlement of a lawsuit, or as a result of a divorce.</a:t>
            </a:r>
          </a:p>
          <a:p>
            <a:endParaRPr lang="en-US" dirty="0"/>
          </a:p>
          <a:p>
            <a:endParaRPr lang="en-US" dirty="0"/>
          </a:p>
        </p:txBody>
      </p:sp>
      <p:sp>
        <p:nvSpPr>
          <p:cNvPr id="60420" name="Slide Number Placeholder 3"/>
          <p:cNvSpPr>
            <a:spLocks noGrp="1"/>
          </p:cNvSpPr>
          <p:nvPr>
            <p:ph type="sldNum" sz="quarter" idx="5"/>
          </p:nvPr>
        </p:nvSpPr>
        <p:spPr>
          <a:noFill/>
        </p:spPr>
        <p:txBody>
          <a:bodyPr/>
          <a:lstStyle/>
          <a:p>
            <a:pPr defTabSz="968761"/>
            <a:fld id="{43B0F548-EA02-4080-BD99-36978AA7DE16}" type="slidenum">
              <a:rPr lang="en-US" smtClean="0"/>
              <a:pPr defTabSz="968761"/>
              <a:t>21</a:t>
            </a:fld>
            <a:endParaRPr lang="en-US" dirty="0"/>
          </a:p>
        </p:txBody>
      </p:sp>
    </p:spTree>
    <p:extLst>
      <p:ext uri="{BB962C8B-B14F-4D97-AF65-F5344CB8AC3E}">
        <p14:creationId xmlns:p14="http://schemas.microsoft.com/office/powerpoint/2010/main" val="172781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a:t>How does someone benefit from a self-settled or first-party SNT?</a:t>
            </a:r>
          </a:p>
          <a:p>
            <a:endParaRPr lang="en-US" dirty="0"/>
          </a:p>
          <a:p>
            <a:r>
              <a:rPr lang="en-US" dirty="0"/>
              <a:t>&lt;CLICK&gt; We have already said that to qualify for Medicaid or SSI, the individual who is enrolling must have a limited amount of income and resources. Generally, Medicaid and SSI will look back 60 months to see if assets have been transferred to someone else in order to qualify for benefits, and if so, the individual who is enrolling is disqualified from receiving benefits for a certain amount of time. Transferring assets to an SNT, however, does not trigger these look-back provisions.</a:t>
            </a:r>
          </a:p>
          <a:p>
            <a:endParaRPr lang="en-US" dirty="0"/>
          </a:p>
          <a:p>
            <a:r>
              <a:rPr lang="en-US" dirty="0"/>
              <a:t>&lt;CLICK&gt; The other benefit, of course, is that assets in the trust will not be countable as resources for eligibility purposes.</a:t>
            </a:r>
          </a:p>
          <a:p>
            <a:endParaRPr lang="en-US" dirty="0"/>
          </a:p>
          <a:p>
            <a:r>
              <a:rPr lang="en-US" dirty="0"/>
              <a:t>&lt;CLICK&gt; The one disadvantage, however, is that upon the individual's death, any money or assets remaining in the trust must be used to reimburse the government for Medicaid benefits extended to the individual during his/her lifetime.&lt;CLICK&gt;</a:t>
            </a:r>
          </a:p>
          <a:p>
            <a:endParaRPr lang="en-US" dirty="0"/>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22</a:t>
            </a:fld>
            <a:endParaRPr lang="en-US" dirty="0"/>
          </a:p>
        </p:txBody>
      </p:sp>
    </p:spTree>
    <p:extLst>
      <p:ext uri="{BB962C8B-B14F-4D97-AF65-F5344CB8AC3E}">
        <p14:creationId xmlns:p14="http://schemas.microsoft.com/office/powerpoint/2010/main" val="3417218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A pooled SNT is a trust that is managed by a nonprofit organization.  Funds are pooled for investment purposes, but separate subaccounts are maintained for each beneficiary. A pooled SNT works in the same way as a self-settled or first-party SNT. </a:t>
            </a:r>
          </a:p>
          <a:p>
            <a:endParaRPr lang="en-US" dirty="0"/>
          </a:p>
          <a:p>
            <a:r>
              <a:rPr lang="en-US" dirty="0"/>
              <a:t>Any funds remaining in the account upon the individual’s death can be used to pay back Medicaid, or they can remain in the pooled SNT to help others in the pool, depending on state law. &lt;CLICK&gt;</a:t>
            </a:r>
          </a:p>
          <a:p>
            <a:endParaRPr lang="en-US" dirty="0"/>
          </a:p>
        </p:txBody>
      </p:sp>
      <p:sp>
        <p:nvSpPr>
          <p:cNvPr id="62468" name="Slide Number Placeholder 3"/>
          <p:cNvSpPr>
            <a:spLocks noGrp="1"/>
          </p:cNvSpPr>
          <p:nvPr>
            <p:ph type="sldNum" sz="quarter" idx="5"/>
          </p:nvPr>
        </p:nvSpPr>
        <p:spPr>
          <a:noFill/>
        </p:spPr>
        <p:txBody>
          <a:bodyPr/>
          <a:lstStyle/>
          <a:p>
            <a:pPr defTabSz="968761"/>
            <a:fld id="{54D1F39D-EA78-4EEA-B27A-657ACB2DB248}" type="slidenum">
              <a:rPr lang="en-US" smtClean="0"/>
              <a:pPr defTabSz="968761"/>
              <a:t>23</a:t>
            </a:fld>
            <a:endParaRPr lang="en-US" dirty="0"/>
          </a:p>
        </p:txBody>
      </p:sp>
    </p:spTree>
    <p:extLst>
      <p:ext uri="{BB962C8B-B14F-4D97-AF65-F5344CB8AC3E}">
        <p14:creationId xmlns:p14="http://schemas.microsoft.com/office/powerpoint/2010/main" val="88475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a:t>A third-party SNT is a trust created by the parent of an individual with a disability or other third party, but this type of SNT has no payback requirement. The person establishing the trust must not have a duty to support the individual, so the individual must be age 21 or older, depending on your state’s laws. </a:t>
            </a:r>
          </a:p>
          <a:p>
            <a:endParaRPr lang="en-US" dirty="0"/>
          </a:p>
          <a:p>
            <a:r>
              <a:rPr lang="en-US" dirty="0"/>
              <a:t>There is no requirement that the beneficiary with a disability be under the age of 65.</a:t>
            </a:r>
          </a:p>
          <a:p>
            <a:endParaRPr lang="en-US" dirty="0"/>
          </a:p>
          <a:p>
            <a:r>
              <a:rPr lang="en-US" dirty="0"/>
              <a:t>However, transfers to a poorly drafted third-party SNT may trigger ineligibility </a:t>
            </a:r>
            <a:r>
              <a:rPr lang="en-US"/>
              <a:t>for Medicaid and SSI. </a:t>
            </a:r>
            <a:r>
              <a:rPr lang="en-US" dirty="0"/>
              <a:t>Again, it depends on your state’s laws. &lt;CLICK&gt;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3492" name="Slide Number Placeholder 3"/>
          <p:cNvSpPr>
            <a:spLocks noGrp="1"/>
          </p:cNvSpPr>
          <p:nvPr>
            <p:ph type="sldNum" sz="quarter" idx="5"/>
          </p:nvPr>
        </p:nvSpPr>
        <p:spPr>
          <a:noFill/>
        </p:spPr>
        <p:txBody>
          <a:bodyPr/>
          <a:lstStyle/>
          <a:p>
            <a:pPr defTabSz="968761"/>
            <a:fld id="{E826972F-B009-4686-85C1-40963717F871}" type="slidenum">
              <a:rPr lang="en-US" smtClean="0"/>
              <a:pPr defTabSz="968761"/>
              <a:t>24</a:t>
            </a:fld>
            <a:endParaRPr lang="en-US" dirty="0"/>
          </a:p>
        </p:txBody>
      </p:sp>
    </p:spTree>
    <p:extLst>
      <p:ext uri="{BB962C8B-B14F-4D97-AF65-F5344CB8AC3E}">
        <p14:creationId xmlns:p14="http://schemas.microsoft.com/office/powerpoint/2010/main" val="180669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22313"/>
            <a:ext cx="4800600" cy="3600450"/>
          </a:xfrm>
          <a:ln/>
        </p:spPr>
      </p:sp>
      <p:sp>
        <p:nvSpPr>
          <p:cNvPr id="59395" name="Notes Placeholder 2"/>
          <p:cNvSpPr>
            <a:spLocks noGrp="1"/>
          </p:cNvSpPr>
          <p:nvPr>
            <p:ph type="body" idx="1"/>
          </p:nvPr>
        </p:nvSpPr>
        <p:spPr>
          <a:noFill/>
          <a:ln/>
        </p:spPr>
        <p:txBody>
          <a:bodyPr/>
          <a:lstStyle/>
          <a:p>
            <a:r>
              <a:rPr lang="en-US" dirty="0"/>
              <a:t>Another planning tool that is available is an ABLE account, a tax-advantaged savings vehicle that is similar in some respects to a 529 college savings account. </a:t>
            </a:r>
          </a:p>
          <a:p>
            <a:endParaRPr lang="en-US" dirty="0"/>
          </a:p>
          <a:p>
            <a:r>
              <a:rPr lang="en-US" dirty="0"/>
              <a:t>&lt;CLICK&gt;An ABLE account can be opened by, or on behalf of, an individual with a significant disability that began before age 26. The individual must be entitled to Social Security Disability Insurance or Supplemental Security Income (SSI) benefits based on blindness or disability, or obtain a disability certification from a physician.</a:t>
            </a:r>
          </a:p>
          <a:p>
            <a:endParaRPr lang="en-US" dirty="0"/>
          </a:p>
          <a:p>
            <a:r>
              <a:rPr lang="en-US" dirty="0"/>
              <a:t>&lt;CLICK&gt;If you or a loved one has a disability, you know that public benefits such as SSI and Medicaid can provide much-needed support. But to remain eligible for these benefits, individuals with disabilities can have only $2,000 in assets, which is not enough to pay for most disability-related expenses. ABLE accounts address this problem. Because funds in an ABLE account will generally not count toward the personal asset limit for SSI and Medicaid,  individuals with disabilities have the opportunity to save and invest for their future needs without sacrificing their eligibility for these benefits. &lt;CLICK&gt;</a:t>
            </a:r>
          </a:p>
          <a:p>
            <a:endParaRPr lang="en-US" dirty="0"/>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25</a:t>
            </a:fld>
            <a:endParaRPr lang="en-US" dirty="0"/>
          </a:p>
        </p:txBody>
      </p:sp>
    </p:spTree>
    <p:extLst>
      <p:ext uri="{BB962C8B-B14F-4D97-AF65-F5344CB8AC3E}">
        <p14:creationId xmlns:p14="http://schemas.microsoft.com/office/powerpoint/2010/main" val="3866283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22313"/>
            <a:ext cx="4800600" cy="3600450"/>
          </a:xfrm>
          <a:ln/>
        </p:spPr>
      </p:sp>
      <p:sp>
        <p:nvSpPr>
          <p:cNvPr id="61443" name="Notes Placeholder 2"/>
          <p:cNvSpPr>
            <a:spLocks noGrp="1"/>
          </p:cNvSpPr>
          <p:nvPr>
            <p:ph type="body" idx="1"/>
          </p:nvPr>
        </p:nvSpPr>
        <p:spPr>
          <a:noFill/>
          <a:ln/>
        </p:spPr>
        <p:txBody>
          <a:bodyPr>
            <a:normAutofit lnSpcReduction="10000"/>
          </a:bodyPr>
          <a:lstStyle/>
          <a:p>
            <a:r>
              <a:rPr lang="en-US" dirty="0"/>
              <a:t>Like 529 plans, ABLE programs are operated by states. Most states have already opened programs, while others are in the process of implementing them. Most states will open their plans to residents of any state so you will have multiple options, even if your state is not offering one. Program details vary, and each plan will offer various fee structures and investment options, so you will need to compare programs carefully before choosing one. </a:t>
            </a:r>
          </a:p>
          <a:p>
            <a:endParaRPr lang="en-US" dirty="0"/>
          </a:p>
          <a:p>
            <a:r>
              <a:rPr lang="en-US" dirty="0"/>
              <a:t>&lt;CLICK&gt;So let’s take a look at some of the basics. First, eligible individuals may only have one ABLE account at a time. </a:t>
            </a:r>
          </a:p>
          <a:p>
            <a:endParaRPr lang="en-US" dirty="0"/>
          </a:p>
          <a:p>
            <a:r>
              <a:rPr lang="en-US" dirty="0"/>
              <a:t>&lt;CLICK&gt;Contributions can be made by anyone, including the beneficiary, family members, and friends. Contributions are made with after-tax dollars, and any earnings accumulate tax-deferred. In addition, distributions are tax-free when used to pay qualified expenses. These may include various expenses related to living with a disability such as housing, healthcare, transportation, assistive technology, job training, and personal care. </a:t>
            </a:r>
          </a:p>
          <a:p>
            <a:endParaRPr lang="en-US" dirty="0"/>
          </a:p>
          <a:p>
            <a:pPr defTabSz="457133"/>
            <a:r>
              <a:rPr lang="en-US" dirty="0"/>
              <a:t>&lt;CLICK&gt;How much can you contribute to an ABLE account? The total annual contribution from all sources is generally limited to the federal gift </a:t>
            </a:r>
            <a:r>
              <a:rPr lang="en-US"/>
              <a:t>tax exclusion, </a:t>
            </a:r>
            <a:r>
              <a:rPr lang="en-US" dirty="0"/>
              <a:t>which is $15,000 in 2020. However,</a:t>
            </a:r>
            <a:r>
              <a:rPr lang="en-US" baseline="0" dirty="0"/>
              <a:t> ABLE account owners who work to contribute more,  If they are not participating in their employer’s retirement plan, account owners may save an additional $12,490 from their earnings</a:t>
            </a:r>
            <a:r>
              <a:rPr lang="en-US" dirty="0"/>
              <a:t> in 2020 (the limit is $14,380 in Hawaii and $15,600 in Alaska).</a:t>
            </a:r>
          </a:p>
          <a:p>
            <a:endParaRPr lang="en-US" dirty="0"/>
          </a:p>
          <a:p>
            <a:r>
              <a:rPr lang="en-US" dirty="0"/>
              <a:t>&lt;CLICK&gt;However, like 529 plans, ABLE accounts also have lifetime contribution limits. These vary, but many are $350,000 or more. However, SSI recipients need to be aware that only account balances under $100,000 are exempt from the SSI resource limit.</a:t>
            </a:r>
            <a:r>
              <a:rPr lang="en-US" baseline="0" dirty="0"/>
              <a:t> SSI b</a:t>
            </a:r>
            <a:r>
              <a:rPr lang="en-US" dirty="0"/>
              <a:t>enefits will be temporarily suspended if the</a:t>
            </a:r>
            <a:r>
              <a:rPr lang="en-US" baseline="0" dirty="0"/>
              <a:t> ABLE</a:t>
            </a:r>
            <a:r>
              <a:rPr lang="en-US" dirty="0"/>
              <a:t> account balance exceeds $100,000.&lt;CLICK&gt;</a:t>
            </a:r>
          </a:p>
          <a:p>
            <a:endParaRPr lang="en-US" dirty="0"/>
          </a:p>
          <a:p>
            <a:endParaRPr lang="en-US" dirty="0"/>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26</a:t>
            </a:fld>
            <a:endParaRPr lang="en-US" dirty="0"/>
          </a:p>
        </p:txBody>
      </p:sp>
    </p:spTree>
    <p:extLst>
      <p:ext uri="{BB962C8B-B14F-4D97-AF65-F5344CB8AC3E}">
        <p14:creationId xmlns:p14="http://schemas.microsoft.com/office/powerpoint/2010/main" val="4208399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22313"/>
            <a:ext cx="4800600" cy="3600450"/>
          </a:xfrm>
          <a:ln/>
        </p:spPr>
      </p:sp>
      <p:sp>
        <p:nvSpPr>
          <p:cNvPr id="61443" name="Notes Placeholder 2"/>
          <p:cNvSpPr>
            <a:spLocks noGrp="1"/>
          </p:cNvSpPr>
          <p:nvPr>
            <p:ph type="body" idx="1"/>
          </p:nvPr>
        </p:nvSpPr>
        <p:spPr>
          <a:noFill/>
          <a:ln/>
        </p:spPr>
        <p:txBody>
          <a:bodyPr>
            <a:normAutofit/>
          </a:bodyPr>
          <a:lstStyle/>
          <a:p>
            <a:pPr defTabSz="457133"/>
            <a:r>
              <a:rPr lang="en-US" dirty="0"/>
              <a:t>&lt;CLICK&gt;There is no federal income tax deduction available, but some states may offer an income tax deduction or other tax incentive to residents. State tax benefits should be considered when choosing an ABLE program.</a:t>
            </a:r>
          </a:p>
          <a:p>
            <a:pPr defTabSz="457133"/>
            <a:endParaRPr lang="en-US" dirty="0"/>
          </a:p>
          <a:p>
            <a:pPr defTabSz="457133"/>
            <a:r>
              <a:rPr lang="en-US" baseline="0" dirty="0"/>
              <a:t>&lt;CLICK&gt;ABLE account owners who contribute to their own ABLE account may now be eligible to claim the Retirement Savings Contributions Tax Credit when they file their tax returns. Also known as the Saver’s Credit, this nonrefundable tax credit helps low and moderate income tax payers put money away for retirement. They must meet all eligibility requirements for the credit, including age and income limits.</a:t>
            </a:r>
          </a:p>
          <a:p>
            <a:endParaRPr lang="en-US" baseline="0" dirty="0"/>
          </a:p>
          <a:p>
            <a:r>
              <a:rPr lang="en-US" baseline="0" dirty="0"/>
              <a:t>&lt;CLICK&gt;F</a:t>
            </a:r>
            <a:r>
              <a:rPr lang="en-US" dirty="0"/>
              <a:t>unds from a 529 college savings account may now be rolled over to an ABLE account</a:t>
            </a:r>
            <a:r>
              <a:rPr lang="en-US" baseline="0" dirty="0"/>
              <a:t> without incurring</a:t>
            </a:r>
            <a:r>
              <a:rPr lang="en-US" dirty="0"/>
              <a:t> taxes or penalties if certain requirements are met. Funds rolled over are still subject to the annual contribution limit that applies to all contributions combined</a:t>
            </a:r>
            <a:r>
              <a:rPr lang="en-US" baseline="0" dirty="0"/>
              <a:t>. The ABLE beneficiary must be the 529 account beneficiary or a family member of the 529 account beneficiary.</a:t>
            </a:r>
          </a:p>
          <a:p>
            <a:endParaRPr lang="en-US" baseline="0" dirty="0"/>
          </a:p>
          <a:p>
            <a:r>
              <a:rPr lang="en-US" baseline="0" dirty="0"/>
              <a:t> </a:t>
            </a:r>
          </a:p>
          <a:p>
            <a:r>
              <a:rPr lang="en-US" dirty="0"/>
              <a:t>&lt;</a:t>
            </a:r>
          </a:p>
        </p:txBody>
      </p:sp>
      <p:sp>
        <p:nvSpPr>
          <p:cNvPr id="61444" name="Slide Number Placeholder 3"/>
          <p:cNvSpPr>
            <a:spLocks noGrp="1"/>
          </p:cNvSpPr>
          <p:nvPr>
            <p:ph type="sldNum" sz="quarter" idx="5"/>
          </p:nvPr>
        </p:nvSpPr>
        <p:spPr>
          <a:noFill/>
        </p:spPr>
        <p:txBody>
          <a:bodyPr/>
          <a:lstStyle/>
          <a:p>
            <a:pPr defTabSz="968761"/>
            <a:fld id="{3D9B5543-1AE0-4757-9BCC-CC8B50259DDD}" type="slidenum">
              <a:rPr lang="en-US" smtClean="0"/>
              <a:pPr defTabSz="968761"/>
              <a:t>27</a:t>
            </a:fld>
            <a:endParaRPr lang="en-US" dirty="0"/>
          </a:p>
        </p:txBody>
      </p:sp>
    </p:spTree>
    <p:extLst>
      <p:ext uri="{BB962C8B-B14F-4D97-AF65-F5344CB8AC3E}">
        <p14:creationId xmlns:p14="http://schemas.microsoft.com/office/powerpoint/2010/main" val="1819236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22313"/>
            <a:ext cx="4800600" cy="3600450"/>
          </a:xfrm>
          <a:ln/>
        </p:spPr>
      </p:sp>
      <p:sp>
        <p:nvSpPr>
          <p:cNvPr id="59395" name="Notes Placeholder 2"/>
          <p:cNvSpPr>
            <a:spLocks noGrp="1"/>
          </p:cNvSpPr>
          <p:nvPr>
            <p:ph type="body" idx="1"/>
          </p:nvPr>
        </p:nvSpPr>
        <p:spPr>
          <a:noFill/>
          <a:ln/>
        </p:spPr>
        <p:txBody>
          <a:bodyPr/>
          <a:lstStyle/>
          <a:p>
            <a:r>
              <a:rPr lang="en-US" dirty="0"/>
              <a:t>Although ABLE accounts are a useful tool to save for the needs of an individual with a disability, they do have drawbacks. One potential and significant drawback is that upon the death of a beneficiary, funds remaining in the account may be subject to a reimbursement claim by a state Medicaid program, although outstanding expenses may be paid before this happens. </a:t>
            </a:r>
          </a:p>
          <a:p>
            <a:endParaRPr lang="en-US" dirty="0"/>
          </a:p>
          <a:p>
            <a:r>
              <a:rPr lang="en-US" dirty="0"/>
              <a:t>&lt;CLICK&gt;Now that ABLE accounts are available, you may wonder whether an ABLE account should take the place of a special needs trust in your overall plan. The answer is that the purpose of both is essentially the same — to supplement but not supplant income and benefits from other sources — so both may potentially suit your needs. You’ll need to explore the advantages and disadvantages of each, taking into consideration your goals and circumstances. &lt;CLICK&gt; </a:t>
            </a:r>
          </a:p>
          <a:p>
            <a:endParaRPr lang="en-US" dirty="0"/>
          </a:p>
          <a:p>
            <a:endParaRPr lang="en-US" dirty="0"/>
          </a:p>
          <a:p>
            <a:endParaRPr lang="en-US" dirty="0"/>
          </a:p>
          <a:p>
            <a:endParaRPr lang="en-US" dirty="0"/>
          </a:p>
        </p:txBody>
      </p:sp>
      <p:sp>
        <p:nvSpPr>
          <p:cNvPr id="59396" name="Slide Number Placeholder 3"/>
          <p:cNvSpPr>
            <a:spLocks noGrp="1"/>
          </p:cNvSpPr>
          <p:nvPr>
            <p:ph type="sldNum" sz="quarter" idx="5"/>
          </p:nvPr>
        </p:nvSpPr>
        <p:spPr>
          <a:noFill/>
        </p:spPr>
        <p:txBody>
          <a:bodyPr/>
          <a:lstStyle/>
          <a:p>
            <a:pPr defTabSz="968761"/>
            <a:fld id="{847D27AE-B928-45A0-B784-066A9F19540F}" type="slidenum">
              <a:rPr lang="en-US" smtClean="0"/>
              <a:pPr defTabSz="968761"/>
              <a:t>28</a:t>
            </a:fld>
            <a:endParaRPr lang="en-US" dirty="0"/>
          </a:p>
        </p:txBody>
      </p:sp>
    </p:spTree>
    <p:extLst>
      <p:ext uri="{BB962C8B-B14F-4D97-AF65-F5344CB8AC3E}">
        <p14:creationId xmlns:p14="http://schemas.microsoft.com/office/powerpoint/2010/main" val="110830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68761"/>
            <a:fld id="{7971502F-3122-4FC8-BF64-1A6A09C27B9E}" type="slidenum">
              <a:rPr lang="en-US" smtClean="0"/>
              <a:pPr defTabSz="968761"/>
              <a:t>29</a:t>
            </a:fld>
            <a:endParaRPr lang="en-US" dirty="0"/>
          </a:p>
        </p:txBody>
      </p:sp>
      <p:sp>
        <p:nvSpPr>
          <p:cNvPr id="64515" name="Rectangle 2"/>
          <p:cNvSpPr>
            <a:spLocks noGrp="1" noRot="1" noChangeAspect="1" noChangeArrowheads="1" noTextEdit="1"/>
          </p:cNvSpPr>
          <p:nvPr>
            <p:ph type="sldImg"/>
          </p:nvPr>
        </p:nvSpPr>
        <p:spPr>
          <a:xfrm>
            <a:off x="1257300" y="717550"/>
            <a:ext cx="4802188" cy="3600450"/>
          </a:xfrm>
          <a:ln/>
        </p:spPr>
      </p:sp>
      <p:sp>
        <p:nvSpPr>
          <p:cNvPr id="64516" name="Rectangle 3"/>
          <p:cNvSpPr>
            <a:spLocks noGrp="1" noChangeArrowheads="1"/>
          </p:cNvSpPr>
          <p:nvPr>
            <p:ph type="body" idx="1"/>
          </p:nvPr>
        </p:nvSpPr>
        <p:spPr>
          <a:xfrm>
            <a:off x="731840" y="4559305"/>
            <a:ext cx="5851526" cy="4322763"/>
          </a:xfrm>
          <a:noFill/>
          <a:ln/>
        </p:spPr>
        <p:txBody>
          <a:bodyPr/>
          <a:lstStyle/>
          <a:p>
            <a:pPr eaLnBrk="1" hangingPunct="1"/>
            <a:r>
              <a:rPr lang="en-US" dirty="0"/>
              <a:t>As we wrap up, take a moment and ask yourself these questions.</a:t>
            </a:r>
          </a:p>
          <a:p>
            <a:pPr eaLnBrk="1" hangingPunct="1"/>
            <a:endParaRPr lang="en-US" dirty="0"/>
          </a:p>
          <a:p>
            <a:pPr eaLnBrk="1" hangingPunct="1"/>
            <a:r>
              <a:rPr lang="en-US" dirty="0"/>
              <a:t>If you have a loved one who has</a:t>
            </a:r>
            <a:r>
              <a:rPr lang="en-US" baseline="0" dirty="0"/>
              <a:t> a</a:t>
            </a:r>
            <a:r>
              <a:rPr lang="en-US" dirty="0"/>
              <a:t> disability or who has special needs:</a:t>
            </a:r>
          </a:p>
          <a:p>
            <a:pPr eaLnBrk="1" hangingPunct="1">
              <a:buFontTx/>
              <a:buChar char="•"/>
            </a:pPr>
            <a:endParaRPr lang="en-US" dirty="0"/>
          </a:p>
          <a:p>
            <a:pPr eaLnBrk="1" hangingPunct="1">
              <a:buFontTx/>
              <a:buChar char="•"/>
            </a:pPr>
            <a:r>
              <a:rPr lang="en-US" dirty="0"/>
              <a:t> Are you concerned about his or her future personal needs and financial security?</a:t>
            </a:r>
          </a:p>
          <a:p>
            <a:pPr eaLnBrk="1" hangingPunct="1">
              <a:buFontTx/>
              <a:buChar char="•"/>
            </a:pPr>
            <a:endParaRPr lang="en-US" dirty="0"/>
          </a:p>
          <a:p>
            <a:pPr eaLnBrk="1" hangingPunct="1">
              <a:buFontTx/>
              <a:buChar char="•"/>
            </a:pPr>
            <a:r>
              <a:rPr lang="en-US" dirty="0"/>
              <a:t> Are you concerned about meeting both your loved one’s needs and your own?</a:t>
            </a:r>
          </a:p>
          <a:p>
            <a:pPr eaLnBrk="1" hangingPunct="1">
              <a:buFontTx/>
              <a:buChar char="•"/>
            </a:pPr>
            <a:endParaRPr lang="en-US" dirty="0"/>
          </a:p>
          <a:p>
            <a:pPr eaLnBrk="1" hangingPunct="1"/>
            <a:r>
              <a:rPr lang="en-US" dirty="0"/>
              <a:t>If the answer to either of these questions is yes, some of the strategies we’ve discussed may be appropriate for you.</a:t>
            </a:r>
          </a:p>
          <a:p>
            <a:pPr eaLnBrk="1" hangingPunct="1"/>
            <a:endParaRPr lang="en-US" i="1" dirty="0"/>
          </a:p>
          <a:p>
            <a:pPr eaLnBrk="1" hangingPunct="1"/>
            <a:r>
              <a:rPr lang="en-US" i="1" dirty="0"/>
              <a:t>&lt;CLICK&gt; Thank you all for your time. You’ve been a wonderful audience. I would welcome the opportunity to meet individually with each of you to address any specific concerns or questions that you may have.</a:t>
            </a:r>
          </a:p>
          <a:p>
            <a:pPr eaLnBrk="1" hangingPunct="1"/>
            <a:endParaRPr lang="en-US" i="1" dirty="0"/>
          </a:p>
        </p:txBody>
      </p:sp>
    </p:spTree>
    <p:extLst>
      <p:ext uri="{BB962C8B-B14F-4D97-AF65-F5344CB8AC3E}">
        <p14:creationId xmlns:p14="http://schemas.microsoft.com/office/powerpoint/2010/main" val="331772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dirty="0"/>
              <a:t>In addition, the Centers for Disease Control and Prevention reports that 1</a:t>
            </a:r>
            <a:r>
              <a:rPr lang="en-US" baseline="0" dirty="0"/>
              <a:t> in 59 American children has an autism spectrum disorder</a:t>
            </a:r>
            <a:r>
              <a:rPr lang="en-US" dirty="0"/>
              <a:t>. </a:t>
            </a:r>
          </a:p>
          <a:p>
            <a:pPr eaLnBrk="1" hangingPunct="1"/>
            <a:endParaRPr lang="en-US" dirty="0"/>
          </a:p>
          <a:p>
            <a:pPr eaLnBrk="1" hangingPunct="1"/>
            <a:r>
              <a:rPr lang="en-US" dirty="0"/>
              <a:t>&lt;CLICK&gt; And</a:t>
            </a:r>
            <a:r>
              <a:rPr lang="en-US" baseline="0" dirty="0"/>
              <a:t> the Alzheimer’s Association reports that 1 in 10 Americans aged 65 or older has </a:t>
            </a:r>
            <a:r>
              <a:rPr lang="en-US" dirty="0"/>
              <a:t>Alzheimer’s disease.</a:t>
            </a:r>
          </a:p>
          <a:p>
            <a:pPr eaLnBrk="1" hangingPunct="1"/>
            <a:endParaRPr lang="en-US" dirty="0"/>
          </a:p>
          <a:p>
            <a:pPr eaLnBrk="1" hangingPunct="1"/>
            <a:r>
              <a:rPr lang="en-US" dirty="0"/>
              <a:t>The unfortunate truth is that disability and special needs can be present at birth, or result from accidents, illnesses, or aging, and the number of those with a disability or special needs is large and climbing. &lt;CLICK&gt;</a:t>
            </a:r>
          </a:p>
          <a:p>
            <a:endParaRPr lang="en-US" dirty="0"/>
          </a:p>
        </p:txBody>
      </p:sp>
      <p:sp>
        <p:nvSpPr>
          <p:cNvPr id="41988" name="Slide Number Placeholder 3"/>
          <p:cNvSpPr>
            <a:spLocks noGrp="1"/>
          </p:cNvSpPr>
          <p:nvPr>
            <p:ph type="sldNum" sz="quarter" idx="5"/>
          </p:nvPr>
        </p:nvSpPr>
        <p:spPr>
          <a:noFill/>
        </p:spPr>
        <p:txBody>
          <a:bodyPr/>
          <a:lstStyle/>
          <a:p>
            <a:pPr defTabSz="968761"/>
            <a:fld id="{1B68FB56-FD3E-4D6C-8517-0A4374B99F83}" type="slidenum">
              <a:rPr lang="en-US" smtClean="0"/>
              <a:pPr defTabSz="968761"/>
              <a:t>3</a:t>
            </a:fld>
            <a:endParaRPr lang="en-US" dirty="0"/>
          </a:p>
        </p:txBody>
      </p:sp>
    </p:spTree>
    <p:extLst>
      <p:ext uri="{BB962C8B-B14F-4D97-AF65-F5344CB8AC3E}">
        <p14:creationId xmlns:p14="http://schemas.microsoft.com/office/powerpoint/2010/main" val="3576276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Small steps can enhance your financial life one day at a time. Questions are always welcome.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30</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a:t>What is special needs planning?</a:t>
            </a:r>
          </a:p>
          <a:p>
            <a:pPr eaLnBrk="1" hangingPunct="1"/>
            <a:endParaRPr lang="en-US" dirty="0"/>
          </a:p>
          <a:p>
            <a:r>
              <a:rPr lang="en-US" dirty="0"/>
              <a:t>&lt;CLICK&gt; Special needs planning is the process of providing for the personal and financial security, and well-being, of a loved one.</a:t>
            </a:r>
          </a:p>
          <a:p>
            <a:pPr eaLnBrk="1" hangingPunct="1"/>
            <a:endParaRPr lang="en-US" dirty="0"/>
          </a:p>
          <a:p>
            <a:pPr eaLnBrk="1" hangingPunct="1"/>
            <a:r>
              <a:rPr lang="en-US" dirty="0"/>
              <a:t>&lt;CLICK&gt; Depending on the circumstances, planning for special needs can be done by the  individual alone</a:t>
            </a:r>
            <a:r>
              <a:rPr lang="en-US" baseline="0" dirty="0"/>
              <a:t> or</a:t>
            </a:r>
            <a:r>
              <a:rPr lang="en-US" dirty="0"/>
              <a:t> by the individual’s loved ones, or the family can implement plans together.</a:t>
            </a:r>
          </a:p>
          <a:p>
            <a:pPr eaLnBrk="1" hangingPunct="1"/>
            <a:endParaRPr lang="en-US" dirty="0"/>
          </a:p>
          <a:p>
            <a:pPr eaLnBrk="1" hangingPunct="1"/>
            <a:r>
              <a:rPr lang="en-US" dirty="0"/>
              <a:t>We’ll talk more about the importance of who actually implements the plan a little bit later.</a:t>
            </a:r>
          </a:p>
          <a:p>
            <a:pPr eaLnBrk="1" hangingPunct="1"/>
            <a:endParaRPr lang="en-US" dirty="0"/>
          </a:p>
          <a:p>
            <a:pPr eaLnBrk="1" hangingPunct="1"/>
            <a:r>
              <a:rPr lang="en-US" dirty="0"/>
              <a:t>But for now, let’s talk about who may be a candidate for special planning. That individual may be you</a:t>
            </a:r>
            <a:r>
              <a:rPr lang="en-US" baseline="0" dirty="0"/>
              <a:t> or your</a:t>
            </a:r>
            <a:endParaRPr lang="en-US" dirty="0"/>
          </a:p>
          <a:p>
            <a:pPr eaLnBrk="1" hangingPunct="1"/>
            <a:r>
              <a:rPr lang="en-US" dirty="0"/>
              <a:t> &lt;CLICK&gt; minor or adult child, </a:t>
            </a:r>
            <a:br>
              <a:rPr lang="en-US" dirty="0"/>
            </a:br>
            <a:r>
              <a:rPr lang="en-US" dirty="0"/>
              <a:t>&lt;CLICK&gt; a sibling, </a:t>
            </a:r>
          </a:p>
          <a:p>
            <a:pPr eaLnBrk="1" hangingPunct="1"/>
            <a:r>
              <a:rPr lang="en-US" dirty="0"/>
              <a:t>&lt;CLICK&gt; your spouse, </a:t>
            </a:r>
          </a:p>
          <a:p>
            <a:pPr eaLnBrk="1" hangingPunct="1"/>
            <a:r>
              <a:rPr lang="en-US" dirty="0"/>
              <a:t>&lt;CLICK&gt; a parent, </a:t>
            </a:r>
          </a:p>
          <a:p>
            <a:pPr eaLnBrk="1" hangingPunct="1"/>
            <a:r>
              <a:rPr lang="en-US" dirty="0"/>
              <a:t>&lt;CLICK&gt; or a more distant relative or friend. </a:t>
            </a:r>
          </a:p>
          <a:p>
            <a:pPr eaLnBrk="1" hangingPunct="1"/>
            <a:r>
              <a:rPr lang="en-US" dirty="0"/>
              <a:t>&lt;CLICK&gt;</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3012" name="Slide Number Placeholder 3"/>
          <p:cNvSpPr>
            <a:spLocks noGrp="1"/>
          </p:cNvSpPr>
          <p:nvPr>
            <p:ph type="sldNum" sz="quarter" idx="5"/>
          </p:nvPr>
        </p:nvSpPr>
        <p:spPr>
          <a:noFill/>
        </p:spPr>
        <p:txBody>
          <a:bodyPr/>
          <a:lstStyle/>
          <a:p>
            <a:pPr defTabSz="968761"/>
            <a:fld id="{8DFCA998-A78B-45A8-9BFF-8BDA825168B2}" type="slidenum">
              <a:rPr lang="en-US" smtClean="0"/>
              <a:pPr defTabSz="968761"/>
              <a:t>4</a:t>
            </a:fld>
            <a:endParaRPr lang="en-US" dirty="0"/>
          </a:p>
        </p:txBody>
      </p:sp>
    </p:spTree>
    <p:extLst>
      <p:ext uri="{BB962C8B-B14F-4D97-AF65-F5344CB8AC3E}">
        <p14:creationId xmlns:p14="http://schemas.microsoft.com/office/powerpoint/2010/main" val="86441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The goals of special needs planning are to:</a:t>
            </a:r>
          </a:p>
          <a:p>
            <a:endParaRPr lang="en-US" dirty="0"/>
          </a:p>
          <a:p>
            <a:pPr>
              <a:buFontTx/>
              <a:buChar char="•"/>
            </a:pPr>
            <a:r>
              <a:rPr lang="en-US" dirty="0"/>
              <a:t>Balance your present and future needs with the present and future needs of your loved one &lt;CLICK&gt;</a:t>
            </a:r>
          </a:p>
          <a:p>
            <a:endParaRPr lang="en-US" dirty="0"/>
          </a:p>
          <a:p>
            <a:pPr>
              <a:buFontTx/>
              <a:buChar char="•"/>
            </a:pPr>
            <a:r>
              <a:rPr lang="en-US" dirty="0"/>
              <a:t>Create and implement plans that meet your loved one’s personal care needs, as well as his or her financial and legal needs &lt;CLICK&gt;</a:t>
            </a:r>
          </a:p>
          <a:p>
            <a:pPr>
              <a:buFontTx/>
              <a:buChar char="•"/>
            </a:pPr>
            <a:endParaRPr lang="en-US" dirty="0"/>
          </a:p>
          <a:p>
            <a:pPr>
              <a:buFontTx/>
              <a:buChar char="•"/>
            </a:pPr>
            <a:r>
              <a:rPr lang="en-US" dirty="0"/>
              <a:t>Communicate those plans to all persons involved with the care of your loved one &lt;CLICK&gt;</a:t>
            </a:r>
          </a:p>
          <a:p>
            <a:pPr>
              <a:buFontTx/>
              <a:buChar char="•"/>
            </a:pPr>
            <a:endParaRPr lang="en-US" dirty="0"/>
          </a:p>
          <a:p>
            <a:pPr>
              <a:buFontTx/>
              <a:buChar char="•"/>
            </a:pPr>
            <a:r>
              <a:rPr lang="en-US" dirty="0"/>
              <a:t>Review those plans on occasion, and revise them as circumstances change, and &lt;CLICK&gt;</a:t>
            </a:r>
          </a:p>
          <a:p>
            <a:pPr>
              <a:buFontTx/>
              <a:buChar char="•"/>
            </a:pPr>
            <a:endParaRPr lang="en-US" dirty="0"/>
          </a:p>
          <a:p>
            <a:pPr>
              <a:buFontTx/>
              <a:buChar char="•"/>
            </a:pPr>
            <a:r>
              <a:rPr lang="en-US" dirty="0"/>
              <a:t>Assure</a:t>
            </a:r>
            <a:r>
              <a:rPr lang="en-US" baseline="0" dirty="0"/>
              <a:t> family members that your loved one’s needs have been adequately addressed</a:t>
            </a:r>
            <a:r>
              <a:rPr lang="en-US" dirty="0"/>
              <a:t> </a:t>
            </a:r>
          </a:p>
          <a:p>
            <a:endParaRPr lang="en-US" dirty="0"/>
          </a:p>
          <a:p>
            <a:r>
              <a:rPr lang="en-US" dirty="0"/>
              <a:t>To help understand the specific steps you may need to take to meet these goals, let’s talk a little about why it’s important to plan ahead. &lt;CLICK&gt;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4036" name="Slide Number Placeholder 3"/>
          <p:cNvSpPr>
            <a:spLocks noGrp="1"/>
          </p:cNvSpPr>
          <p:nvPr>
            <p:ph type="sldNum" sz="quarter" idx="5"/>
          </p:nvPr>
        </p:nvSpPr>
        <p:spPr>
          <a:noFill/>
        </p:spPr>
        <p:txBody>
          <a:bodyPr/>
          <a:lstStyle/>
          <a:p>
            <a:pPr defTabSz="968761"/>
            <a:fld id="{4183B520-FE1A-4B0E-BEAA-8C2FA2958CC5}" type="slidenum">
              <a:rPr lang="en-US" smtClean="0"/>
              <a:pPr defTabSz="968761"/>
              <a:t>5</a:t>
            </a:fld>
            <a:endParaRPr lang="en-US" dirty="0"/>
          </a:p>
        </p:txBody>
      </p:sp>
    </p:spTree>
    <p:extLst>
      <p:ext uri="{BB962C8B-B14F-4D97-AF65-F5344CB8AC3E}">
        <p14:creationId xmlns:p14="http://schemas.microsoft.com/office/powerpoint/2010/main" val="22376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baseline="0" dirty="0"/>
              <a:t>By not planning for what might happen after you’re gone, you may be risking your loved one’s future.  </a:t>
            </a:r>
            <a:endParaRPr lang="en-US" dirty="0"/>
          </a:p>
          <a:p>
            <a:endParaRPr lang="en-US" dirty="0"/>
          </a:p>
          <a:p>
            <a:r>
              <a:rPr lang="en-US" dirty="0"/>
              <a:t>&lt;CLICK&gt; For example, if a guardian or conservator is needed to attend to your loved one’s personal or financial needs, and you have not planned properly, the court can appoint someone upon request who may not be the person you would choose.</a:t>
            </a:r>
          </a:p>
          <a:p>
            <a:endParaRPr lang="en-US" dirty="0"/>
          </a:p>
          <a:p>
            <a:r>
              <a:rPr lang="en-US" dirty="0"/>
              <a:t>&lt;CLICK&gt; Or, if you fail to provide for your loved one by executing a valid will, state law will determine how much property your loved one will get, and that might not be enough.</a:t>
            </a:r>
          </a:p>
          <a:p>
            <a:endParaRPr lang="en-US" dirty="0"/>
          </a:p>
          <a:p>
            <a:r>
              <a:rPr lang="en-US" dirty="0"/>
              <a:t>&lt;CLICK&gt; Even worse, if you fail to plan ahead, there may not be enough money for the proper care of your loved one for the rest of his or her life. So, it is vital that you put financial plans in place to make sure this does not happen. &lt;CLICK&gt;</a:t>
            </a:r>
          </a:p>
          <a:p>
            <a:endParaRPr lang="en-US" dirty="0"/>
          </a:p>
          <a:p>
            <a:endParaRPr lang="en-US" dirty="0"/>
          </a:p>
          <a:p>
            <a:endParaRPr lang="en-US" dirty="0"/>
          </a:p>
          <a:p>
            <a:endParaRPr lang="en-US" dirty="0"/>
          </a:p>
        </p:txBody>
      </p:sp>
      <p:sp>
        <p:nvSpPr>
          <p:cNvPr id="45060" name="Slide Number Placeholder 3"/>
          <p:cNvSpPr>
            <a:spLocks noGrp="1"/>
          </p:cNvSpPr>
          <p:nvPr>
            <p:ph type="sldNum" sz="quarter" idx="5"/>
          </p:nvPr>
        </p:nvSpPr>
        <p:spPr>
          <a:noFill/>
        </p:spPr>
        <p:txBody>
          <a:bodyPr/>
          <a:lstStyle/>
          <a:p>
            <a:pPr defTabSz="968761"/>
            <a:fld id="{023CF729-2D83-4A4B-A4F4-55717E1BF959}" type="slidenum">
              <a:rPr lang="en-US" smtClean="0"/>
              <a:pPr defTabSz="968761"/>
              <a:t>6</a:t>
            </a:fld>
            <a:endParaRPr lang="en-US" dirty="0"/>
          </a:p>
        </p:txBody>
      </p:sp>
    </p:spTree>
    <p:extLst>
      <p:ext uri="{BB962C8B-B14F-4D97-AF65-F5344CB8AC3E}">
        <p14:creationId xmlns:p14="http://schemas.microsoft.com/office/powerpoint/2010/main" val="29474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a:t>What are some of the specific things you need to do? Let’s take a look, step by step, and keep in mind that we’ll talk more about each step separately. </a:t>
            </a:r>
          </a:p>
          <a:p>
            <a:endParaRPr lang="en-US" dirty="0"/>
          </a:p>
          <a:p>
            <a:r>
              <a:rPr lang="en-US" dirty="0"/>
              <a:t>You need to: &lt;CLICK&gt;</a:t>
            </a:r>
            <a:br>
              <a:rPr lang="en-US" dirty="0"/>
            </a:br>
            <a:endParaRPr lang="en-US" dirty="0"/>
          </a:p>
          <a:p>
            <a:pPr>
              <a:buFontTx/>
              <a:buChar char="•"/>
            </a:pPr>
            <a:r>
              <a:rPr lang="en-US" dirty="0"/>
              <a:t> Create and implement a personal care plan for your loved one &lt;CLICK&gt;</a:t>
            </a:r>
          </a:p>
          <a:p>
            <a:pPr>
              <a:buFontTx/>
              <a:buChar char="•"/>
            </a:pPr>
            <a:endParaRPr lang="en-US" dirty="0"/>
          </a:p>
          <a:p>
            <a:pPr>
              <a:buFontTx/>
              <a:buChar char="•"/>
            </a:pPr>
            <a:r>
              <a:rPr lang="en-US" dirty="0"/>
              <a:t> Create a transition plan for the continued personal care of your loved one as circumstances change &lt;CLICK&gt;</a:t>
            </a:r>
          </a:p>
          <a:p>
            <a:pPr>
              <a:buFontTx/>
              <a:buChar char="•"/>
            </a:pPr>
            <a:endParaRPr lang="en-US" dirty="0"/>
          </a:p>
          <a:p>
            <a:pPr>
              <a:buFontTx/>
              <a:buChar char="•"/>
            </a:pPr>
            <a:r>
              <a:rPr lang="en-US" dirty="0"/>
              <a:t> Create and execute a legal plan, and &lt;CLICK&gt;</a:t>
            </a:r>
          </a:p>
          <a:p>
            <a:pPr>
              <a:buFontTx/>
              <a:buChar char="•"/>
            </a:pPr>
            <a:endParaRPr lang="en-US" dirty="0"/>
          </a:p>
          <a:p>
            <a:pPr>
              <a:buFontTx/>
              <a:buChar char="•"/>
            </a:pPr>
            <a:r>
              <a:rPr lang="en-US" dirty="0"/>
              <a:t> Create and implement a financial plan &lt;CLICK&gt;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6084" name="Slide Number Placeholder 3"/>
          <p:cNvSpPr>
            <a:spLocks noGrp="1"/>
          </p:cNvSpPr>
          <p:nvPr>
            <p:ph type="sldNum" sz="quarter" idx="5"/>
          </p:nvPr>
        </p:nvSpPr>
        <p:spPr>
          <a:noFill/>
        </p:spPr>
        <p:txBody>
          <a:bodyPr/>
          <a:lstStyle/>
          <a:p>
            <a:pPr defTabSz="968761"/>
            <a:fld id="{85DC2B66-9376-4CFA-AA97-CE7FFA7DF45F}" type="slidenum">
              <a:rPr lang="en-US" smtClean="0"/>
              <a:pPr defTabSz="968761"/>
              <a:t>7</a:t>
            </a:fld>
            <a:endParaRPr lang="en-US" dirty="0"/>
          </a:p>
        </p:txBody>
      </p:sp>
    </p:spTree>
    <p:extLst>
      <p:ext uri="{BB962C8B-B14F-4D97-AF65-F5344CB8AC3E}">
        <p14:creationId xmlns:p14="http://schemas.microsoft.com/office/powerpoint/2010/main" val="112999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a:t>What is a personal care plan?</a:t>
            </a:r>
          </a:p>
          <a:p>
            <a:endParaRPr lang="en-US" dirty="0"/>
          </a:p>
          <a:p>
            <a:r>
              <a:rPr lang="en-US" dirty="0"/>
              <a:t>A personal care plan involves thinking and making decisions about the kind of personal care your loved one needs. Some key considerations might be:</a:t>
            </a:r>
          </a:p>
          <a:p>
            <a:endParaRPr lang="en-US" dirty="0"/>
          </a:p>
          <a:p>
            <a:r>
              <a:rPr lang="en-US" dirty="0"/>
              <a:t>Who will provide the care your loved one needs? </a:t>
            </a:r>
          </a:p>
          <a:p>
            <a:r>
              <a:rPr lang="en-US" dirty="0"/>
              <a:t>&lt;CLICK&gt; Perhaps you can do it alone, or perhaps you can share the duties with other family members and friends. </a:t>
            </a:r>
          </a:p>
          <a:p>
            <a:r>
              <a:rPr lang="en-US" dirty="0"/>
              <a:t>&lt;CLICK&gt; But, if more care is needed, you’ll probably have to consider getting professional help, like a full- or part-time personal assistant, therapist, or nurse.</a:t>
            </a:r>
          </a:p>
          <a:p>
            <a:endParaRPr lang="en-US" dirty="0"/>
          </a:p>
          <a:p>
            <a:r>
              <a:rPr lang="en-US" dirty="0"/>
              <a:t>&lt;CLICK&gt; You also need to decide where your loved one will live. </a:t>
            </a:r>
          </a:p>
          <a:p>
            <a:r>
              <a:rPr lang="en-US" dirty="0"/>
              <a:t>&lt;CLICK&gt; Hopefully, he or she can live independently, but if not, </a:t>
            </a:r>
          </a:p>
          <a:p>
            <a:r>
              <a:rPr lang="en-US" dirty="0"/>
              <a:t>&lt;CLICK&gt; your loved one might have to live with you or another family member or friend, </a:t>
            </a:r>
          </a:p>
          <a:p>
            <a:r>
              <a:rPr lang="en-US" dirty="0"/>
              <a:t>&lt;CLICK&gt; or perhaps an assisted-living arrangement might be necessary. </a:t>
            </a:r>
          </a:p>
          <a:p>
            <a:endParaRPr lang="en-US" dirty="0"/>
          </a:p>
          <a:p>
            <a:r>
              <a:rPr lang="en-US" dirty="0"/>
              <a:t>And, finally, you need to think about…&lt;CLICK&gt;</a:t>
            </a:r>
          </a:p>
          <a:p>
            <a:endParaRPr lang="en-US" dirty="0"/>
          </a:p>
        </p:txBody>
      </p:sp>
      <p:sp>
        <p:nvSpPr>
          <p:cNvPr id="47108" name="Slide Number Placeholder 3"/>
          <p:cNvSpPr>
            <a:spLocks noGrp="1"/>
          </p:cNvSpPr>
          <p:nvPr>
            <p:ph type="sldNum" sz="quarter" idx="5"/>
          </p:nvPr>
        </p:nvSpPr>
        <p:spPr>
          <a:noFill/>
        </p:spPr>
        <p:txBody>
          <a:bodyPr/>
          <a:lstStyle/>
          <a:p>
            <a:pPr defTabSz="968761"/>
            <a:fld id="{7E4DA5B7-71D6-43A7-94B6-9E1E648B69ED}" type="slidenum">
              <a:rPr lang="en-US" smtClean="0"/>
              <a:pPr defTabSz="968761"/>
              <a:t>8</a:t>
            </a:fld>
            <a:endParaRPr lang="en-US" dirty="0"/>
          </a:p>
        </p:txBody>
      </p:sp>
    </p:spTree>
    <p:extLst>
      <p:ext uri="{BB962C8B-B14F-4D97-AF65-F5344CB8AC3E}">
        <p14:creationId xmlns:p14="http://schemas.microsoft.com/office/powerpoint/2010/main" val="234858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…what kind of care is needed.</a:t>
            </a:r>
          </a:p>
          <a:p>
            <a:pPr>
              <a:defRPr/>
            </a:pPr>
            <a:endParaRPr lang="en-US" dirty="0"/>
          </a:p>
          <a:p>
            <a:pPr>
              <a:defRPr/>
            </a:pPr>
            <a:r>
              <a:rPr lang="en-US" dirty="0"/>
              <a:t>&lt;CLICK&gt; Does your loved one simply need help with household chores and other daily tasks, like buying groceries and paying bills?</a:t>
            </a:r>
          </a:p>
          <a:p>
            <a:pPr>
              <a:defRPr/>
            </a:pPr>
            <a:endParaRPr lang="en-US" dirty="0"/>
          </a:p>
          <a:p>
            <a:pPr>
              <a:defRPr/>
            </a:pPr>
            <a:r>
              <a:rPr lang="en-US" dirty="0"/>
              <a:t>&lt;CLICK&gt; Or does your loved one need more help with things like getting washed and dressed?</a:t>
            </a:r>
          </a:p>
          <a:p>
            <a:pPr>
              <a:defRPr/>
            </a:pPr>
            <a:endParaRPr lang="en-US" dirty="0"/>
          </a:p>
          <a:p>
            <a:pPr>
              <a:defRPr/>
            </a:pPr>
            <a:r>
              <a:rPr lang="en-US" dirty="0"/>
              <a:t>&lt;CLICK&gt; What about preparing meals?</a:t>
            </a:r>
            <a:r>
              <a:rPr lang="en-US" baseline="0" dirty="0"/>
              <a:t> </a:t>
            </a:r>
            <a:r>
              <a:rPr lang="en-US" dirty="0"/>
              <a:t>Perhaps a meal delivery service might be helpful.</a:t>
            </a:r>
          </a:p>
          <a:p>
            <a:pPr>
              <a:defRPr/>
            </a:pPr>
            <a:endParaRPr lang="en-US" dirty="0"/>
          </a:p>
          <a:p>
            <a:pPr>
              <a:defRPr/>
            </a:pPr>
            <a:r>
              <a:rPr lang="en-US" dirty="0"/>
              <a:t>&lt;CLICK&gt; Does your loved one need help getting around? Can you or another family member or friend provide a ride, or do you need to hire a driver or arrange for other transportation services?</a:t>
            </a:r>
          </a:p>
          <a:p>
            <a:pPr>
              <a:defRPr/>
            </a:pPr>
            <a:endParaRPr lang="en-US" dirty="0"/>
          </a:p>
          <a:p>
            <a:pPr>
              <a:defRPr/>
            </a:pPr>
            <a:r>
              <a:rPr lang="en-US" dirty="0"/>
              <a:t>&lt;CLICK&gt; What are your loved one’s medical needs? Can you make sure that medications and injections are administered properly, or do you need to hire someone to</a:t>
            </a:r>
            <a:r>
              <a:rPr lang="en-US" baseline="0" dirty="0"/>
              <a:t> do so</a:t>
            </a:r>
            <a:r>
              <a:rPr lang="en-US" dirty="0"/>
              <a:t>, or to provide other medical care? And do you need special equipment, like a walker, wheelchair, training equipment, and the like?</a:t>
            </a:r>
          </a:p>
          <a:p>
            <a:pPr>
              <a:defRPr/>
            </a:pPr>
            <a:endParaRPr lang="en-US" dirty="0"/>
          </a:p>
          <a:p>
            <a:pPr>
              <a:defRPr/>
            </a:pPr>
            <a:r>
              <a:rPr lang="en-US" dirty="0"/>
              <a:t>&lt;CLICK&gt; And don’t forget about safety issues. Make sure you have safety features, such as ramps and rails, installed in the home where your loved one will live, and you might even consider an alarm service. Also, you’ll want to have a plan in place in case of an emergency. </a:t>
            </a:r>
          </a:p>
          <a:p>
            <a:pPr>
              <a:defRPr/>
            </a:pPr>
            <a:r>
              <a:rPr lang="en-US" dirty="0"/>
              <a:t>&lt;CLICK&gt;</a:t>
            </a:r>
          </a:p>
          <a:p>
            <a:pPr>
              <a:defRPr/>
            </a:pPr>
            <a:endParaRPr lang="en-US" dirty="0"/>
          </a:p>
          <a:p>
            <a:pPr>
              <a:defRPr/>
            </a:pPr>
            <a:endParaRPr lang="en-US" dirty="0"/>
          </a:p>
          <a:p>
            <a:pPr>
              <a:defRPr/>
            </a:pPr>
            <a:endParaRPr lang="en-US" dirty="0"/>
          </a:p>
          <a:p>
            <a:pPr>
              <a:defRPr/>
            </a:pPr>
            <a:endParaRPr lang="en-US" dirty="0"/>
          </a:p>
        </p:txBody>
      </p:sp>
      <p:sp>
        <p:nvSpPr>
          <p:cNvPr id="48132" name="Slide Number Placeholder 3"/>
          <p:cNvSpPr>
            <a:spLocks noGrp="1"/>
          </p:cNvSpPr>
          <p:nvPr>
            <p:ph type="sldNum" sz="quarter" idx="5"/>
          </p:nvPr>
        </p:nvSpPr>
        <p:spPr>
          <a:noFill/>
        </p:spPr>
        <p:txBody>
          <a:bodyPr/>
          <a:lstStyle/>
          <a:p>
            <a:pPr defTabSz="968761"/>
            <a:fld id="{CB85776E-2AE6-4579-83F5-46B5F4888A9B}" type="slidenum">
              <a:rPr lang="en-US" smtClean="0"/>
              <a:pPr defTabSz="968761"/>
              <a:t>9</a:t>
            </a:fld>
            <a:endParaRPr lang="en-US" dirty="0"/>
          </a:p>
        </p:txBody>
      </p:sp>
    </p:spTree>
    <p:extLst>
      <p:ext uri="{BB962C8B-B14F-4D97-AF65-F5344CB8AC3E}">
        <p14:creationId xmlns:p14="http://schemas.microsoft.com/office/powerpoint/2010/main" val="41802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E22B8C-5765-9B41-AC21-8C45FF3B76EB}" type="datetimeFigureOut">
              <a:rPr lang="en-US" smtClean="0"/>
              <a:pPr/>
              <a:t>3/6/2020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81C0C5-07E5-7540-A5C9-BD63AC9EB895}" type="slidenum">
              <a:rPr lang="en-US" smtClean="0"/>
              <a:pPr/>
              <a:t>‹#›</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00815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6"/>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8499348" cy="59631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270171" cy="351245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857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E1A041-CC5A-4054-AC27-6C3BF080BE86}"/>
              </a:ext>
            </a:extLst>
          </p:cNvPr>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298" t="55314"/>
          <a:stretch/>
        </p:blipFill>
        <p:spPr>
          <a:xfrm>
            <a:off x="0" y="2915215"/>
            <a:ext cx="6253916" cy="3064598"/>
          </a:xfrm>
          <a:prstGeom prst="rect">
            <a:avLst/>
          </a:prstGeom>
        </p:spPr>
      </p:pic>
      <p:sp>
        <p:nvSpPr>
          <p:cNvPr id="12" name="Title 1"/>
          <p:cNvSpPr txBox="1">
            <a:spLocks/>
          </p:cNvSpPr>
          <p:nvPr/>
        </p:nvSpPr>
        <p:spPr>
          <a:xfrm>
            <a:off x="259061" y="694676"/>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Special Needs Planning</a:t>
            </a:r>
          </a:p>
        </p:txBody>
      </p:sp>
      <p:sp>
        <p:nvSpPr>
          <p:cNvPr id="13" name="Subtitle 2"/>
          <p:cNvSpPr txBox="1">
            <a:spLocks/>
          </p:cNvSpPr>
          <p:nvPr/>
        </p:nvSpPr>
        <p:spPr>
          <a:xfrm>
            <a:off x="259061" y="1642611"/>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The Basics of Special Needs Planning</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62036" y="576091"/>
            <a:ext cx="8499348" cy="596319"/>
          </a:xfrm>
        </p:spPr>
        <p:txBody>
          <a:bodyPr>
            <a:noAutofit/>
          </a:bodyPr>
          <a:lstStyle/>
          <a:p>
            <a:r>
              <a:rPr lang="en-US" dirty="0"/>
              <a:t>Step 2: Create a Transition Plan </a:t>
            </a:r>
          </a:p>
        </p:txBody>
      </p:sp>
      <p:sp>
        <p:nvSpPr>
          <p:cNvPr id="12291" name="Content Placeholder 2"/>
          <p:cNvSpPr>
            <a:spLocks noGrp="1"/>
          </p:cNvSpPr>
          <p:nvPr>
            <p:ph sz="half" idx="1"/>
          </p:nvPr>
        </p:nvSpPr>
        <p:spPr>
          <a:xfrm>
            <a:off x="1588884" y="1992015"/>
            <a:ext cx="7667204" cy="2082125"/>
          </a:xfrm>
        </p:spPr>
        <p:txBody>
          <a:bodyPr/>
          <a:lstStyle/>
          <a:p>
            <a:r>
              <a:rPr lang="en-US" sz="2400" dirty="0"/>
              <a:t>Continuity of care and supervision</a:t>
            </a:r>
          </a:p>
          <a:p>
            <a:r>
              <a:rPr lang="en-US" sz="2400" dirty="0"/>
              <a:t>Choosing alternate people and services to replace those in original plan if needed</a:t>
            </a:r>
          </a:p>
          <a:p>
            <a:r>
              <a:rPr lang="en-US" sz="2400" dirty="0"/>
              <a:t>Anticipate and prepare for future life events</a:t>
            </a:r>
          </a:p>
          <a:p>
            <a:endParaRPr lang="en-US" dirty="0"/>
          </a:p>
        </p:txBody>
      </p:sp>
      <p:sp>
        <p:nvSpPr>
          <p:cNvPr id="5" name="Content Placeholder 4"/>
          <p:cNvSpPr>
            <a:spLocks noGrp="1"/>
          </p:cNvSpPr>
          <p:nvPr>
            <p:ph sz="half" idx="2"/>
          </p:nvPr>
        </p:nvSpPr>
        <p:spPr>
          <a:xfrm>
            <a:off x="1693406" y="3893643"/>
            <a:ext cx="7247092" cy="1637064"/>
          </a:xfrm>
          <a:ln>
            <a:solidFill>
              <a:schemeClr val="accent6"/>
            </a:solidFill>
          </a:ln>
        </p:spPr>
        <p:txBody>
          <a:bodyPr/>
          <a:lstStyle/>
          <a:p>
            <a:pPr>
              <a:buNone/>
            </a:pPr>
            <a:r>
              <a:rPr lang="en-US" sz="2200" b="1" dirty="0">
                <a:solidFill>
                  <a:schemeClr val="accent6"/>
                </a:solidFill>
              </a:rPr>
              <a:t>Answer “what if” questions</a:t>
            </a:r>
          </a:p>
          <a:p>
            <a:r>
              <a:rPr lang="en-US" sz="2100" dirty="0"/>
              <a:t>What if you die unexpectedly?</a:t>
            </a:r>
          </a:p>
          <a:p>
            <a:r>
              <a:rPr lang="en-US" sz="2100" dirty="0"/>
              <a:t>What if your loved one becomes unable to make his/her own medical/financial decisions?</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500"/>
                                        <p:tgtEl>
                                          <p:spTgt spid="5">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75302" y="533400"/>
            <a:ext cx="7224666" cy="1219200"/>
          </a:xfrm>
        </p:spPr>
        <p:txBody>
          <a:bodyPr>
            <a:noAutofit/>
          </a:bodyPr>
          <a:lstStyle/>
          <a:p>
            <a:pPr indent="-1544638">
              <a:defRPr/>
            </a:pPr>
            <a:r>
              <a:rPr lang="en-US" dirty="0"/>
              <a:t>Step 3: Create and Execute </a:t>
            </a:r>
            <a:br>
              <a:rPr lang="en-US" dirty="0"/>
            </a:br>
            <a:r>
              <a:rPr lang="en-US" dirty="0"/>
              <a:t>a Legal Plan </a:t>
            </a:r>
          </a:p>
        </p:txBody>
      </p:sp>
      <p:sp>
        <p:nvSpPr>
          <p:cNvPr id="13315" name="Content Placeholder 2"/>
          <p:cNvSpPr>
            <a:spLocks noGrp="1"/>
          </p:cNvSpPr>
          <p:nvPr>
            <p:ph idx="1"/>
          </p:nvPr>
        </p:nvSpPr>
        <p:spPr>
          <a:xfrm>
            <a:off x="1641569" y="1979346"/>
            <a:ext cx="6809560" cy="2651462"/>
          </a:xfrm>
        </p:spPr>
        <p:txBody>
          <a:bodyPr/>
          <a:lstStyle/>
          <a:p>
            <a:pPr marL="0" indent="0">
              <a:buNone/>
            </a:pPr>
            <a:r>
              <a:rPr lang="en-US" sz="2200" b="1" dirty="0">
                <a:solidFill>
                  <a:schemeClr val="accent6"/>
                </a:solidFill>
              </a:rPr>
              <a:t>Ensure that legal precautions are in place:</a:t>
            </a:r>
          </a:p>
          <a:p>
            <a:pPr marL="288925" indent="-288925"/>
            <a:r>
              <a:rPr lang="en-US" sz="2400" dirty="0"/>
              <a:t>Medical directives</a:t>
            </a:r>
          </a:p>
          <a:p>
            <a:pPr marL="288925" indent="-288925"/>
            <a:r>
              <a:rPr lang="en-US" sz="2400" dirty="0"/>
              <a:t>Durable powers of attorney</a:t>
            </a:r>
          </a:p>
          <a:p>
            <a:pPr marL="288925" indent="-288925"/>
            <a:r>
              <a:rPr lang="en-US" sz="2400" dirty="0"/>
              <a:t>Your last will and testament</a:t>
            </a:r>
          </a:p>
          <a:p>
            <a:pPr marL="288925" indent="-288925"/>
            <a:r>
              <a:rPr lang="en-US" sz="2400" dirty="0"/>
              <a:t>Letter of intent or instruction (not legally binding)</a:t>
            </a:r>
            <a:endParaRPr lang="en-US" dirty="0"/>
          </a:p>
          <a:p>
            <a:pPr>
              <a:buFont typeface="Wingdings" pitchFamily="2" charset="2"/>
              <a:buNone/>
            </a:pPr>
            <a:endParaRPr lang="en-US" dirty="0"/>
          </a:p>
          <a:p>
            <a:pPr lvl="1"/>
            <a:endParaRPr lang="en-US" dirty="0"/>
          </a:p>
        </p:txBody>
      </p:sp>
      <p:sp>
        <p:nvSpPr>
          <p:cNvPr id="5" name="Content Placeholder 4"/>
          <p:cNvSpPr>
            <a:spLocks noGrp="1"/>
          </p:cNvSpPr>
          <p:nvPr>
            <p:ph sz="half" idx="4294967295"/>
          </p:nvPr>
        </p:nvSpPr>
        <p:spPr>
          <a:xfrm>
            <a:off x="1730187" y="4327948"/>
            <a:ext cx="6842323" cy="1475323"/>
          </a:xfrm>
          <a:noFill/>
          <a:ln w="9525">
            <a:solidFill>
              <a:schemeClr val="accent6"/>
            </a:solidFill>
          </a:ln>
        </p:spPr>
        <p:txBody>
          <a:bodyPr/>
          <a:lstStyle/>
          <a:p>
            <a:pPr marL="0" indent="0">
              <a:buNone/>
            </a:pPr>
            <a:r>
              <a:rPr lang="en-US" sz="2200" b="1" dirty="0">
                <a:solidFill>
                  <a:schemeClr val="accent6"/>
                </a:solidFill>
              </a:rPr>
              <a:t>Hire an attorney</a:t>
            </a:r>
          </a:p>
          <a:p>
            <a:pPr marL="0" indent="0">
              <a:buNone/>
            </a:pPr>
            <a:r>
              <a:rPr lang="en-US" sz="2100" dirty="0"/>
              <a:t>An experienced estate planning or special needs planning attorney will help coordinate your will with other financial plans that have been made or will be made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038"/>
          <a:stretch/>
        </p:blipFill>
        <p:spPr>
          <a:xfrm>
            <a:off x="3603279" y="2119694"/>
            <a:ext cx="5540721" cy="3851066"/>
          </a:xfrm>
          <a:prstGeom prst="rect">
            <a:avLst/>
          </a:prstGeom>
        </p:spPr>
      </p:pic>
      <p:sp>
        <p:nvSpPr>
          <p:cNvPr id="14338" name="Title 1"/>
          <p:cNvSpPr>
            <a:spLocks noGrp="1"/>
          </p:cNvSpPr>
          <p:nvPr>
            <p:ph type="title"/>
          </p:nvPr>
        </p:nvSpPr>
        <p:spPr>
          <a:xfrm>
            <a:off x="1625821" y="786897"/>
            <a:ext cx="7302500" cy="1219200"/>
          </a:xfrm>
        </p:spPr>
        <p:txBody>
          <a:bodyPr>
            <a:noAutofit/>
          </a:bodyPr>
          <a:lstStyle/>
          <a:p>
            <a:pPr indent="-1544638">
              <a:defRPr/>
            </a:pPr>
            <a:r>
              <a:rPr lang="en-US" dirty="0"/>
              <a:t>Step 4: Create and Implement </a:t>
            </a:r>
            <a:br>
              <a:rPr lang="en-US" dirty="0"/>
            </a:br>
            <a:r>
              <a:rPr lang="en-US" dirty="0"/>
              <a:t>a Financial Plan</a:t>
            </a:r>
          </a:p>
        </p:txBody>
      </p:sp>
      <p:sp>
        <p:nvSpPr>
          <p:cNvPr id="7" name="Content Placeholder 8"/>
          <p:cNvSpPr txBox="1">
            <a:spLocks/>
          </p:cNvSpPr>
          <p:nvPr/>
        </p:nvSpPr>
        <p:spPr>
          <a:xfrm>
            <a:off x="1625821" y="2549023"/>
            <a:ext cx="6080841" cy="284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Estimate the monthly cost to care for your loved one</a:t>
            </a:r>
          </a:p>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Project the cost over </a:t>
            </a:r>
            <a:br>
              <a:rPr lang="en-US" dirty="0">
                <a:solidFill>
                  <a:srgbClr val="5D5D5D"/>
                </a:solidFill>
                <a:latin typeface="Calibri" panose="020F0502020204030204" pitchFamily="34" charset="0"/>
              </a:rPr>
            </a:br>
            <a:r>
              <a:rPr lang="en-US" dirty="0">
                <a:solidFill>
                  <a:srgbClr val="5D5D5D"/>
                </a:solidFill>
                <a:latin typeface="Calibri" panose="020F0502020204030204" pitchFamily="34" charset="0"/>
              </a:rPr>
              <a:t>your loved one’s </a:t>
            </a:r>
            <a:br>
              <a:rPr lang="en-US" dirty="0">
                <a:solidFill>
                  <a:srgbClr val="5D5D5D"/>
                </a:solidFill>
                <a:latin typeface="Calibri" panose="020F0502020204030204" pitchFamily="34" charset="0"/>
              </a:rPr>
            </a:br>
            <a:r>
              <a:rPr lang="en-US" dirty="0">
                <a:solidFill>
                  <a:srgbClr val="5D5D5D"/>
                </a:solidFill>
                <a:latin typeface="Calibri" panose="020F0502020204030204" pitchFamily="34" charset="0"/>
              </a:rPr>
              <a:t>expected lifespan</a:t>
            </a:r>
          </a:p>
          <a:p>
            <a:pPr>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rPr>
              <a:t>Factor in inflation</a:t>
            </a:r>
          </a:p>
          <a:p>
            <a:pPr>
              <a:buClr>
                <a:srgbClr val="5D5D5D"/>
              </a:buClr>
              <a:buSzPct val="50000"/>
              <a:buFont typeface="Wingdings" panose="05000000000000000000" pitchFamily="2" charset="2"/>
              <a:buChar char="l"/>
            </a:pPr>
            <a:endParaRPr lang="en-US" dirty="0">
              <a:solidFill>
                <a:srgbClr val="5D5D5D"/>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697" y="2607398"/>
            <a:ext cx="5004303" cy="3336202"/>
          </a:xfrm>
          <a:prstGeom prst="rect">
            <a:avLst/>
          </a:prstGeom>
        </p:spPr>
      </p:pic>
      <p:sp>
        <p:nvSpPr>
          <p:cNvPr id="15363" name="Content Placeholder 2"/>
          <p:cNvSpPr>
            <a:spLocks noGrp="1"/>
          </p:cNvSpPr>
          <p:nvPr>
            <p:ph idx="1"/>
          </p:nvPr>
        </p:nvSpPr>
        <p:spPr>
          <a:xfrm>
            <a:off x="1544340" y="1961238"/>
            <a:ext cx="6400800" cy="4411188"/>
          </a:xfrm>
        </p:spPr>
        <p:txBody>
          <a:bodyPr>
            <a:noAutofit/>
          </a:bodyPr>
          <a:lstStyle/>
          <a:p>
            <a:pPr marL="0" indent="0">
              <a:buNone/>
            </a:pPr>
            <a:r>
              <a:rPr lang="en-US" sz="2200" b="1" dirty="0">
                <a:solidFill>
                  <a:schemeClr val="accent6"/>
                </a:solidFill>
              </a:rPr>
              <a:t>Insurance</a:t>
            </a:r>
          </a:p>
          <a:p>
            <a:pPr marL="346075" lvl="1" indent="-234950"/>
            <a:r>
              <a:rPr lang="en-US" dirty="0"/>
              <a:t>Health, disability, and long-term care insurance that cover your loved one</a:t>
            </a:r>
          </a:p>
          <a:p>
            <a:pPr marL="346075" lvl="1" indent="-234950"/>
            <a:r>
              <a:rPr lang="en-US" dirty="0"/>
              <a:t>Life insurance </a:t>
            </a:r>
          </a:p>
          <a:p>
            <a:pPr marL="346075" lvl="1" indent="-234950"/>
            <a:endParaRPr lang="en-US" sz="2000" dirty="0"/>
          </a:p>
          <a:p>
            <a:pPr marL="346075" indent="-346075">
              <a:buNone/>
            </a:pPr>
            <a:r>
              <a:rPr lang="en-US" sz="2200" b="1" dirty="0">
                <a:solidFill>
                  <a:schemeClr val="accent6"/>
                </a:solidFill>
              </a:rPr>
              <a:t>Your legacy</a:t>
            </a:r>
          </a:p>
          <a:p>
            <a:pPr marL="346075" lvl="1" indent="-234950"/>
            <a:r>
              <a:rPr lang="en-US" dirty="0"/>
              <a:t>Last will and testament</a:t>
            </a:r>
          </a:p>
          <a:p>
            <a:pPr marL="346075" lvl="1" indent="-234950"/>
            <a:r>
              <a:rPr lang="en-US" dirty="0"/>
              <a:t>Assets that pass by </a:t>
            </a:r>
            <a:br>
              <a:rPr lang="en-US" dirty="0"/>
            </a:br>
            <a:r>
              <a:rPr lang="en-US" dirty="0"/>
              <a:t>beneficiary designation</a:t>
            </a:r>
          </a:p>
          <a:p>
            <a:pPr>
              <a:buFont typeface="Wingdings" pitchFamily="2" charset="2"/>
              <a:buNone/>
            </a:pPr>
            <a:endParaRPr lang="en-US" sz="2400" dirty="0">
              <a:solidFill>
                <a:srgbClr val="FF0000"/>
              </a:solidFill>
            </a:endParaRPr>
          </a:p>
          <a:p>
            <a:endParaRPr lang="en-US" sz="2400" dirty="0"/>
          </a:p>
        </p:txBody>
      </p:sp>
      <p:sp>
        <p:nvSpPr>
          <p:cNvPr id="7" name="Title 1"/>
          <p:cNvSpPr>
            <a:spLocks noGrp="1"/>
          </p:cNvSpPr>
          <p:nvPr>
            <p:ph type="title"/>
          </p:nvPr>
        </p:nvSpPr>
        <p:spPr>
          <a:xfrm>
            <a:off x="1544340" y="307063"/>
            <a:ext cx="7302500" cy="1219200"/>
          </a:xfrm>
        </p:spPr>
        <p:txBody>
          <a:bodyPr>
            <a:noAutofit/>
          </a:bodyPr>
          <a:lstStyle/>
          <a:p>
            <a:pPr indent="-1544638">
              <a:defRPr/>
            </a:pPr>
            <a:r>
              <a:rPr lang="en-US" dirty="0"/>
              <a:t>Step 4: Create and Implement </a:t>
            </a:r>
            <a:br>
              <a:rPr lang="en-US" dirty="0"/>
            </a:br>
            <a:r>
              <a:rPr lang="en-US" dirty="0"/>
              <a:t>a Financial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363">
                                            <p:txEl>
                                              <p:pRg st="5" end="5"/>
                                            </p:txEl>
                                          </p:spTgt>
                                        </p:tgtEl>
                                        <p:attrNameLst>
                                          <p:attrName>style.visibility</p:attrName>
                                        </p:attrNameLst>
                                      </p:cBhvr>
                                      <p:to>
                                        <p:strVal val="visible"/>
                                      </p:to>
                                    </p:set>
                                    <p:animEffect transition="in" filter="fade">
                                      <p:cBhvr>
                                        <p:cTn id="20" dur="500"/>
                                        <p:tgtEl>
                                          <p:spTgt spid="1536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animEffect transition="in" filter="fade">
                                      <p:cBhvr>
                                        <p:cTn id="23"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255" y="2471595"/>
            <a:ext cx="5248745" cy="3499163"/>
          </a:xfrm>
          <a:prstGeom prst="rect">
            <a:avLst/>
          </a:prstGeom>
        </p:spPr>
      </p:pic>
      <p:sp>
        <p:nvSpPr>
          <p:cNvPr id="16387" name="Content Placeholder 2"/>
          <p:cNvSpPr>
            <a:spLocks noGrp="1"/>
          </p:cNvSpPr>
          <p:nvPr>
            <p:ph idx="1"/>
          </p:nvPr>
        </p:nvSpPr>
        <p:spPr>
          <a:xfrm>
            <a:off x="1625822" y="2212848"/>
            <a:ext cx="4803648" cy="4114800"/>
          </a:xfrm>
        </p:spPr>
        <p:txBody>
          <a:bodyPr>
            <a:noAutofit/>
          </a:bodyPr>
          <a:lstStyle/>
          <a:p>
            <a:r>
              <a:rPr lang="en-US" sz="2800" dirty="0"/>
              <a:t>Some government benefits are need-based</a:t>
            </a:r>
          </a:p>
          <a:p>
            <a:r>
              <a:rPr lang="en-US" sz="2800" dirty="0"/>
              <a:t>You may need to legally protect some assets in order to maintain entitlement to public benefits</a:t>
            </a:r>
          </a:p>
          <a:p>
            <a:endParaRPr lang="en-US" sz="2800" dirty="0"/>
          </a:p>
        </p:txBody>
      </p:sp>
      <p:sp>
        <p:nvSpPr>
          <p:cNvPr id="6" name="Title 1"/>
          <p:cNvSpPr txBox="1">
            <a:spLocks/>
          </p:cNvSpPr>
          <p:nvPr/>
        </p:nvSpPr>
        <p:spPr>
          <a:xfrm>
            <a:off x="1530035" y="887242"/>
            <a:ext cx="7472504" cy="59631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Need to Preserve Government Benefits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2854"/>
          <a:stretch/>
        </p:blipFill>
        <p:spPr>
          <a:xfrm>
            <a:off x="5477255" y="2416334"/>
            <a:ext cx="1845879" cy="1900092"/>
          </a:xfrm>
          <a:prstGeom prst="rect">
            <a:avLst/>
          </a:prstGeom>
        </p:spPr>
      </p:pic>
      <p:sp>
        <p:nvSpPr>
          <p:cNvPr id="27650" name="Title 1"/>
          <p:cNvSpPr>
            <a:spLocks noGrp="1"/>
          </p:cNvSpPr>
          <p:nvPr>
            <p:ph type="title"/>
          </p:nvPr>
        </p:nvSpPr>
        <p:spPr>
          <a:xfrm>
            <a:off x="1550045" y="622455"/>
            <a:ext cx="8499348" cy="596319"/>
          </a:xfrm>
        </p:spPr>
        <p:txBody>
          <a:bodyPr>
            <a:noAutofit/>
          </a:bodyPr>
          <a:lstStyle/>
          <a:p>
            <a:r>
              <a:rPr lang="en-US" dirty="0"/>
              <a:t>Sources of Government Benefits </a:t>
            </a:r>
          </a:p>
        </p:txBody>
      </p:sp>
      <p:sp>
        <p:nvSpPr>
          <p:cNvPr id="7" name="Content Placeholder 2"/>
          <p:cNvSpPr txBox="1">
            <a:spLocks/>
          </p:cNvSpPr>
          <p:nvPr/>
        </p:nvSpPr>
        <p:spPr>
          <a:xfrm>
            <a:off x="908952" y="3463238"/>
            <a:ext cx="2854764"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National</a:t>
            </a:r>
            <a:br>
              <a:rPr lang="en-US" sz="2400" dirty="0"/>
            </a:br>
            <a:r>
              <a:rPr lang="en-US" sz="2400" dirty="0"/>
              <a:t> organizations</a:t>
            </a:r>
          </a:p>
        </p:txBody>
      </p:sp>
      <p:sp>
        <p:nvSpPr>
          <p:cNvPr id="8" name="Content Placeholder 2"/>
          <p:cNvSpPr txBox="1">
            <a:spLocks/>
          </p:cNvSpPr>
          <p:nvPr/>
        </p:nvSpPr>
        <p:spPr>
          <a:xfrm>
            <a:off x="3248906" y="3762386"/>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Community aid</a:t>
            </a:r>
          </a:p>
        </p:txBody>
      </p:sp>
      <p:sp>
        <p:nvSpPr>
          <p:cNvPr id="9" name="Content Placeholder 2"/>
          <p:cNvSpPr txBox="1">
            <a:spLocks/>
          </p:cNvSpPr>
          <p:nvPr/>
        </p:nvSpPr>
        <p:spPr>
          <a:xfrm>
            <a:off x="5199327" y="3728436"/>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State aid</a:t>
            </a:r>
          </a:p>
        </p:txBody>
      </p:sp>
      <p:sp>
        <p:nvSpPr>
          <p:cNvPr id="10" name="Content Placeholder 2"/>
          <p:cNvSpPr txBox="1">
            <a:spLocks/>
          </p:cNvSpPr>
          <p:nvPr/>
        </p:nvSpPr>
        <p:spPr>
          <a:xfrm>
            <a:off x="7049681" y="3728436"/>
            <a:ext cx="2401735" cy="5879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Federal aid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801" y="2341006"/>
            <a:ext cx="1451067" cy="115101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9276" y="2640154"/>
            <a:ext cx="1540994" cy="122234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9682" r="28390"/>
          <a:stretch/>
        </p:blipFill>
        <p:spPr>
          <a:xfrm>
            <a:off x="7744580" y="2282770"/>
            <a:ext cx="1011936" cy="1545782"/>
          </a:xfrm>
          <a:prstGeom prst="rect">
            <a:avLst/>
          </a:prstGeom>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0" r="12120"/>
          <a:stretch/>
        </p:blipFill>
        <p:spPr>
          <a:xfrm>
            <a:off x="4418091" y="2287159"/>
            <a:ext cx="4725909" cy="3689100"/>
          </a:xfrm>
          <a:prstGeom prst="rect">
            <a:avLst/>
          </a:prstGeom>
        </p:spPr>
      </p:pic>
      <p:sp>
        <p:nvSpPr>
          <p:cNvPr id="28674" name="Title 1"/>
          <p:cNvSpPr>
            <a:spLocks noGrp="1"/>
          </p:cNvSpPr>
          <p:nvPr>
            <p:ph type="title"/>
          </p:nvPr>
        </p:nvSpPr>
        <p:spPr>
          <a:xfrm>
            <a:off x="1625821" y="632984"/>
            <a:ext cx="7302500" cy="1219200"/>
          </a:xfrm>
        </p:spPr>
        <p:txBody>
          <a:bodyPr>
            <a:noAutofit/>
          </a:bodyPr>
          <a:lstStyle/>
          <a:p>
            <a:r>
              <a:rPr lang="en-US" dirty="0"/>
              <a:t>Federal Benefits: Not Based on Financial Need</a:t>
            </a:r>
          </a:p>
        </p:txBody>
      </p:sp>
      <p:sp>
        <p:nvSpPr>
          <p:cNvPr id="3" name="Content Placeholder 2"/>
          <p:cNvSpPr>
            <a:spLocks noGrp="1"/>
          </p:cNvSpPr>
          <p:nvPr>
            <p:ph idx="1"/>
          </p:nvPr>
        </p:nvSpPr>
        <p:spPr>
          <a:xfrm>
            <a:off x="1641568" y="2287159"/>
            <a:ext cx="6524551" cy="3415783"/>
          </a:xfrm>
        </p:spPr>
        <p:txBody>
          <a:bodyPr>
            <a:noAutofit/>
          </a:bodyPr>
          <a:lstStyle/>
          <a:p>
            <a:pPr marL="288925" indent="-288925">
              <a:defRPr/>
            </a:pPr>
            <a:r>
              <a:rPr lang="en-US" sz="2800" dirty="0"/>
              <a:t>Medicare</a:t>
            </a:r>
          </a:p>
          <a:p>
            <a:pPr marL="288925" indent="-288925">
              <a:defRPr/>
            </a:pPr>
            <a:r>
              <a:rPr lang="en-US" sz="2800" dirty="0"/>
              <a:t>Social Security Disability Income (SSDI)</a:t>
            </a:r>
          </a:p>
          <a:p>
            <a:pPr marL="288925" indent="-288925">
              <a:defRPr/>
            </a:pPr>
            <a:r>
              <a:rPr lang="en-US" sz="2800" dirty="0"/>
              <a:t>Other benefits, including </a:t>
            </a:r>
            <a:br>
              <a:rPr lang="en-US" sz="2800" dirty="0"/>
            </a:br>
            <a:r>
              <a:rPr lang="en-US" sz="2800" dirty="0"/>
              <a:t>special education assistance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1652982" y="576091"/>
            <a:ext cx="8499348" cy="596319"/>
          </a:xfrm>
        </p:spPr>
        <p:txBody>
          <a:bodyPr>
            <a:noAutofit/>
          </a:bodyPr>
          <a:lstStyle/>
          <a:p>
            <a:r>
              <a:rPr lang="en-US" dirty="0"/>
              <a:t>Federal Benefits: Need-based</a:t>
            </a:r>
          </a:p>
        </p:txBody>
      </p:sp>
      <p:sp>
        <p:nvSpPr>
          <p:cNvPr id="2" name="Content Placeholder 2"/>
          <p:cNvSpPr>
            <a:spLocks noGrp="1"/>
          </p:cNvSpPr>
          <p:nvPr>
            <p:ph idx="1"/>
          </p:nvPr>
        </p:nvSpPr>
        <p:spPr>
          <a:xfrm>
            <a:off x="1652982" y="1865014"/>
            <a:ext cx="6985000" cy="3832225"/>
          </a:xfrm>
        </p:spPr>
        <p:txBody>
          <a:bodyPr>
            <a:noAutofit/>
          </a:bodyPr>
          <a:lstStyle/>
          <a:p>
            <a:pPr marL="0" indent="0">
              <a:buNone/>
            </a:pPr>
            <a:r>
              <a:rPr lang="en-US" sz="2200" b="1" dirty="0">
                <a:solidFill>
                  <a:schemeClr val="accent6"/>
                </a:solidFill>
              </a:rPr>
              <a:t>Medicaid</a:t>
            </a:r>
          </a:p>
          <a:p>
            <a:pPr lvl="1">
              <a:spcAft>
                <a:spcPts val="1200"/>
              </a:spcAft>
            </a:pPr>
            <a:r>
              <a:rPr lang="en-US" dirty="0"/>
              <a:t>Joint federal and state program that helps with medical costs for some people with low incomes and limited resources</a:t>
            </a:r>
          </a:p>
          <a:p>
            <a:pPr marL="0" indent="0">
              <a:buNone/>
            </a:pPr>
            <a:r>
              <a:rPr lang="en-US" sz="2200" b="1" dirty="0">
                <a:solidFill>
                  <a:schemeClr val="accent6"/>
                </a:solidFill>
              </a:rPr>
              <a:t>Supplemental Social Security Income (SSI)</a:t>
            </a:r>
          </a:p>
          <a:p>
            <a:pPr lvl="1"/>
            <a:r>
              <a:rPr lang="en-US" dirty="0"/>
              <a:t>Provides monthly income to people age 65 or older, or who are blind or disabled, and who have limited income and financial resources</a:t>
            </a:r>
          </a:p>
          <a:p>
            <a:pPr>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425" y="2951430"/>
            <a:ext cx="4542575" cy="3028383"/>
          </a:xfrm>
          <a:prstGeom prst="rect">
            <a:avLst/>
          </a:prstGeom>
        </p:spPr>
      </p:pic>
      <p:sp>
        <p:nvSpPr>
          <p:cNvPr id="30722" name="Title 1"/>
          <p:cNvSpPr>
            <a:spLocks noGrp="1"/>
          </p:cNvSpPr>
          <p:nvPr>
            <p:ph type="title"/>
          </p:nvPr>
        </p:nvSpPr>
        <p:spPr>
          <a:xfrm>
            <a:off x="1562447" y="512245"/>
            <a:ext cx="8499348" cy="596319"/>
          </a:xfrm>
        </p:spPr>
        <p:txBody>
          <a:bodyPr>
            <a:noAutofit/>
          </a:bodyPr>
          <a:lstStyle/>
          <a:p>
            <a:r>
              <a:rPr lang="en-US" dirty="0"/>
              <a:t>Special Needs Planning Techniques</a:t>
            </a:r>
          </a:p>
        </p:txBody>
      </p:sp>
      <p:sp>
        <p:nvSpPr>
          <p:cNvPr id="3" name="Content Placeholder 2"/>
          <p:cNvSpPr>
            <a:spLocks noGrp="1"/>
          </p:cNvSpPr>
          <p:nvPr>
            <p:ph idx="1"/>
          </p:nvPr>
        </p:nvSpPr>
        <p:spPr>
          <a:xfrm>
            <a:off x="1562447" y="1484769"/>
            <a:ext cx="6323120" cy="4647747"/>
          </a:xfrm>
        </p:spPr>
        <p:txBody>
          <a:bodyPr>
            <a:noAutofit/>
          </a:bodyPr>
          <a:lstStyle/>
          <a:p>
            <a:pPr>
              <a:defRPr/>
            </a:pPr>
            <a:r>
              <a:rPr lang="en-US" sz="2400" dirty="0"/>
              <a:t>Certain techniques are permitted by federal and state law to maximize available resources</a:t>
            </a:r>
          </a:p>
          <a:p>
            <a:pPr>
              <a:defRPr/>
            </a:pPr>
            <a:r>
              <a:rPr lang="en-US" sz="2400" dirty="0"/>
              <a:t>With proper planning, certain government benefits may be available to families regardless of resources</a:t>
            </a:r>
          </a:p>
          <a:p>
            <a:pPr>
              <a:defRPr/>
            </a:pPr>
            <a:r>
              <a:rPr lang="en-US" sz="2400" kern="1200" dirty="0"/>
              <a:t>Families can use their personal </a:t>
            </a:r>
            <a:br>
              <a:rPr lang="en-US" sz="2400" kern="1200" dirty="0"/>
            </a:br>
            <a:r>
              <a:rPr lang="en-US" sz="2400" kern="1200" dirty="0"/>
              <a:t>resources to provide for </a:t>
            </a:r>
            <a:br>
              <a:rPr lang="en-US" sz="2400" kern="1200" dirty="0"/>
            </a:br>
            <a:r>
              <a:rPr lang="en-US" sz="2400" kern="1200" dirty="0"/>
              <a:t>non-basic needs</a:t>
            </a:r>
            <a:endParaRPr lang="en-US" sz="2400" dirty="0"/>
          </a:p>
          <a:p>
            <a:pPr>
              <a:defRPr/>
            </a:pPr>
            <a:r>
              <a:rPr lang="en-US" sz="2400" kern="1200" dirty="0"/>
              <a:t>Family’s personal resources </a:t>
            </a:r>
            <a:br>
              <a:rPr lang="en-US" sz="2400" kern="1200" dirty="0"/>
            </a:br>
            <a:r>
              <a:rPr lang="en-US" sz="2400" kern="1200" dirty="0"/>
              <a:t>serve as a secondary source </a:t>
            </a:r>
            <a:br>
              <a:rPr lang="en-US" sz="2400" kern="1200" dirty="0"/>
            </a:br>
            <a:r>
              <a:rPr lang="en-US" sz="2400" kern="1200" dirty="0"/>
              <a:t>of support</a:t>
            </a:r>
          </a:p>
          <a:p>
            <a:pPr>
              <a:defRPr/>
            </a:pP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62447" y="638994"/>
            <a:ext cx="8499348" cy="596319"/>
          </a:xfrm>
        </p:spPr>
        <p:txBody>
          <a:bodyPr>
            <a:noAutofit/>
          </a:bodyPr>
          <a:lstStyle/>
          <a:p>
            <a:r>
              <a:rPr lang="en-US" sz="3500" dirty="0"/>
              <a:t>Special or Supplemental Needs Trust</a:t>
            </a:r>
          </a:p>
        </p:txBody>
      </p:sp>
      <p:sp>
        <p:nvSpPr>
          <p:cNvPr id="21507" name="Content Placeholder 2"/>
          <p:cNvSpPr>
            <a:spLocks noGrp="1"/>
          </p:cNvSpPr>
          <p:nvPr>
            <p:ph sz="half" idx="1"/>
          </p:nvPr>
        </p:nvSpPr>
        <p:spPr>
          <a:xfrm>
            <a:off x="1562447" y="1783533"/>
            <a:ext cx="6541008" cy="4911725"/>
          </a:xfrm>
        </p:spPr>
        <p:txBody>
          <a:bodyPr>
            <a:noAutofit/>
          </a:bodyPr>
          <a:lstStyle/>
          <a:p>
            <a:r>
              <a:rPr lang="en-US" dirty="0"/>
              <a:t>Special needs trust also called supplemental needs trust (SNT)</a:t>
            </a:r>
          </a:p>
          <a:p>
            <a:r>
              <a:rPr lang="en-US" dirty="0"/>
              <a:t>SNTs given “official” legal status in 1993</a:t>
            </a:r>
          </a:p>
          <a:p>
            <a:r>
              <a:rPr lang="en-US" dirty="0"/>
              <a:t>Assets in a properly drafted and administered SNT will not be counted as available assets</a:t>
            </a:r>
          </a:p>
          <a:p>
            <a:r>
              <a:rPr lang="en-US" dirty="0"/>
              <a:t>Trust disbursements are generally not counted as income</a:t>
            </a:r>
          </a:p>
          <a:p>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fade">
                                      <p:cBhvr>
                                        <p:cTn id="17"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894" y="2544023"/>
            <a:ext cx="5140106" cy="3426737"/>
          </a:xfrm>
          <a:prstGeom prst="rect">
            <a:avLst/>
          </a:prstGeom>
        </p:spPr>
      </p:pic>
      <p:sp>
        <p:nvSpPr>
          <p:cNvPr id="14338" name="Title 1"/>
          <p:cNvSpPr>
            <a:spLocks noGrp="1"/>
          </p:cNvSpPr>
          <p:nvPr>
            <p:ph type="title"/>
          </p:nvPr>
        </p:nvSpPr>
        <p:spPr>
          <a:xfrm>
            <a:off x="1652982" y="521299"/>
            <a:ext cx="8499348" cy="596319"/>
          </a:xfrm>
        </p:spPr>
        <p:txBody>
          <a:bodyPr>
            <a:noAutofit/>
          </a:bodyPr>
          <a:lstStyle/>
          <a:p>
            <a:r>
              <a:rPr lang="en-US" dirty="0"/>
              <a:t>The Statistics…</a:t>
            </a:r>
          </a:p>
        </p:txBody>
      </p:sp>
      <p:sp>
        <p:nvSpPr>
          <p:cNvPr id="4099" name="Content Placeholder 2"/>
          <p:cNvSpPr>
            <a:spLocks noGrp="1"/>
          </p:cNvSpPr>
          <p:nvPr>
            <p:ph sz="half" idx="1"/>
          </p:nvPr>
        </p:nvSpPr>
        <p:spPr>
          <a:xfrm>
            <a:off x="1652982" y="1663341"/>
            <a:ext cx="5857877" cy="4525963"/>
          </a:xfrm>
        </p:spPr>
        <p:txBody>
          <a:bodyPr>
            <a:normAutofit/>
          </a:bodyPr>
          <a:lstStyle/>
          <a:p>
            <a:pPr marL="0" indent="0">
              <a:buNone/>
              <a:defRPr/>
            </a:pPr>
            <a:r>
              <a:rPr lang="en-US" sz="2400" b="1" dirty="0">
                <a:solidFill>
                  <a:schemeClr val="accent6"/>
                </a:solidFill>
              </a:rPr>
              <a:t>12.7% of U.S. residents (all ages) </a:t>
            </a:r>
            <a:br>
              <a:rPr lang="en-US" sz="2400" b="1" dirty="0">
                <a:solidFill>
                  <a:schemeClr val="accent6"/>
                </a:solidFill>
              </a:rPr>
            </a:br>
            <a:r>
              <a:rPr lang="en-US" sz="2400" b="1" dirty="0">
                <a:solidFill>
                  <a:schemeClr val="accent6"/>
                </a:solidFill>
              </a:rPr>
              <a:t>report having a disability: </a:t>
            </a:r>
          </a:p>
          <a:p>
            <a:pPr marL="514350" lvl="1" indent="-228600">
              <a:defRPr/>
            </a:pPr>
            <a:r>
              <a:rPr lang="en-US" sz="2600" dirty="0"/>
              <a:t>5.4% of persons ages 5 to 15 </a:t>
            </a:r>
          </a:p>
          <a:p>
            <a:pPr marL="514350" lvl="1" indent="-228600">
              <a:defRPr/>
            </a:pPr>
            <a:r>
              <a:rPr lang="en-US" sz="2600" dirty="0"/>
              <a:t>6.2% of persons ages 16 to 20</a:t>
            </a:r>
          </a:p>
          <a:p>
            <a:pPr marL="514350" lvl="1" indent="-228600">
              <a:defRPr/>
            </a:pPr>
            <a:r>
              <a:rPr lang="en-US" sz="2600" dirty="0"/>
              <a:t>10.6% of persons ages 21 to 64</a:t>
            </a:r>
          </a:p>
          <a:p>
            <a:pPr lvl="1">
              <a:buFont typeface="Wingdings" pitchFamily="2" charset="2"/>
              <a:buNone/>
              <a:defRPr/>
            </a:pPr>
            <a:endParaRPr lang="en-US" sz="2600" dirty="0"/>
          </a:p>
        </p:txBody>
      </p:sp>
      <p:sp>
        <p:nvSpPr>
          <p:cNvPr id="14341" name="TextBox 8"/>
          <p:cNvSpPr txBox="1">
            <a:spLocks noChangeArrowheads="1"/>
          </p:cNvSpPr>
          <p:nvPr/>
        </p:nvSpPr>
        <p:spPr bwMode="auto">
          <a:xfrm>
            <a:off x="530352" y="6407849"/>
            <a:ext cx="5008088" cy="523220"/>
          </a:xfrm>
          <a:prstGeom prst="rect">
            <a:avLst/>
          </a:prstGeom>
          <a:noFill/>
          <a:ln w="9525">
            <a:noFill/>
            <a:miter lim="800000"/>
            <a:headEnd/>
            <a:tailEnd/>
          </a:ln>
        </p:spPr>
        <p:txBody>
          <a:bodyPr wrap="square">
            <a:spAutoFit/>
          </a:bodyPr>
          <a:lstStyle/>
          <a:p>
            <a:r>
              <a:rPr lang="en-US" sz="1400" dirty="0">
                <a:solidFill>
                  <a:srgbClr val="5D5D5D"/>
                </a:solidFill>
                <a:latin typeface="Calibri" panose="020F0502020204030204" pitchFamily="34" charset="0"/>
                <a:cs typeface="Arial"/>
              </a:rPr>
              <a:t>Source: 2017 Disability Status Report, Cornell University, 2019</a:t>
            </a:r>
          </a:p>
          <a:p>
            <a:endParaRPr lang="en-US" sz="1400" dirty="0">
              <a:solidFill>
                <a:srgbClr val="5D5D5D"/>
              </a:solidFill>
              <a:latin typeface="Calibri" panose="020F0502020204030204" pitchFamily="34" charset="0"/>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133"/>
          <a:stretch/>
        </p:blipFill>
        <p:spPr>
          <a:xfrm>
            <a:off x="3996264" y="2190937"/>
            <a:ext cx="5147736" cy="3778533"/>
          </a:xfrm>
          <a:prstGeom prst="rect">
            <a:avLst/>
          </a:prstGeom>
        </p:spPr>
      </p:pic>
      <p:sp>
        <p:nvSpPr>
          <p:cNvPr id="32770" name="Title 1"/>
          <p:cNvSpPr>
            <a:spLocks noGrp="1"/>
          </p:cNvSpPr>
          <p:nvPr>
            <p:ph type="title"/>
          </p:nvPr>
        </p:nvSpPr>
        <p:spPr>
          <a:xfrm>
            <a:off x="1695704" y="548459"/>
            <a:ext cx="8499348" cy="596319"/>
          </a:xfrm>
        </p:spPr>
        <p:txBody>
          <a:bodyPr>
            <a:noAutofit/>
          </a:bodyPr>
          <a:lstStyle/>
          <a:p>
            <a:r>
              <a:rPr lang="en-US" dirty="0"/>
              <a:t>Types of SNTs</a:t>
            </a:r>
          </a:p>
        </p:txBody>
      </p:sp>
      <p:sp>
        <p:nvSpPr>
          <p:cNvPr id="32771" name="Content Placeholder 2"/>
          <p:cNvSpPr>
            <a:spLocks noGrp="1"/>
          </p:cNvSpPr>
          <p:nvPr>
            <p:ph sz="half" idx="1"/>
          </p:nvPr>
        </p:nvSpPr>
        <p:spPr>
          <a:xfrm>
            <a:off x="1695704" y="1846907"/>
            <a:ext cx="5402385" cy="2565400"/>
          </a:xfrm>
        </p:spPr>
        <p:txBody>
          <a:bodyPr/>
          <a:lstStyle/>
          <a:p>
            <a:r>
              <a:rPr lang="en-US" dirty="0"/>
              <a:t>Self-settled or first-party SNT </a:t>
            </a:r>
          </a:p>
          <a:p>
            <a:r>
              <a:rPr lang="en-US" dirty="0"/>
              <a:t>Pooled SNT</a:t>
            </a:r>
          </a:p>
          <a:p>
            <a:r>
              <a:rPr lang="en-US" dirty="0"/>
              <a:t>Third-party SNT</a:t>
            </a:r>
          </a:p>
        </p:txBody>
      </p:sp>
      <p:sp>
        <p:nvSpPr>
          <p:cNvPr id="3" name="TextBox 2"/>
          <p:cNvSpPr txBox="1"/>
          <p:nvPr/>
        </p:nvSpPr>
        <p:spPr>
          <a:xfrm>
            <a:off x="1695704" y="5078231"/>
            <a:ext cx="3962712" cy="584775"/>
          </a:xfrm>
          <a:prstGeom prst="rect">
            <a:avLst/>
          </a:prstGeom>
          <a:noFill/>
        </p:spPr>
        <p:txBody>
          <a:bodyPr wrap="square" rtlCol="0">
            <a:spAutoFit/>
          </a:bodyPr>
          <a:lstStyle/>
          <a:p>
            <a:r>
              <a:rPr lang="en-US" sz="1600" b="1" dirty="0">
                <a:solidFill>
                  <a:srgbClr val="5D5D5D"/>
                </a:solidFill>
              </a:rPr>
              <a:t>There are costs and expenses </a:t>
            </a:r>
            <a:br>
              <a:rPr lang="en-US" sz="1600" b="1" dirty="0">
                <a:solidFill>
                  <a:srgbClr val="5D5D5D"/>
                </a:solidFill>
              </a:rPr>
            </a:br>
            <a:r>
              <a:rPr lang="en-US" sz="1600" b="1" dirty="0">
                <a:solidFill>
                  <a:srgbClr val="5D5D5D"/>
                </a:solidFill>
              </a:rPr>
              <a:t>associated with the creation of trusts.</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444" y="1445252"/>
            <a:ext cx="4009556" cy="4525507"/>
          </a:xfrm>
          <a:prstGeom prst="rect">
            <a:avLst/>
          </a:prstGeom>
        </p:spPr>
      </p:pic>
      <p:sp>
        <p:nvSpPr>
          <p:cNvPr id="33794" name="Title 1"/>
          <p:cNvSpPr>
            <a:spLocks noGrp="1"/>
          </p:cNvSpPr>
          <p:nvPr>
            <p:ph type="title"/>
          </p:nvPr>
        </p:nvSpPr>
        <p:spPr>
          <a:xfrm>
            <a:off x="1580554" y="503192"/>
            <a:ext cx="8499348" cy="596319"/>
          </a:xfrm>
        </p:spPr>
        <p:txBody>
          <a:bodyPr/>
          <a:lstStyle/>
          <a:p>
            <a:r>
              <a:rPr lang="en-US" dirty="0"/>
              <a:t>Self-Settled or First-Party SNT</a:t>
            </a:r>
          </a:p>
        </p:txBody>
      </p:sp>
      <p:sp>
        <p:nvSpPr>
          <p:cNvPr id="23555" name="Content Placeholder 2"/>
          <p:cNvSpPr>
            <a:spLocks noGrp="1"/>
          </p:cNvSpPr>
          <p:nvPr>
            <p:ph idx="1"/>
          </p:nvPr>
        </p:nvSpPr>
        <p:spPr>
          <a:xfrm>
            <a:off x="1580555" y="1557196"/>
            <a:ext cx="4204609" cy="4769949"/>
          </a:xfrm>
        </p:spPr>
        <p:txBody>
          <a:bodyPr>
            <a:noAutofit/>
          </a:bodyPr>
          <a:lstStyle/>
          <a:p>
            <a:r>
              <a:rPr lang="en-US" sz="2400" dirty="0"/>
              <a:t>Created for sole benefit of an individual with a disability under age 65 at the time the trust is created </a:t>
            </a:r>
          </a:p>
          <a:p>
            <a:r>
              <a:rPr lang="en-US" sz="2400" dirty="0"/>
              <a:t>Created by parent, grandparent, legal guardian, court or by the individual with a disability with capacity</a:t>
            </a:r>
          </a:p>
          <a:p>
            <a:r>
              <a:rPr lang="en-US" sz="2400" dirty="0"/>
              <a:t>The trust is funded with assets of the individual with a disability</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1671089" y="548459"/>
            <a:ext cx="8499348" cy="596319"/>
          </a:xfrm>
        </p:spPr>
        <p:txBody>
          <a:bodyPr/>
          <a:lstStyle/>
          <a:p>
            <a:r>
              <a:rPr lang="en-US" dirty="0"/>
              <a:t>Self-Settled or First-Party SNT</a:t>
            </a:r>
          </a:p>
        </p:txBody>
      </p:sp>
      <p:sp>
        <p:nvSpPr>
          <p:cNvPr id="2" name="Content Placeholder 2"/>
          <p:cNvSpPr>
            <a:spLocks noGrp="1"/>
          </p:cNvSpPr>
          <p:nvPr>
            <p:ph idx="1"/>
          </p:nvPr>
        </p:nvSpPr>
        <p:spPr>
          <a:xfrm>
            <a:off x="1671089" y="1846907"/>
            <a:ext cx="7387749" cy="4314825"/>
          </a:xfrm>
        </p:spPr>
        <p:txBody>
          <a:bodyPr/>
          <a:lstStyle/>
          <a:p>
            <a:r>
              <a:rPr lang="en-US" sz="2800" dirty="0"/>
              <a:t>Avoids Medicaid and SSI “look-back” provisions</a:t>
            </a:r>
          </a:p>
          <a:p>
            <a:r>
              <a:rPr lang="en-US" sz="2800" dirty="0"/>
              <a:t>Assets in trust will not be countable as resources for eligibility purposes</a:t>
            </a:r>
          </a:p>
          <a:p>
            <a:r>
              <a:rPr lang="en-US" sz="2800" dirty="0"/>
              <a:t>Upon the individual’s death, any money or assets remaining in the trust must be used to reimburse the government for Medicaid benefits extended to the individual during his/her lifetime</a:t>
            </a:r>
          </a:p>
          <a:p>
            <a:endParaRPr lang="en-US" sz="2800" dirty="0"/>
          </a:p>
          <a:p>
            <a:endParaRPr lang="en-US" sz="2800" dirty="0"/>
          </a:p>
          <a:p>
            <a:pPr>
              <a:buFont typeface="Wingdings" pitchFamily="2" charset="2"/>
              <a:buNone/>
            </a:pPr>
            <a:endParaRPr lang="en-US" sz="2800" dirty="0"/>
          </a:p>
          <a:p>
            <a:endParaRPr lang="en-US" sz="2800" dirty="0"/>
          </a:p>
          <a:p>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38472"/>
            <a:ext cx="4572000" cy="3050807"/>
          </a:xfrm>
          <a:prstGeom prst="rect">
            <a:avLst/>
          </a:prstGeom>
        </p:spPr>
      </p:pic>
      <p:sp>
        <p:nvSpPr>
          <p:cNvPr id="35843" name="Title 1"/>
          <p:cNvSpPr>
            <a:spLocks noGrp="1"/>
          </p:cNvSpPr>
          <p:nvPr>
            <p:ph type="title"/>
          </p:nvPr>
        </p:nvSpPr>
        <p:spPr>
          <a:xfrm>
            <a:off x="1616768" y="602780"/>
            <a:ext cx="8499348" cy="596319"/>
          </a:xfrm>
        </p:spPr>
        <p:txBody>
          <a:bodyPr>
            <a:noAutofit/>
          </a:bodyPr>
          <a:lstStyle/>
          <a:p>
            <a:r>
              <a:rPr lang="en-US" dirty="0"/>
              <a:t>Pooled SNT</a:t>
            </a:r>
          </a:p>
        </p:txBody>
      </p:sp>
      <p:sp>
        <p:nvSpPr>
          <p:cNvPr id="2" name="Content Placeholder 2"/>
          <p:cNvSpPr>
            <a:spLocks noGrp="1"/>
          </p:cNvSpPr>
          <p:nvPr>
            <p:ph idx="1"/>
          </p:nvPr>
        </p:nvSpPr>
        <p:spPr>
          <a:xfrm>
            <a:off x="1616768" y="1901228"/>
            <a:ext cx="7232717" cy="3644900"/>
          </a:xfrm>
        </p:spPr>
        <p:txBody>
          <a:bodyPr/>
          <a:lstStyle/>
          <a:p>
            <a:r>
              <a:rPr lang="en-US" dirty="0"/>
              <a:t>Managed by a nonprofit organization </a:t>
            </a:r>
          </a:p>
          <a:p>
            <a:r>
              <a:rPr lang="en-US" dirty="0"/>
              <a:t>Funds are pooled for investment purposes</a:t>
            </a:r>
          </a:p>
          <a:p>
            <a:r>
              <a:rPr lang="en-US" dirty="0"/>
              <a:t>Subaccounts maintained for each beneficiary</a:t>
            </a:r>
          </a:p>
          <a:p>
            <a:r>
              <a:rPr lang="en-US" dirty="0"/>
              <a:t>Pay back to Medicaid or </a:t>
            </a:r>
            <a:br>
              <a:rPr lang="en-US" dirty="0"/>
            </a:br>
            <a:r>
              <a:rPr lang="en-US" dirty="0"/>
              <a:t>help others in the pool, </a:t>
            </a:r>
            <a:br>
              <a:rPr lang="en-US" dirty="0"/>
            </a:br>
            <a:r>
              <a:rPr lang="en-US" dirty="0"/>
              <a:t>depending on state law</a:t>
            </a:r>
          </a:p>
          <a:p>
            <a:endParaRPr lang="en-US" dirty="0"/>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256" y="1521644"/>
            <a:ext cx="5987744" cy="4449117"/>
          </a:xfrm>
          <a:prstGeom prst="rect">
            <a:avLst/>
          </a:prstGeom>
        </p:spPr>
      </p:pic>
      <p:sp>
        <p:nvSpPr>
          <p:cNvPr id="36867" name="Title 1"/>
          <p:cNvSpPr>
            <a:spLocks noGrp="1"/>
          </p:cNvSpPr>
          <p:nvPr>
            <p:ph type="title"/>
          </p:nvPr>
        </p:nvSpPr>
        <p:spPr>
          <a:xfrm>
            <a:off x="1698250" y="589079"/>
            <a:ext cx="8499348" cy="596319"/>
          </a:xfrm>
        </p:spPr>
        <p:txBody>
          <a:bodyPr/>
          <a:lstStyle/>
          <a:p>
            <a:r>
              <a:rPr lang="en-US" dirty="0"/>
              <a:t>Third-Party SNT</a:t>
            </a:r>
          </a:p>
        </p:txBody>
      </p:sp>
      <p:sp>
        <p:nvSpPr>
          <p:cNvPr id="2" name="Content Placeholder 2"/>
          <p:cNvSpPr>
            <a:spLocks noGrp="1"/>
          </p:cNvSpPr>
          <p:nvPr>
            <p:ph idx="1"/>
          </p:nvPr>
        </p:nvSpPr>
        <p:spPr>
          <a:xfrm>
            <a:off x="1571500" y="1664456"/>
            <a:ext cx="7572500" cy="4419600"/>
          </a:xfrm>
        </p:spPr>
        <p:txBody>
          <a:bodyPr/>
          <a:lstStyle/>
          <a:p>
            <a:r>
              <a:rPr lang="en-US" sz="2200" dirty="0"/>
              <a:t>Created by parent of an individual with a disability </a:t>
            </a:r>
            <a:br>
              <a:rPr lang="en-US" sz="2200" dirty="0"/>
            </a:br>
            <a:r>
              <a:rPr lang="en-US" sz="2200" dirty="0"/>
              <a:t>or other third party</a:t>
            </a:r>
          </a:p>
          <a:p>
            <a:r>
              <a:rPr lang="en-US" sz="2200" dirty="0"/>
              <a:t>No payback requirement in most cases</a:t>
            </a:r>
          </a:p>
          <a:p>
            <a:r>
              <a:rPr lang="en-US" sz="2200" dirty="0"/>
              <a:t>Creator of trust must not have a duty </a:t>
            </a:r>
            <a:br>
              <a:rPr lang="en-US" sz="2200" dirty="0"/>
            </a:br>
            <a:r>
              <a:rPr lang="en-US" sz="2200" dirty="0"/>
              <a:t>to support the individual</a:t>
            </a:r>
          </a:p>
          <a:p>
            <a:r>
              <a:rPr lang="en-US" sz="2200" dirty="0"/>
              <a:t>Beneficiary with a disability </a:t>
            </a:r>
            <a:br>
              <a:rPr lang="en-US" sz="2200" dirty="0"/>
            </a:br>
            <a:r>
              <a:rPr lang="en-US" sz="2200" dirty="0"/>
              <a:t>does not need to be under age 65</a:t>
            </a:r>
          </a:p>
          <a:p>
            <a:r>
              <a:rPr lang="en-US" sz="2200" dirty="0"/>
              <a:t>Poorly drafted trust may trigger </a:t>
            </a:r>
            <a:br>
              <a:rPr lang="en-US" sz="2200" dirty="0"/>
            </a:br>
            <a:r>
              <a:rPr lang="en-US" sz="2200" dirty="0"/>
              <a:t>ineligibility for Medicaid or SSI</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428" y="1819746"/>
            <a:ext cx="5279571" cy="4156633"/>
          </a:xfrm>
          <a:prstGeom prst="rect">
            <a:avLst/>
          </a:prstGeom>
        </p:spPr>
      </p:pic>
      <p:sp>
        <p:nvSpPr>
          <p:cNvPr id="32770" name="Title 1"/>
          <p:cNvSpPr>
            <a:spLocks noGrp="1"/>
          </p:cNvSpPr>
          <p:nvPr>
            <p:ph type="title"/>
          </p:nvPr>
        </p:nvSpPr>
        <p:spPr>
          <a:xfrm>
            <a:off x="1658757" y="526495"/>
            <a:ext cx="8499348" cy="596319"/>
          </a:xfrm>
        </p:spPr>
        <p:txBody>
          <a:bodyPr>
            <a:noAutofit/>
          </a:bodyPr>
          <a:lstStyle/>
          <a:p>
            <a:r>
              <a:rPr lang="en-US" dirty="0"/>
              <a:t>ABLE Accounts</a:t>
            </a:r>
          </a:p>
        </p:txBody>
      </p:sp>
      <p:sp>
        <p:nvSpPr>
          <p:cNvPr id="32771" name="Content Placeholder 2"/>
          <p:cNvSpPr>
            <a:spLocks noGrp="1"/>
          </p:cNvSpPr>
          <p:nvPr>
            <p:ph sz="half" idx="1"/>
          </p:nvPr>
        </p:nvSpPr>
        <p:spPr>
          <a:xfrm>
            <a:off x="1652983" y="1364008"/>
            <a:ext cx="4598240" cy="3750365"/>
          </a:xfrm>
        </p:spPr>
        <p:txBody>
          <a:bodyPr>
            <a:noAutofit/>
          </a:bodyPr>
          <a:lstStyle/>
          <a:p>
            <a:pPr marL="0" indent="0">
              <a:buNone/>
            </a:pPr>
            <a:r>
              <a:rPr lang="en-US" sz="2200" b="1" dirty="0">
                <a:solidFill>
                  <a:schemeClr val="accent6"/>
                </a:solidFill>
              </a:rPr>
              <a:t>What are ABLE accounts?</a:t>
            </a:r>
          </a:p>
          <a:p>
            <a:r>
              <a:rPr lang="en-US" sz="2200" dirty="0"/>
              <a:t>Tax-advantaged savings vehicles similar in some respects to 529 college savings accounts </a:t>
            </a:r>
          </a:p>
          <a:p>
            <a:r>
              <a:rPr lang="en-US" sz="2200" dirty="0"/>
              <a:t>Available to individuals whose </a:t>
            </a:r>
            <a:br>
              <a:rPr lang="en-US" sz="2200" dirty="0"/>
            </a:br>
            <a:r>
              <a:rPr lang="en-US" sz="2200" dirty="0"/>
              <a:t>disability began before age 26</a:t>
            </a:r>
          </a:p>
          <a:p>
            <a:r>
              <a:rPr lang="en-US" sz="2200" dirty="0"/>
              <a:t>Account funds will generally </a:t>
            </a:r>
            <a:br>
              <a:rPr lang="en-US" sz="2200" dirty="0"/>
            </a:br>
            <a:r>
              <a:rPr lang="en-US" sz="2200" dirty="0"/>
              <a:t>not count toward the personal </a:t>
            </a:r>
            <a:br>
              <a:rPr lang="en-US" sz="2200" dirty="0"/>
            </a:br>
            <a:r>
              <a:rPr lang="en-US" sz="2200" dirty="0"/>
              <a:t>asset limit for SSI and Medicaid</a:t>
            </a:r>
          </a:p>
          <a:p>
            <a:endParaRPr lang="en-US" sz="2200" dirty="0"/>
          </a:p>
          <a:p>
            <a:pPr marL="0" indent="0">
              <a:buNone/>
            </a:pPr>
            <a:endParaRPr lang="en-US" sz="2200" dirty="0"/>
          </a:p>
          <a:p>
            <a:endParaRPr lang="en-US" sz="2200" dirty="0"/>
          </a:p>
          <a:p>
            <a:endParaRPr lang="en-US" sz="2200" dirty="0"/>
          </a:p>
        </p:txBody>
      </p:sp>
      <p:sp>
        <p:nvSpPr>
          <p:cNvPr id="3" name="TextBox 2"/>
          <p:cNvSpPr txBox="1"/>
          <p:nvPr/>
        </p:nvSpPr>
        <p:spPr>
          <a:xfrm>
            <a:off x="1652983" y="4833716"/>
            <a:ext cx="4267200" cy="830997"/>
          </a:xfrm>
          <a:prstGeom prst="rect">
            <a:avLst/>
          </a:prstGeom>
          <a:noFill/>
        </p:spPr>
        <p:txBody>
          <a:bodyPr wrap="square" rtlCol="0">
            <a:spAutoFit/>
          </a:bodyPr>
          <a:lstStyle/>
          <a:p>
            <a:r>
              <a:rPr lang="en-US" sz="1600" dirty="0"/>
              <a:t>Seek more information from your state regarding how your benefits may be impacted by ABLE account assets.</a:t>
            </a:r>
          </a:p>
        </p:txBody>
      </p:sp>
    </p:spTree>
    <p:extLst>
      <p:ext uri="{BB962C8B-B14F-4D97-AF65-F5344CB8AC3E}">
        <p14:creationId xmlns:p14="http://schemas.microsoft.com/office/powerpoint/2010/main" val="2610675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1">
                                            <p:txEl>
                                              <p:pRg st="3" end="3"/>
                                            </p:txEl>
                                          </p:spTgt>
                                        </p:tgtEl>
                                        <p:attrNameLst>
                                          <p:attrName>style.visibility</p:attrName>
                                        </p:attrNameLst>
                                      </p:cBhvr>
                                      <p:to>
                                        <p:strVal val="visible"/>
                                      </p:to>
                                    </p:set>
                                    <p:animEffect transition="in" filter="fade">
                                      <p:cBhvr>
                                        <p:cTn id="20"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1650814" y="738581"/>
            <a:ext cx="8499348" cy="596319"/>
          </a:xfrm>
        </p:spPr>
        <p:txBody>
          <a:bodyPr/>
          <a:lstStyle/>
          <a:p>
            <a:r>
              <a:rPr lang="en-US" dirty="0"/>
              <a:t>ABLE Accounts</a:t>
            </a:r>
          </a:p>
        </p:txBody>
      </p:sp>
      <p:sp>
        <p:nvSpPr>
          <p:cNvPr id="2" name="Content Placeholder 2"/>
          <p:cNvSpPr>
            <a:spLocks noGrp="1"/>
          </p:cNvSpPr>
          <p:nvPr>
            <p:ph idx="1"/>
          </p:nvPr>
        </p:nvSpPr>
        <p:spPr>
          <a:xfrm>
            <a:off x="1650814" y="1593022"/>
            <a:ext cx="7493186" cy="4410699"/>
          </a:xfrm>
        </p:spPr>
        <p:txBody>
          <a:bodyPr>
            <a:noAutofit/>
          </a:bodyPr>
          <a:lstStyle/>
          <a:p>
            <a:r>
              <a:rPr lang="en-US" sz="2400" dirty="0"/>
              <a:t>ABLE programs are operated by states and details vary</a:t>
            </a:r>
          </a:p>
          <a:p>
            <a:r>
              <a:rPr lang="en-US" sz="2400" dirty="0"/>
              <a:t>Eligible individuals may have only one account</a:t>
            </a:r>
          </a:p>
          <a:p>
            <a:r>
              <a:rPr lang="en-US" sz="2400" dirty="0"/>
              <a:t>After-tax contributions can be made by anyone, any earnings are tax-deferred, and distributions are tax-free when used to pay qualified disability expenses</a:t>
            </a:r>
          </a:p>
          <a:p>
            <a:r>
              <a:rPr lang="en-US" sz="2400" dirty="0"/>
              <a:t>Annual contributions are generally limited to the federal gift tax exclusion ($15,000 in 2020) but ABLE account owners who work may be able to contribute more </a:t>
            </a:r>
          </a:p>
          <a:p>
            <a:r>
              <a:rPr lang="en-US" sz="2400" dirty="0"/>
              <a:t>Lifetime contribution limits also apply</a:t>
            </a:r>
          </a:p>
          <a:p>
            <a:endParaRPr lang="en-US" sz="2400" dirty="0"/>
          </a:p>
          <a:p>
            <a:pPr>
              <a:buFont typeface="Wingdings" pitchFamily="2" charset="2"/>
              <a:buNone/>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96630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1553393" y="430764"/>
            <a:ext cx="8499348" cy="596319"/>
          </a:xfrm>
        </p:spPr>
        <p:txBody>
          <a:bodyPr/>
          <a:lstStyle/>
          <a:p>
            <a:r>
              <a:rPr lang="en-US" dirty="0"/>
              <a:t>ABLE Accounts</a:t>
            </a:r>
          </a:p>
        </p:txBody>
      </p:sp>
      <p:sp>
        <p:nvSpPr>
          <p:cNvPr id="2" name="Content Placeholder 2"/>
          <p:cNvSpPr>
            <a:spLocks noGrp="1"/>
          </p:cNvSpPr>
          <p:nvPr>
            <p:ph idx="1"/>
          </p:nvPr>
        </p:nvSpPr>
        <p:spPr>
          <a:xfrm>
            <a:off x="1553393" y="1386312"/>
            <a:ext cx="7480173" cy="3512457"/>
          </a:xfrm>
        </p:spPr>
        <p:txBody>
          <a:bodyPr>
            <a:noAutofit/>
          </a:bodyPr>
          <a:lstStyle/>
          <a:p>
            <a:r>
              <a:rPr lang="en-US" sz="2400" dirty="0"/>
              <a:t>No federal income tax deduction but states may offer tax deductions or other tax benefits</a:t>
            </a:r>
          </a:p>
          <a:p>
            <a:r>
              <a:rPr lang="en-US" sz="2400" dirty="0"/>
              <a:t>ABLE account owners who contribute to their own accounts may be eligible to claim the Saver’s Credit</a:t>
            </a:r>
          </a:p>
          <a:p>
            <a:r>
              <a:rPr lang="en-US" sz="2400" dirty="0"/>
              <a:t>Funds from a 529 college savings account may be rolled over to an ABLE account if certain requirements are met</a:t>
            </a:r>
          </a:p>
          <a:p>
            <a:endParaRPr lang="en-US" sz="2400" dirty="0"/>
          </a:p>
          <a:p>
            <a:pPr>
              <a:buFont typeface="Wingdings" pitchFamily="2" charset="2"/>
              <a:buNone/>
            </a:pPr>
            <a:endParaRPr lang="en-US" sz="2400" dirty="0"/>
          </a:p>
          <a:p>
            <a:endParaRPr lang="en-US" sz="2400" dirty="0"/>
          </a:p>
          <a:p>
            <a:endParaRPr lang="en-US" sz="2400" dirty="0"/>
          </a:p>
          <a:p>
            <a:endParaRPr lang="en-US" sz="2400" dirty="0"/>
          </a:p>
        </p:txBody>
      </p:sp>
      <p:sp>
        <p:nvSpPr>
          <p:cNvPr id="4" name="TextBox 3"/>
          <p:cNvSpPr txBox="1"/>
          <p:nvPr/>
        </p:nvSpPr>
        <p:spPr>
          <a:xfrm>
            <a:off x="1716686" y="4098550"/>
            <a:ext cx="7316880" cy="1600438"/>
          </a:xfrm>
          <a:prstGeom prst="rect">
            <a:avLst/>
          </a:prstGeom>
          <a:noFill/>
        </p:spPr>
        <p:txBody>
          <a:bodyPr wrap="square" rtlCol="0">
            <a:spAutoFit/>
          </a:bodyPr>
          <a:lstStyle/>
          <a:p>
            <a:r>
              <a:rPr lang="en-US" sz="1400" dirty="0">
                <a:solidFill>
                  <a:srgbClr val="5D5D5D"/>
                </a:solidFill>
              </a:rPr>
              <a:t>Investors should consider the investment objectives, risks, charges, and expenses associated with ABLE programs before investing, including the risk that investments may lose money or not perform well enough to cover future expenses. More information is available in the official statements and applicable prospectuses, which contain information about the investment options, underlying investments, and investment company. Read these carefully before investing. Also, before investing, consider whether your state offers an ABLE program that provides residents with favorable state tax benefits. Consult a tax professional for more information.</a:t>
            </a:r>
          </a:p>
        </p:txBody>
      </p:sp>
    </p:spTree>
    <p:extLst>
      <p:ext uri="{BB962C8B-B14F-4D97-AF65-F5344CB8AC3E}">
        <p14:creationId xmlns:p14="http://schemas.microsoft.com/office/powerpoint/2010/main" val="16604041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66" y="1683945"/>
            <a:ext cx="5877133" cy="4284121"/>
          </a:xfrm>
          <a:prstGeom prst="rect">
            <a:avLst/>
          </a:prstGeom>
        </p:spPr>
      </p:pic>
      <p:sp>
        <p:nvSpPr>
          <p:cNvPr id="32770" name="Title 1"/>
          <p:cNvSpPr>
            <a:spLocks noGrp="1"/>
          </p:cNvSpPr>
          <p:nvPr>
            <p:ph type="title"/>
          </p:nvPr>
        </p:nvSpPr>
        <p:spPr>
          <a:xfrm>
            <a:off x="1716356" y="700409"/>
            <a:ext cx="8499348" cy="596319"/>
          </a:xfrm>
        </p:spPr>
        <p:txBody>
          <a:bodyPr>
            <a:noAutofit/>
          </a:bodyPr>
          <a:lstStyle/>
          <a:p>
            <a:r>
              <a:rPr lang="en-US" dirty="0"/>
              <a:t>ABLE Accounts</a:t>
            </a:r>
          </a:p>
        </p:txBody>
      </p:sp>
      <p:sp>
        <p:nvSpPr>
          <p:cNvPr id="32771" name="Content Placeholder 2"/>
          <p:cNvSpPr>
            <a:spLocks noGrp="1"/>
          </p:cNvSpPr>
          <p:nvPr>
            <p:ph sz="half" idx="1"/>
          </p:nvPr>
        </p:nvSpPr>
        <p:spPr>
          <a:xfrm>
            <a:off x="1716356" y="1813326"/>
            <a:ext cx="6490208" cy="3825876"/>
          </a:xfrm>
        </p:spPr>
        <p:txBody>
          <a:bodyPr>
            <a:noAutofit/>
          </a:bodyPr>
          <a:lstStyle/>
          <a:p>
            <a:r>
              <a:rPr lang="en-US" dirty="0"/>
              <a:t>Funds may be subject to Medicaid payback provision in the event of the beneficiary’s death</a:t>
            </a:r>
          </a:p>
          <a:p>
            <a:r>
              <a:rPr lang="en-US" dirty="0"/>
              <a:t>Both special needs trusts </a:t>
            </a:r>
            <a:br>
              <a:rPr lang="en-US" dirty="0"/>
            </a:br>
            <a:r>
              <a:rPr lang="en-US" dirty="0"/>
              <a:t>and ABLE accounts </a:t>
            </a:r>
            <a:br>
              <a:rPr lang="en-US" dirty="0"/>
            </a:br>
            <a:r>
              <a:rPr lang="en-US" dirty="0"/>
              <a:t>may be appropriate tools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476416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039" y="2679825"/>
            <a:ext cx="4936961" cy="3291307"/>
          </a:xfrm>
          <a:prstGeom prst="rect">
            <a:avLst/>
          </a:prstGeom>
        </p:spPr>
      </p:pic>
      <p:sp>
        <p:nvSpPr>
          <p:cNvPr id="37890" name="Rectangle 2"/>
          <p:cNvSpPr>
            <a:spLocks noGrp="1" noChangeArrowheads="1"/>
          </p:cNvSpPr>
          <p:nvPr>
            <p:ph type="title"/>
          </p:nvPr>
        </p:nvSpPr>
        <p:spPr>
          <a:xfrm>
            <a:off x="1580554" y="485085"/>
            <a:ext cx="8499348" cy="596319"/>
          </a:xfrm>
        </p:spPr>
        <p:txBody>
          <a:bodyPr>
            <a:noAutofit/>
          </a:bodyPr>
          <a:lstStyle/>
          <a:p>
            <a:r>
              <a:rPr lang="en-US" dirty="0"/>
              <a:t>Conclusion</a:t>
            </a:r>
          </a:p>
        </p:txBody>
      </p:sp>
      <p:sp>
        <p:nvSpPr>
          <p:cNvPr id="37891" name="Rectangle 3"/>
          <p:cNvSpPr>
            <a:spLocks noGrp="1" noChangeArrowheads="1"/>
          </p:cNvSpPr>
          <p:nvPr>
            <p:ph sz="half" idx="1"/>
          </p:nvPr>
        </p:nvSpPr>
        <p:spPr>
          <a:xfrm>
            <a:off x="1580554" y="1783533"/>
            <a:ext cx="6272382" cy="3571875"/>
          </a:xfrm>
        </p:spPr>
        <p:txBody>
          <a:bodyPr/>
          <a:lstStyle/>
          <a:p>
            <a:pPr marL="0" indent="0">
              <a:lnSpc>
                <a:spcPct val="90000"/>
              </a:lnSpc>
              <a:buNone/>
            </a:pPr>
            <a:r>
              <a:rPr lang="en-US" sz="2200" b="1" dirty="0">
                <a:solidFill>
                  <a:schemeClr val="accent6"/>
                </a:solidFill>
              </a:rPr>
              <a:t>If you have a loved one who has a disability or who  has special needs:</a:t>
            </a:r>
          </a:p>
          <a:p>
            <a:pPr>
              <a:lnSpc>
                <a:spcPct val="90000"/>
              </a:lnSpc>
            </a:pPr>
            <a:r>
              <a:rPr lang="en-US" sz="2600" dirty="0"/>
              <a:t>Are you concerned about his or her future personal needs and financial security?</a:t>
            </a:r>
          </a:p>
          <a:p>
            <a:pPr>
              <a:lnSpc>
                <a:spcPct val="90000"/>
              </a:lnSpc>
            </a:pPr>
            <a:r>
              <a:rPr lang="en-US" sz="2600" dirty="0"/>
              <a:t>Are you concerned about </a:t>
            </a:r>
            <a:br>
              <a:rPr lang="en-US" sz="2600" dirty="0"/>
            </a:br>
            <a:r>
              <a:rPr lang="en-US" sz="2600" dirty="0"/>
              <a:t>meeting both your loved one’s </a:t>
            </a:r>
            <a:br>
              <a:rPr lang="en-US" sz="2600" dirty="0"/>
            </a:br>
            <a:r>
              <a:rPr lang="en-US" sz="2600" dirty="0"/>
              <a:t>needs and your own?</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16767" y="583153"/>
            <a:ext cx="8499348" cy="596319"/>
          </a:xfrm>
        </p:spPr>
        <p:txBody>
          <a:bodyPr>
            <a:noAutofit/>
          </a:bodyPr>
          <a:lstStyle/>
          <a:p>
            <a:r>
              <a:rPr lang="en-US" dirty="0"/>
              <a:t>The Statistics…</a:t>
            </a:r>
          </a:p>
        </p:txBody>
      </p:sp>
      <p:sp>
        <p:nvSpPr>
          <p:cNvPr id="5122" name="Content Placeholder 2"/>
          <p:cNvSpPr>
            <a:spLocks noGrp="1"/>
          </p:cNvSpPr>
          <p:nvPr>
            <p:ph sz="half" idx="1"/>
          </p:nvPr>
        </p:nvSpPr>
        <p:spPr>
          <a:xfrm>
            <a:off x="1826193" y="4247844"/>
            <a:ext cx="3534655" cy="1240124"/>
          </a:xfrm>
        </p:spPr>
        <p:txBody>
          <a:bodyPr/>
          <a:lstStyle/>
          <a:p>
            <a:pPr marL="0" indent="0">
              <a:buNone/>
            </a:pPr>
            <a:r>
              <a:rPr lang="en-US" sz="2200" dirty="0">
                <a:solidFill>
                  <a:schemeClr val="accent6"/>
                </a:solidFill>
              </a:rPr>
              <a:t>1 in 59 </a:t>
            </a:r>
            <a:r>
              <a:rPr lang="en-US" sz="2200" dirty="0"/>
              <a:t>American children has </a:t>
            </a:r>
            <a:br>
              <a:rPr lang="en-US" sz="2200" dirty="0"/>
            </a:br>
            <a:r>
              <a:rPr lang="en-US" sz="2200" dirty="0"/>
              <a:t>an autism spectrum disorder* </a:t>
            </a:r>
          </a:p>
        </p:txBody>
      </p:sp>
      <p:sp>
        <p:nvSpPr>
          <p:cNvPr id="8" name="TextBox 7"/>
          <p:cNvSpPr txBox="1">
            <a:spLocks noChangeArrowheads="1"/>
          </p:cNvSpPr>
          <p:nvPr/>
        </p:nvSpPr>
        <p:spPr bwMode="auto">
          <a:xfrm>
            <a:off x="1616767" y="5395452"/>
            <a:ext cx="8263270" cy="677108"/>
          </a:xfrm>
          <a:prstGeom prst="rect">
            <a:avLst/>
          </a:prstGeom>
          <a:noFill/>
          <a:ln w="9525">
            <a:noFill/>
            <a:miter lim="800000"/>
            <a:headEnd/>
            <a:tailEnd/>
          </a:ln>
        </p:spPr>
        <p:txBody>
          <a:bodyPr wrap="square">
            <a:spAutoFit/>
          </a:bodyPr>
          <a:lstStyle/>
          <a:p>
            <a:pPr algn="l">
              <a:spcAft>
                <a:spcPts val="600"/>
              </a:spcAft>
              <a:tabLst>
                <a:tab pos="117475" algn="l"/>
              </a:tabLst>
            </a:pPr>
            <a:r>
              <a:rPr lang="en-US" sz="1100" dirty="0">
                <a:solidFill>
                  <a:srgbClr val="5D5D5D"/>
                </a:solidFill>
                <a:latin typeface="Arial"/>
                <a:cs typeface="Arial"/>
              </a:rPr>
              <a:t> *Source: Centers for Disease Control  and Prevention, Data and Statistics, </a:t>
            </a:r>
            <a:r>
              <a:rPr lang="en-US" sz="1100" dirty="0">
                <a:solidFill>
                  <a:schemeClr val="accent6"/>
                </a:solidFill>
                <a:latin typeface="Arial"/>
                <a:cs typeface="Arial"/>
                <a:hlinkClick r:id="rId3"/>
              </a:rPr>
              <a:t>www.cdc.gov</a:t>
            </a:r>
            <a:r>
              <a:rPr lang="en-US" sz="1100" dirty="0">
                <a:solidFill>
                  <a:srgbClr val="5D5D5D"/>
                </a:solidFill>
                <a:latin typeface="Arial"/>
                <a:cs typeface="Arial"/>
              </a:rPr>
              <a:t>, accessed January 2020</a:t>
            </a:r>
          </a:p>
          <a:p>
            <a:pPr algn="l">
              <a:tabLst>
                <a:tab pos="117475" algn="l"/>
              </a:tabLst>
            </a:pPr>
            <a:r>
              <a:rPr lang="en-US" sz="1100" dirty="0">
                <a:solidFill>
                  <a:srgbClr val="5D5D5D"/>
                </a:solidFill>
                <a:latin typeface="Arial"/>
                <a:cs typeface="Arial"/>
              </a:rPr>
              <a:t>**Source: Alzheimer's Association report, 2019 Alzheimer’s Disease Facts and Figures</a:t>
            </a:r>
          </a:p>
          <a:p>
            <a:pPr algn="l"/>
            <a:endParaRPr lang="en-US" sz="1100" dirty="0">
              <a:solidFill>
                <a:srgbClr val="5D5D5D"/>
              </a:solidFill>
              <a:latin typeface="Arial"/>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446" y="1437846"/>
            <a:ext cx="3083963" cy="2782656"/>
          </a:xfrm>
          <a:prstGeom prst="rect">
            <a:avLst/>
          </a:prstGeom>
        </p:spPr>
      </p:pic>
      <p:sp>
        <p:nvSpPr>
          <p:cNvPr id="9" name="Content Placeholder 2"/>
          <p:cNvSpPr>
            <a:spLocks noGrp="1"/>
          </p:cNvSpPr>
          <p:nvPr>
            <p:ph sz="half" idx="1"/>
          </p:nvPr>
        </p:nvSpPr>
        <p:spPr>
          <a:xfrm>
            <a:off x="5616494" y="4195894"/>
            <a:ext cx="2873915" cy="1172216"/>
          </a:xfrm>
        </p:spPr>
        <p:txBody>
          <a:bodyPr/>
          <a:lstStyle/>
          <a:p>
            <a:pPr marL="0" lvl="1" indent="0">
              <a:buNone/>
            </a:pPr>
            <a:r>
              <a:rPr lang="en-US" sz="2200" dirty="0">
                <a:solidFill>
                  <a:schemeClr val="accent6"/>
                </a:solidFill>
              </a:rPr>
              <a:t>1 in 10 </a:t>
            </a:r>
            <a:r>
              <a:rPr lang="en-US" sz="2200" dirty="0"/>
              <a:t>older Americans has Alzheimer’s disease**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581" y="1370032"/>
            <a:ext cx="3159120" cy="285047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3" t="7150"/>
          <a:stretch/>
        </p:blipFill>
        <p:spPr>
          <a:xfrm>
            <a:off x="2472566" y="1819748"/>
            <a:ext cx="6671434" cy="4141960"/>
          </a:xfrm>
          <a:prstGeom prst="rect">
            <a:avLst/>
          </a:prstGeom>
        </p:spPr>
      </p:pic>
      <p:sp>
        <p:nvSpPr>
          <p:cNvPr id="2" name="Title 1"/>
          <p:cNvSpPr>
            <a:spLocks noGrp="1"/>
          </p:cNvSpPr>
          <p:nvPr>
            <p:ph type="title"/>
          </p:nvPr>
        </p:nvSpPr>
        <p:spPr>
          <a:xfrm>
            <a:off x="1716356" y="756689"/>
            <a:ext cx="8499348" cy="596319"/>
          </a:xfrm>
        </p:spPr>
        <p:txBody>
          <a:bodyPr>
            <a:noAutofit/>
          </a:bodyPr>
          <a:lstStyle/>
          <a:p>
            <a:r>
              <a:rPr lang="en-US" sz="5400" dirty="0">
                <a:latin typeface="+mn-lt"/>
              </a:rPr>
              <a:t>Thank You</a:t>
            </a:r>
          </a:p>
        </p:txBody>
      </p:sp>
    </p:spTree>
    <p:extLst>
      <p:ext uri="{BB962C8B-B14F-4D97-AF65-F5344CB8AC3E}">
        <p14:creationId xmlns:p14="http://schemas.microsoft.com/office/powerpoint/2010/main" val="331055138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625820" y="521299"/>
            <a:ext cx="9970151" cy="596319"/>
          </a:xfrm>
        </p:spPr>
        <p:txBody>
          <a:bodyPr/>
          <a:lstStyle/>
          <a:p>
            <a:r>
              <a:rPr dirty="0"/>
              <a:t>Disclaimer</a:t>
            </a:r>
          </a:p>
        </p:txBody>
      </p:sp>
      <p:sp>
        <p:nvSpPr>
          <p:cNvPr id="3" name="Content Placeholder - disc"/>
          <p:cNvSpPr>
            <a:spLocks noGrp="1"/>
          </p:cNvSpPr>
          <p:nvPr>
            <p:ph idx="1"/>
          </p:nvPr>
        </p:nvSpPr>
        <p:spPr>
          <a:xfrm>
            <a:off x="1625821" y="1819747"/>
            <a:ext cx="7355217" cy="3512457"/>
          </a:xfrm>
        </p:spPr>
        <p:txBody>
          <a:bodyPr>
            <a:normAutofit fontScale="49166" lnSpcReduction="20000"/>
          </a:bodyPr>
          <a:lstStyle/>
          <a:p>
            <a:pPr marL="0" indent="0">
              <a:buNone/>
            </a:pPr>
            <a:r>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539" y="2616452"/>
            <a:ext cx="4672461" cy="3345628"/>
          </a:xfrm>
          <a:prstGeom prst="rect">
            <a:avLst/>
          </a:prstGeom>
        </p:spPr>
      </p:pic>
      <p:sp>
        <p:nvSpPr>
          <p:cNvPr id="16386" name="Title 4"/>
          <p:cNvSpPr>
            <a:spLocks noGrp="1"/>
          </p:cNvSpPr>
          <p:nvPr>
            <p:ph type="title"/>
          </p:nvPr>
        </p:nvSpPr>
        <p:spPr>
          <a:xfrm>
            <a:off x="1548142" y="530352"/>
            <a:ext cx="7481557" cy="596319"/>
          </a:xfrm>
        </p:spPr>
        <p:txBody>
          <a:bodyPr>
            <a:noAutofit/>
          </a:bodyPr>
          <a:lstStyle/>
          <a:p>
            <a:r>
              <a:rPr lang="en-US" dirty="0"/>
              <a:t>What Is Special Needs Planning?</a:t>
            </a:r>
          </a:p>
        </p:txBody>
      </p:sp>
      <p:sp>
        <p:nvSpPr>
          <p:cNvPr id="6146" name="Content Placeholder 2"/>
          <p:cNvSpPr>
            <a:spLocks noGrp="1"/>
          </p:cNvSpPr>
          <p:nvPr>
            <p:ph sz="half" idx="1"/>
          </p:nvPr>
        </p:nvSpPr>
        <p:spPr>
          <a:xfrm>
            <a:off x="1548142" y="1665838"/>
            <a:ext cx="7203592" cy="4889500"/>
          </a:xfrm>
        </p:spPr>
        <p:txBody>
          <a:bodyPr>
            <a:noAutofit/>
          </a:bodyPr>
          <a:lstStyle/>
          <a:p>
            <a:pPr>
              <a:defRPr/>
            </a:pPr>
            <a:r>
              <a:rPr lang="en-US" sz="2200" dirty="0"/>
              <a:t>Provides for an individual with special needs, taking into consideration the needs of the family as well as the individual</a:t>
            </a:r>
          </a:p>
          <a:p>
            <a:pPr>
              <a:defRPr/>
            </a:pPr>
            <a:r>
              <a:rPr lang="en-US" sz="2200" dirty="0"/>
              <a:t>Plans can be made by the  individual and/or the </a:t>
            </a:r>
            <a:br>
              <a:rPr lang="en-US" sz="2200" dirty="0"/>
            </a:br>
            <a:r>
              <a:rPr lang="en-US" sz="2200" dirty="0"/>
              <a:t>loved ones of the individual </a:t>
            </a:r>
          </a:p>
          <a:p>
            <a:pPr marL="687388" lvl="1" indent="-225425">
              <a:spcBef>
                <a:spcPts val="0"/>
              </a:spcBef>
              <a:defRPr/>
            </a:pPr>
            <a:r>
              <a:rPr lang="en-US" sz="2200" dirty="0"/>
              <a:t>Child of any age</a:t>
            </a:r>
          </a:p>
          <a:p>
            <a:pPr marL="687388" lvl="1" indent="-225425">
              <a:spcBef>
                <a:spcPts val="0"/>
              </a:spcBef>
              <a:defRPr/>
            </a:pPr>
            <a:r>
              <a:rPr lang="en-US" sz="2200" dirty="0"/>
              <a:t>Sibling</a:t>
            </a:r>
          </a:p>
          <a:p>
            <a:pPr marL="687388" lvl="1" indent="-225425">
              <a:spcBef>
                <a:spcPts val="0"/>
              </a:spcBef>
              <a:defRPr/>
            </a:pPr>
            <a:r>
              <a:rPr lang="en-US" sz="2200" dirty="0"/>
              <a:t>Spouse</a:t>
            </a:r>
          </a:p>
          <a:p>
            <a:pPr marL="687388" lvl="1" indent="-225425">
              <a:spcBef>
                <a:spcPts val="0"/>
              </a:spcBef>
              <a:defRPr/>
            </a:pPr>
            <a:r>
              <a:rPr lang="en-US" sz="2200" dirty="0"/>
              <a:t>Parent</a:t>
            </a:r>
          </a:p>
          <a:p>
            <a:pPr marL="687388" lvl="1" indent="-225425">
              <a:spcBef>
                <a:spcPts val="0"/>
              </a:spcBef>
              <a:defRPr/>
            </a:pPr>
            <a:r>
              <a:rPr lang="en-US" sz="2200" dirty="0"/>
              <a:t>Other relative or friend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500"/>
                                        <p:tgtEl>
                                          <p:spTgt spid="6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fade">
                                      <p:cBhvr>
                                        <p:cTn id="22" dur="500"/>
                                        <p:tgtEl>
                                          <p:spTgt spid="6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500"/>
                                        <p:tgtEl>
                                          <p:spTgt spid="6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Effect transition="in" filter="fade">
                                      <p:cBhvr>
                                        <p:cTn id="32" dur="500"/>
                                        <p:tgtEl>
                                          <p:spTgt spid="6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Effect transition="in" filter="fade">
                                      <p:cBhvr>
                                        <p:cTn id="3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1511928" y="530352"/>
            <a:ext cx="7517771" cy="596319"/>
          </a:xfrm>
        </p:spPr>
        <p:txBody>
          <a:bodyPr>
            <a:noAutofit/>
          </a:bodyPr>
          <a:lstStyle/>
          <a:p>
            <a:r>
              <a:rPr lang="en-US" dirty="0"/>
              <a:t>Goals of Special Needs Planning</a:t>
            </a:r>
          </a:p>
        </p:txBody>
      </p:sp>
      <p:sp>
        <p:nvSpPr>
          <p:cNvPr id="7170" name="Content Placeholder 2"/>
          <p:cNvSpPr>
            <a:spLocks noGrp="1"/>
          </p:cNvSpPr>
          <p:nvPr>
            <p:ph idx="1"/>
          </p:nvPr>
        </p:nvSpPr>
        <p:spPr>
          <a:xfrm>
            <a:off x="1602462" y="1937442"/>
            <a:ext cx="7324255" cy="3884518"/>
          </a:xfrm>
        </p:spPr>
        <p:txBody>
          <a:bodyPr>
            <a:noAutofit/>
          </a:bodyPr>
          <a:lstStyle/>
          <a:p>
            <a:pPr marL="344488" indent="-344488"/>
            <a:r>
              <a:rPr lang="en-US" dirty="0"/>
              <a:t>Balance your present and future needs with your loved one's present and future needs</a:t>
            </a:r>
          </a:p>
          <a:p>
            <a:pPr marL="344488" indent="-344488"/>
            <a:r>
              <a:rPr lang="en-US" dirty="0"/>
              <a:t>Create and implement personal care, financial, </a:t>
            </a:r>
            <a:br>
              <a:rPr lang="en-US" dirty="0"/>
            </a:br>
            <a:r>
              <a:rPr lang="en-US" dirty="0"/>
              <a:t>and legal plans</a:t>
            </a:r>
          </a:p>
          <a:p>
            <a:pPr marL="344488" indent="-344488"/>
            <a:r>
              <a:rPr lang="en-US" dirty="0"/>
              <a:t>Communicate such plans to all relevant persons</a:t>
            </a:r>
          </a:p>
          <a:p>
            <a:pPr marL="344488" indent="-344488"/>
            <a:r>
              <a:rPr lang="en-US" dirty="0"/>
              <a:t>Review and revise plans as circumstances change </a:t>
            </a:r>
          </a:p>
          <a:p>
            <a:pPr marL="344488" indent="-344488"/>
            <a:r>
              <a:rPr lang="en-US" dirty="0"/>
              <a:t>Assure family members that loved one’s needs </a:t>
            </a:r>
            <a:br>
              <a:rPr lang="en-US" dirty="0"/>
            </a:br>
            <a:r>
              <a:rPr lang="en-US" dirty="0"/>
              <a:t>have been adequately addressed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500"/>
                                        <p:tgtEl>
                                          <p:spTgt spid="71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fade">
                                      <p:cBhvr>
                                        <p:cTn id="12" dur="500"/>
                                        <p:tgtEl>
                                          <p:spTgt spid="71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fade">
                                      <p:cBhvr>
                                        <p:cTn id="17" dur="500"/>
                                        <p:tgtEl>
                                          <p:spTgt spid="71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xEl>
                                              <p:pRg st="4" end="4"/>
                                            </p:txEl>
                                          </p:spTgt>
                                        </p:tgtEl>
                                        <p:attrNameLst>
                                          <p:attrName>style.visibility</p:attrName>
                                        </p:attrNameLst>
                                      </p:cBhvr>
                                      <p:to>
                                        <p:strVal val="visible"/>
                                      </p:to>
                                    </p:set>
                                    <p:animEffect transition="in" filter="fade">
                                      <p:cBhvr>
                                        <p:cTn id="22" dur="5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89" y="2907774"/>
            <a:ext cx="4472411" cy="3062985"/>
          </a:xfrm>
          <a:prstGeom prst="rect">
            <a:avLst/>
          </a:prstGeom>
        </p:spPr>
      </p:pic>
      <p:sp>
        <p:nvSpPr>
          <p:cNvPr id="18434" name="Title 1"/>
          <p:cNvSpPr>
            <a:spLocks noGrp="1"/>
          </p:cNvSpPr>
          <p:nvPr>
            <p:ph type="title"/>
          </p:nvPr>
        </p:nvSpPr>
        <p:spPr>
          <a:xfrm>
            <a:off x="1562447" y="820063"/>
            <a:ext cx="8499348" cy="596319"/>
          </a:xfrm>
        </p:spPr>
        <p:txBody>
          <a:bodyPr>
            <a:noAutofit/>
          </a:bodyPr>
          <a:lstStyle/>
          <a:p>
            <a:r>
              <a:rPr lang="en-US" dirty="0"/>
              <a:t>Risks of Not Planning Ahead</a:t>
            </a:r>
          </a:p>
        </p:txBody>
      </p:sp>
      <p:sp>
        <p:nvSpPr>
          <p:cNvPr id="8195" name="Content Placeholder 2"/>
          <p:cNvSpPr>
            <a:spLocks noGrp="1"/>
          </p:cNvSpPr>
          <p:nvPr>
            <p:ph sz="half" idx="1"/>
          </p:nvPr>
        </p:nvSpPr>
        <p:spPr>
          <a:xfrm>
            <a:off x="1665141" y="2118511"/>
            <a:ext cx="7643207" cy="4525963"/>
          </a:xfrm>
        </p:spPr>
        <p:txBody>
          <a:bodyPr>
            <a:noAutofit/>
          </a:bodyPr>
          <a:lstStyle/>
          <a:p>
            <a:pPr marL="0" indent="0">
              <a:buNone/>
            </a:pPr>
            <a:r>
              <a:rPr lang="en-US" sz="2200" b="1" dirty="0">
                <a:solidFill>
                  <a:schemeClr val="accent6"/>
                </a:solidFill>
              </a:rPr>
              <a:t>Upon your death, certain decisions will be made for you:</a:t>
            </a:r>
          </a:p>
          <a:p>
            <a:pPr marL="571500" lvl="1"/>
            <a:r>
              <a:rPr lang="en-US" sz="2200" dirty="0"/>
              <a:t>Appointment of a guardian and/or a conservator</a:t>
            </a:r>
          </a:p>
          <a:p>
            <a:pPr marL="571500" lvl="1"/>
            <a:r>
              <a:rPr lang="en-US" sz="2200" dirty="0"/>
              <a:t>The state will determine how much </a:t>
            </a:r>
            <a:br>
              <a:rPr lang="en-US" sz="2200" dirty="0"/>
            </a:br>
            <a:r>
              <a:rPr lang="en-US" sz="2200" dirty="0"/>
              <a:t>of your estate your loved one will inherit</a:t>
            </a:r>
          </a:p>
          <a:p>
            <a:pPr marL="571500" lvl="1"/>
            <a:r>
              <a:rPr lang="en-US" sz="2200" dirty="0"/>
              <a:t>The money might run out </a:t>
            </a:r>
          </a:p>
          <a:p>
            <a:pPr>
              <a:buFont typeface="Wingdings" pitchFamily="2" charset="2"/>
              <a:buNone/>
            </a:pPr>
            <a:endParaRPr lang="en-US" sz="2200" dirty="0"/>
          </a:p>
          <a:p>
            <a:endParaRPr lang="en-US" sz="2200" dirty="0"/>
          </a:p>
          <a:p>
            <a:endParaRPr lang="en-US" sz="2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592" y="1987767"/>
            <a:ext cx="3286408" cy="3972045"/>
          </a:xfrm>
          <a:prstGeom prst="rect">
            <a:avLst/>
          </a:prstGeom>
        </p:spPr>
      </p:pic>
      <p:sp>
        <p:nvSpPr>
          <p:cNvPr id="19458" name="Title 1"/>
          <p:cNvSpPr>
            <a:spLocks noGrp="1"/>
          </p:cNvSpPr>
          <p:nvPr>
            <p:ph type="title"/>
          </p:nvPr>
        </p:nvSpPr>
        <p:spPr>
          <a:xfrm>
            <a:off x="1535287" y="675208"/>
            <a:ext cx="8499348" cy="596319"/>
          </a:xfrm>
        </p:spPr>
        <p:txBody>
          <a:bodyPr>
            <a:noAutofit/>
          </a:bodyPr>
          <a:lstStyle/>
          <a:p>
            <a:r>
              <a:rPr lang="en-US" dirty="0"/>
              <a:t>Planning Steps</a:t>
            </a:r>
          </a:p>
        </p:txBody>
      </p:sp>
      <p:sp>
        <p:nvSpPr>
          <p:cNvPr id="9219" name="Content Placeholder 2"/>
          <p:cNvSpPr>
            <a:spLocks noGrp="1"/>
          </p:cNvSpPr>
          <p:nvPr>
            <p:ph sz="half" idx="1"/>
          </p:nvPr>
        </p:nvSpPr>
        <p:spPr>
          <a:xfrm>
            <a:off x="1563733" y="1859356"/>
            <a:ext cx="6307365" cy="4525963"/>
          </a:xfrm>
        </p:spPr>
        <p:txBody>
          <a:bodyPr>
            <a:noAutofit/>
          </a:bodyPr>
          <a:lstStyle/>
          <a:p>
            <a:pPr>
              <a:buFont typeface="Wingdings" pitchFamily="2" charset="2"/>
              <a:buNone/>
            </a:pPr>
            <a:r>
              <a:rPr lang="en-US" sz="2200" b="1" dirty="0">
                <a:solidFill>
                  <a:schemeClr val="accent6"/>
                </a:solidFill>
              </a:rPr>
              <a:t>You need to:</a:t>
            </a:r>
          </a:p>
          <a:p>
            <a:pPr>
              <a:buFont typeface="Wingdings" pitchFamily="2" charset="2"/>
              <a:buNone/>
            </a:pPr>
            <a:endParaRPr lang="en-US" sz="800" dirty="0"/>
          </a:p>
          <a:p>
            <a:r>
              <a:rPr lang="en-US" sz="2600" dirty="0"/>
              <a:t>Create and implement a current </a:t>
            </a:r>
            <a:br>
              <a:rPr lang="en-US" sz="2600" dirty="0"/>
            </a:br>
            <a:r>
              <a:rPr lang="en-US" sz="2600" dirty="0"/>
              <a:t>personal care plan for your loved one</a:t>
            </a:r>
          </a:p>
          <a:p>
            <a:r>
              <a:rPr lang="en-US" sz="2600" dirty="0"/>
              <a:t>Create a transition plan for continued </a:t>
            </a:r>
            <a:br>
              <a:rPr lang="en-US" sz="2600" dirty="0"/>
            </a:br>
            <a:r>
              <a:rPr lang="en-US" sz="2600" dirty="0"/>
              <a:t>personal care as circumstances change</a:t>
            </a:r>
          </a:p>
          <a:p>
            <a:r>
              <a:rPr lang="en-US" sz="2600" dirty="0"/>
              <a:t>Create and execute a legal plan</a:t>
            </a:r>
          </a:p>
          <a:p>
            <a:r>
              <a:rPr lang="en-US" sz="2600" dirty="0"/>
              <a:t>Create and implement </a:t>
            </a:r>
            <a:br>
              <a:rPr lang="en-US" sz="2600" dirty="0"/>
            </a:br>
            <a:r>
              <a:rPr lang="en-US" sz="2600" dirty="0"/>
              <a:t>a financial plan</a:t>
            </a:r>
          </a:p>
          <a:p>
            <a:endParaRPr lang="en-US" dirty="0"/>
          </a:p>
          <a:p>
            <a:pPr lvl="1"/>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500"/>
                                        <p:tgtEl>
                                          <p:spTgt spid="9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573"/>
          <a:stretch/>
        </p:blipFill>
        <p:spPr>
          <a:xfrm>
            <a:off x="4875402" y="2951430"/>
            <a:ext cx="4268598" cy="3013683"/>
          </a:xfrm>
          <a:prstGeom prst="rect">
            <a:avLst/>
          </a:prstGeom>
        </p:spPr>
      </p:pic>
      <p:sp>
        <p:nvSpPr>
          <p:cNvPr id="10242" name="Title 1"/>
          <p:cNvSpPr>
            <a:spLocks noGrp="1"/>
          </p:cNvSpPr>
          <p:nvPr>
            <p:ph type="title"/>
          </p:nvPr>
        </p:nvSpPr>
        <p:spPr>
          <a:xfrm>
            <a:off x="1659254" y="515293"/>
            <a:ext cx="7302500" cy="1219200"/>
          </a:xfrm>
        </p:spPr>
        <p:txBody>
          <a:bodyPr>
            <a:noAutofit/>
          </a:bodyPr>
          <a:lstStyle/>
          <a:p>
            <a:pPr indent="-1546225">
              <a:defRPr/>
            </a:pPr>
            <a:r>
              <a:rPr lang="en-US" dirty="0"/>
              <a:t>Step 1: Create and Implement </a:t>
            </a:r>
            <a:br>
              <a:rPr lang="en-US" dirty="0"/>
            </a:br>
            <a:r>
              <a:rPr lang="en-US" dirty="0"/>
              <a:t>a Personal Care Plan</a:t>
            </a:r>
          </a:p>
        </p:txBody>
      </p:sp>
      <p:sp>
        <p:nvSpPr>
          <p:cNvPr id="10243" name="Content Placeholder 2"/>
          <p:cNvSpPr>
            <a:spLocks noGrp="1"/>
          </p:cNvSpPr>
          <p:nvPr>
            <p:ph idx="1"/>
          </p:nvPr>
        </p:nvSpPr>
        <p:spPr>
          <a:xfrm>
            <a:off x="1675002" y="2169468"/>
            <a:ext cx="6400800" cy="3984625"/>
          </a:xfrm>
        </p:spPr>
        <p:txBody>
          <a:bodyPr>
            <a:noAutofit/>
          </a:bodyPr>
          <a:lstStyle/>
          <a:p>
            <a:pPr marL="0" indent="0">
              <a:buNone/>
            </a:pPr>
            <a:r>
              <a:rPr lang="en-US" sz="2200" b="1" dirty="0">
                <a:solidFill>
                  <a:schemeClr val="accent6"/>
                </a:solidFill>
              </a:rPr>
              <a:t>Who will provide care?</a:t>
            </a:r>
          </a:p>
          <a:p>
            <a:pPr marL="625475" lvl="1" indent="-168275"/>
            <a:r>
              <a:rPr lang="en-US" sz="2400" dirty="0"/>
              <a:t>You and/or other family members or friends</a:t>
            </a:r>
          </a:p>
          <a:p>
            <a:pPr marL="625475" lvl="1" indent="-168275">
              <a:spcAft>
                <a:spcPts val="1200"/>
              </a:spcAft>
            </a:pPr>
            <a:r>
              <a:rPr lang="en-US" sz="2400" dirty="0"/>
              <a:t>Full- or part-time professional</a:t>
            </a:r>
          </a:p>
          <a:p>
            <a:pPr marL="0" indent="0">
              <a:buNone/>
            </a:pPr>
            <a:r>
              <a:rPr lang="en-US" sz="2200" b="1" dirty="0">
                <a:solidFill>
                  <a:schemeClr val="accent6"/>
                </a:solidFill>
              </a:rPr>
              <a:t>Where will your loved one live?</a:t>
            </a:r>
          </a:p>
          <a:p>
            <a:pPr marL="625475" lvl="1" indent="-168275"/>
            <a:r>
              <a:rPr lang="en-US" sz="2400" dirty="0"/>
              <a:t>At home, independently</a:t>
            </a:r>
          </a:p>
          <a:p>
            <a:pPr marL="625475" lvl="1" indent="-168275"/>
            <a:r>
              <a:rPr lang="en-US" sz="2400" dirty="0"/>
              <a:t>With you or another </a:t>
            </a:r>
            <a:br>
              <a:rPr lang="en-US" sz="2400" dirty="0"/>
            </a:br>
            <a:r>
              <a:rPr lang="en-US" sz="2400" dirty="0"/>
              <a:t>family member or friend</a:t>
            </a:r>
          </a:p>
          <a:p>
            <a:pPr marL="625475" lvl="1" indent="-168275"/>
            <a:r>
              <a:rPr lang="en-US" sz="2400" dirty="0"/>
              <a:t>Assisted-living arrangement</a:t>
            </a:r>
          </a:p>
          <a:p>
            <a:pPr lvl="1">
              <a:buFont typeface="Wingdings" pitchFamily="2" charset="2"/>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5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fade">
                                      <p:cBhvr>
                                        <p:cTn id="3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14" y="1271018"/>
            <a:ext cx="1782515" cy="2602089"/>
          </a:xfrm>
          <a:prstGeom prst="rect">
            <a:avLst/>
          </a:prstGeom>
        </p:spPr>
      </p:pic>
      <p:sp>
        <p:nvSpPr>
          <p:cNvPr id="11267" name="Content Placeholder 2"/>
          <p:cNvSpPr>
            <a:spLocks noGrp="1"/>
          </p:cNvSpPr>
          <p:nvPr>
            <p:ph idx="1"/>
          </p:nvPr>
        </p:nvSpPr>
        <p:spPr>
          <a:xfrm>
            <a:off x="1632407" y="1535511"/>
            <a:ext cx="3062466" cy="431338"/>
          </a:xfrm>
        </p:spPr>
        <p:txBody>
          <a:bodyPr>
            <a:normAutofit/>
          </a:bodyPr>
          <a:lstStyle/>
          <a:p>
            <a:pPr>
              <a:buNone/>
            </a:pPr>
            <a:r>
              <a:rPr lang="en-US" sz="2000" b="1" dirty="0">
                <a:solidFill>
                  <a:schemeClr val="accent6"/>
                </a:solidFill>
              </a:rPr>
              <a:t>What care is needed?</a:t>
            </a:r>
          </a:p>
        </p:txBody>
      </p:sp>
      <p:sp>
        <p:nvSpPr>
          <p:cNvPr id="6" name="Title 1"/>
          <p:cNvSpPr>
            <a:spLocks noGrp="1"/>
          </p:cNvSpPr>
          <p:nvPr>
            <p:ph type="title"/>
          </p:nvPr>
        </p:nvSpPr>
        <p:spPr>
          <a:xfrm>
            <a:off x="1615465" y="251828"/>
            <a:ext cx="7151461" cy="1219200"/>
          </a:xfrm>
        </p:spPr>
        <p:txBody>
          <a:bodyPr>
            <a:noAutofit/>
          </a:bodyPr>
          <a:lstStyle/>
          <a:p>
            <a:pPr indent="-1546225">
              <a:defRPr/>
            </a:pPr>
            <a:r>
              <a:rPr lang="en-US" sz="3500" dirty="0"/>
              <a:t>Step 1: Create and Implement </a:t>
            </a:r>
            <a:br>
              <a:rPr lang="en-US" sz="3500" dirty="0"/>
            </a:br>
            <a:r>
              <a:rPr lang="en-US" sz="3500" dirty="0"/>
              <a:t>a Personal Care Plan</a:t>
            </a:r>
          </a:p>
        </p:txBody>
      </p:sp>
      <p:sp>
        <p:nvSpPr>
          <p:cNvPr id="5" name="Content Placeholder 2"/>
          <p:cNvSpPr txBox="1">
            <a:spLocks/>
          </p:cNvSpPr>
          <p:nvPr/>
        </p:nvSpPr>
        <p:spPr>
          <a:xfrm>
            <a:off x="1871003" y="5398950"/>
            <a:ext cx="2513307" cy="731523"/>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Transportation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991" y="4438182"/>
            <a:ext cx="1194388" cy="1136734"/>
          </a:xfrm>
          <a:prstGeom prst="rect">
            <a:avLst/>
          </a:prstGeom>
        </p:spPr>
      </p:pic>
      <p:sp>
        <p:nvSpPr>
          <p:cNvPr id="9" name="Content Placeholder 2"/>
          <p:cNvSpPr txBox="1">
            <a:spLocks/>
          </p:cNvSpPr>
          <p:nvPr/>
        </p:nvSpPr>
        <p:spPr>
          <a:xfrm>
            <a:off x="4704485" y="5447009"/>
            <a:ext cx="1192034" cy="51292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Medical</a:t>
            </a:r>
          </a:p>
        </p:txBody>
      </p:sp>
      <p:sp>
        <p:nvSpPr>
          <p:cNvPr id="10" name="Content Placeholder 2"/>
          <p:cNvSpPr txBox="1">
            <a:spLocks/>
          </p:cNvSpPr>
          <p:nvPr/>
        </p:nvSpPr>
        <p:spPr>
          <a:xfrm>
            <a:off x="6222743" y="5255396"/>
            <a:ext cx="2310214" cy="875077"/>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Safety/</a:t>
            </a:r>
            <a:br>
              <a:rPr lang="en-US" sz="1600" dirty="0"/>
            </a:br>
            <a:r>
              <a:rPr lang="en-US" sz="1600" dirty="0"/>
              <a:t>emergency plan</a:t>
            </a:r>
          </a:p>
        </p:txBody>
      </p:sp>
      <p:sp>
        <p:nvSpPr>
          <p:cNvPr id="11" name="Content Placeholder 2"/>
          <p:cNvSpPr txBox="1">
            <a:spLocks/>
          </p:cNvSpPr>
          <p:nvPr/>
        </p:nvSpPr>
        <p:spPr>
          <a:xfrm>
            <a:off x="1871003" y="3417640"/>
            <a:ext cx="2801781"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Household chores and other daily tasks</a:t>
            </a:r>
          </a:p>
        </p:txBody>
      </p:sp>
      <p:sp>
        <p:nvSpPr>
          <p:cNvPr id="14" name="Content Placeholder 2"/>
          <p:cNvSpPr txBox="1">
            <a:spLocks/>
          </p:cNvSpPr>
          <p:nvPr/>
        </p:nvSpPr>
        <p:spPr>
          <a:xfrm>
            <a:off x="6739738" y="3210652"/>
            <a:ext cx="1274253" cy="97489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Preparing meals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315" y="4194872"/>
            <a:ext cx="972215" cy="14192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4254" y="1933337"/>
            <a:ext cx="1399440" cy="2042881"/>
          </a:xfrm>
          <a:prstGeom prst="rect">
            <a:avLst/>
          </a:prstGeom>
        </p:spPr>
      </p:pic>
      <p:sp>
        <p:nvSpPr>
          <p:cNvPr id="12" name="Content Placeholder 2"/>
          <p:cNvSpPr txBox="1">
            <a:spLocks/>
          </p:cNvSpPr>
          <p:nvPr/>
        </p:nvSpPr>
        <p:spPr>
          <a:xfrm>
            <a:off x="4056342" y="3456821"/>
            <a:ext cx="2801781" cy="74039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Washing </a:t>
            </a:r>
            <a:br>
              <a:rPr lang="en-US" sz="1600" dirty="0"/>
            </a:br>
            <a:r>
              <a:rPr lang="en-US" sz="1600" dirty="0"/>
              <a:t>and dressing</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3359" y="3747774"/>
            <a:ext cx="1302744" cy="190172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1508" y="1540081"/>
            <a:ext cx="1761091" cy="2570814"/>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4" grpId="0"/>
      <p:bldP spid="12" grpId="0"/>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10490</TotalTime>
  <Words>5378</Words>
  <Application>Microsoft Office PowerPoint</Application>
  <PresentationFormat>On-screen Show (4:3)</PresentationFormat>
  <Paragraphs>497</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The Statistics…</vt:lpstr>
      <vt:lpstr>The Statistics…</vt:lpstr>
      <vt:lpstr>What Is Special Needs Planning?</vt:lpstr>
      <vt:lpstr>Goals of Special Needs Planning</vt:lpstr>
      <vt:lpstr>Risks of Not Planning Ahead</vt:lpstr>
      <vt:lpstr>Planning Steps</vt:lpstr>
      <vt:lpstr>Step 1: Create and Implement  a Personal Care Plan</vt:lpstr>
      <vt:lpstr>Step 1: Create and Implement  a Personal Care Plan</vt:lpstr>
      <vt:lpstr>Step 2: Create a Transition Plan </vt:lpstr>
      <vt:lpstr>Step 3: Create and Execute  a Legal Plan </vt:lpstr>
      <vt:lpstr>Step 4: Create and Implement  a Financial Plan</vt:lpstr>
      <vt:lpstr>Step 4: Create and Implement  a Financial Plan</vt:lpstr>
      <vt:lpstr>PowerPoint Presentation</vt:lpstr>
      <vt:lpstr>Sources of Government Benefits </vt:lpstr>
      <vt:lpstr>Federal Benefits: Not Based on Financial Need</vt:lpstr>
      <vt:lpstr>Federal Benefits: Need-based</vt:lpstr>
      <vt:lpstr>Special Needs Planning Techniques</vt:lpstr>
      <vt:lpstr>Special or Supplemental Needs Trust</vt:lpstr>
      <vt:lpstr>Types of SNTs</vt:lpstr>
      <vt:lpstr>Self-Settled or First-Party SNT</vt:lpstr>
      <vt:lpstr>Self-Settled or First-Party SNT</vt:lpstr>
      <vt:lpstr>Pooled SNT</vt:lpstr>
      <vt:lpstr>Third-Party SNT</vt:lpstr>
      <vt:lpstr>ABLE Accounts</vt:lpstr>
      <vt:lpstr>ABLE Accounts</vt:lpstr>
      <vt:lpstr>ABLE Accounts</vt:lpstr>
      <vt:lpstr>ABLE Accounts</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501</cp:revision>
  <cp:lastPrinted>2020-01-28T14:13:54Z</cp:lastPrinted>
  <dcterms:created xsi:type="dcterms:W3CDTF">2011-07-20T14:56:48Z</dcterms:created>
  <dcterms:modified xsi:type="dcterms:W3CDTF">2020-03-06T16:02:23Z</dcterms:modified>
</cp:coreProperties>
</file>