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75" r:id="rId9"/>
    <p:sldId id="264" r:id="rId10"/>
    <p:sldId id="265" r:id="rId11"/>
    <p:sldId id="266" r:id="rId12"/>
    <p:sldId id="267" r:id="rId13"/>
    <p:sldId id="268" r:id="rId14"/>
    <p:sldId id="269" r:id="rId15"/>
    <p:sldId id="270" r:id="rId16"/>
    <p:sldId id="271" r:id="rId17"/>
    <p:sldId id="272" r:id="rId18"/>
    <p:sldId id="273" r:id="rId19"/>
    <p:sldId id="276" r:id="rId20"/>
    <p:sldId id="277" r:id="rId2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507" autoAdjust="0"/>
  </p:normalViewPr>
  <p:slideViewPr>
    <p:cSldViewPr snapToGrid="0">
      <p:cViewPr varScale="1">
        <p:scale>
          <a:sx n="78" d="100"/>
          <a:sy n="78" d="100"/>
        </p:scale>
        <p:origin x="249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3" d="100"/>
          <a:sy n="93" d="100"/>
        </p:scale>
        <p:origin x="-276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1B587-5A78-47FB-AF26-44FA3CA098A5}"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AB376451-5B8B-48B9-9D2C-5C29F1005C78}">
      <dgm:prSet phldrT="[Text]"/>
      <dgm:spPr>
        <a:solidFill>
          <a:srgbClr val="FFFFFF"/>
        </a:solidFill>
        <a:effectLst/>
        <a:scene3d>
          <a:camera prst="orthographicFront">
            <a:rot lat="0" lon="0" rev="0"/>
          </a:camera>
          <a:lightRig rig="threePt" dir="t">
            <a:rot lat="0" lon="0" rev="1200000"/>
          </a:lightRig>
        </a:scene3d>
        <a:sp3d/>
      </dgm:spPr>
      <dgm:t>
        <a:bodyPr/>
        <a:lstStyle/>
        <a:p>
          <a:r>
            <a:rPr lang="en-US" dirty="0">
              <a:solidFill>
                <a:schemeClr val="accent2"/>
              </a:solidFill>
            </a:rPr>
            <a:t>Subaccounts</a:t>
          </a:r>
        </a:p>
      </dgm:t>
    </dgm:pt>
    <dgm:pt modelId="{4D23F63C-24C4-49DA-8D86-894EE77F0021}" type="parTrans" cxnId="{AF46F25D-B3F5-4165-976A-DB20D5E475A0}">
      <dgm:prSet/>
      <dgm:spPr/>
      <dgm:t>
        <a:bodyPr/>
        <a:lstStyle/>
        <a:p>
          <a:endParaRPr lang="en-US"/>
        </a:p>
      </dgm:t>
    </dgm:pt>
    <dgm:pt modelId="{ABCC2E40-933C-46C1-A72A-B0E9EBAD5A9A}" type="sibTrans" cxnId="{AF46F25D-B3F5-4165-976A-DB20D5E475A0}">
      <dgm:prSet/>
      <dgm:spPr/>
      <dgm:t>
        <a:bodyPr/>
        <a:lstStyle/>
        <a:p>
          <a:endParaRPr lang="en-US"/>
        </a:p>
      </dgm:t>
    </dgm:pt>
    <dgm:pt modelId="{52CC061C-1815-4BE1-8971-6A33300BE56F}">
      <dgm:prSet phldrT="[Text]"/>
      <dgm:spPr>
        <a:solidFill>
          <a:srgbClr val="FFFFFF"/>
        </a:solidFill>
        <a:effectLst/>
        <a:scene3d>
          <a:camera prst="orthographicFront">
            <a:rot lat="0" lon="0" rev="0"/>
          </a:camera>
          <a:lightRig rig="threePt" dir="t">
            <a:rot lat="0" lon="0" rev="1200000"/>
          </a:lightRig>
        </a:scene3d>
        <a:sp3d/>
      </dgm:spPr>
      <dgm:t>
        <a:bodyPr/>
        <a:lstStyle/>
        <a:p>
          <a:r>
            <a:rPr lang="en-US" dirty="0">
              <a:solidFill>
                <a:schemeClr val="accent2"/>
              </a:solidFill>
            </a:rPr>
            <a:t>Stocks</a:t>
          </a:r>
        </a:p>
      </dgm:t>
    </dgm:pt>
    <dgm:pt modelId="{6D4F0F28-5A10-42DD-AB48-B3A103FFBA63}" type="parTrans" cxnId="{2B82535F-1EA7-48B7-869E-2C7A0340309B}">
      <dgm:prSet/>
      <dgm:spPr>
        <a:solidFill>
          <a:srgbClr val="FFFFFF"/>
        </a:solidFill>
        <a:ln>
          <a:solidFill>
            <a:srgbClr val="FFFFFF"/>
          </a:solidFill>
        </a:ln>
      </dgm:spPr>
      <dgm:t>
        <a:bodyPr/>
        <a:lstStyle/>
        <a:p>
          <a:endParaRPr lang="en-US"/>
        </a:p>
      </dgm:t>
    </dgm:pt>
    <dgm:pt modelId="{64410D71-1754-44B7-A619-3B0F25B14CF4}" type="sibTrans" cxnId="{2B82535F-1EA7-48B7-869E-2C7A0340309B}">
      <dgm:prSet/>
      <dgm:spPr/>
      <dgm:t>
        <a:bodyPr/>
        <a:lstStyle/>
        <a:p>
          <a:endParaRPr lang="en-US"/>
        </a:p>
      </dgm:t>
    </dgm:pt>
    <dgm:pt modelId="{A7655AB5-8F9C-4A23-8DF0-41AF0B5F0BEA}">
      <dgm:prSet phldrT="[Text]"/>
      <dgm:spPr>
        <a:solidFill>
          <a:srgbClr val="FFFFFF"/>
        </a:solidFill>
        <a:effectLst/>
        <a:scene3d>
          <a:camera prst="orthographicFront">
            <a:rot lat="0" lon="0" rev="0"/>
          </a:camera>
          <a:lightRig rig="threePt" dir="t">
            <a:rot lat="0" lon="0" rev="1200000"/>
          </a:lightRig>
        </a:scene3d>
        <a:sp3d/>
      </dgm:spPr>
      <dgm:t>
        <a:bodyPr/>
        <a:lstStyle/>
        <a:p>
          <a:r>
            <a:rPr lang="en-US" dirty="0">
              <a:solidFill>
                <a:schemeClr val="accent2"/>
              </a:solidFill>
            </a:rPr>
            <a:t>Bonds</a:t>
          </a:r>
        </a:p>
      </dgm:t>
    </dgm:pt>
    <dgm:pt modelId="{BC9AA304-E1CE-4CCA-A713-1D45FD984C91}" type="parTrans" cxnId="{EE9246F2-0CF1-4EF5-BAC9-65E97AA9A039}">
      <dgm:prSet/>
      <dgm:spPr>
        <a:ln>
          <a:solidFill>
            <a:srgbClr val="FFFFFF"/>
          </a:solidFill>
        </a:ln>
      </dgm:spPr>
      <dgm:t>
        <a:bodyPr/>
        <a:lstStyle/>
        <a:p>
          <a:endParaRPr lang="en-US"/>
        </a:p>
      </dgm:t>
    </dgm:pt>
    <dgm:pt modelId="{C6B28497-4F0D-4A26-9427-734D2E762DB1}" type="sibTrans" cxnId="{EE9246F2-0CF1-4EF5-BAC9-65E97AA9A039}">
      <dgm:prSet/>
      <dgm:spPr/>
      <dgm:t>
        <a:bodyPr/>
        <a:lstStyle/>
        <a:p>
          <a:endParaRPr lang="en-US"/>
        </a:p>
      </dgm:t>
    </dgm:pt>
    <dgm:pt modelId="{ADA5F423-B567-4E3F-BDE4-48698EC539F2}">
      <dgm:prSet phldrT="[Text]"/>
      <dgm:spPr>
        <a:solidFill>
          <a:srgbClr val="FFFFFF"/>
        </a:solidFill>
        <a:effectLst/>
        <a:scene3d>
          <a:camera prst="orthographicFront">
            <a:rot lat="0" lon="0" rev="0"/>
          </a:camera>
          <a:lightRig rig="threePt" dir="t">
            <a:rot lat="0" lon="0" rev="1200000"/>
          </a:lightRig>
        </a:scene3d>
        <a:sp3d/>
      </dgm:spPr>
      <dgm:t>
        <a:bodyPr/>
        <a:lstStyle/>
        <a:p>
          <a:r>
            <a:rPr lang="en-US" dirty="0">
              <a:solidFill>
                <a:schemeClr val="accent2"/>
              </a:solidFill>
            </a:rPr>
            <a:t>Blend</a:t>
          </a:r>
        </a:p>
      </dgm:t>
    </dgm:pt>
    <dgm:pt modelId="{D804DF68-C653-4129-B12E-005F3A440391}" type="parTrans" cxnId="{909033CE-3D13-4A0A-B92E-E11A7B04F5AD}">
      <dgm:prSet/>
      <dgm:spPr>
        <a:ln>
          <a:solidFill>
            <a:srgbClr val="FFFFFF"/>
          </a:solidFill>
        </a:ln>
      </dgm:spPr>
      <dgm:t>
        <a:bodyPr/>
        <a:lstStyle/>
        <a:p>
          <a:endParaRPr lang="en-US"/>
        </a:p>
      </dgm:t>
    </dgm:pt>
    <dgm:pt modelId="{5389EE4B-1791-4F5A-9203-1E87CD15EB7E}" type="sibTrans" cxnId="{909033CE-3D13-4A0A-B92E-E11A7B04F5AD}">
      <dgm:prSet/>
      <dgm:spPr/>
      <dgm:t>
        <a:bodyPr/>
        <a:lstStyle/>
        <a:p>
          <a:endParaRPr lang="en-US"/>
        </a:p>
      </dgm:t>
    </dgm:pt>
    <dgm:pt modelId="{B26357D6-AAB1-48BD-8882-159C6EA2C55B}" type="pres">
      <dgm:prSet presAssocID="{C731B587-5A78-47FB-AF26-44FA3CA098A5}" presName="hierChild1" presStyleCnt="0">
        <dgm:presLayoutVars>
          <dgm:orgChart val="1"/>
          <dgm:chPref val="1"/>
          <dgm:dir/>
          <dgm:animOne val="branch"/>
          <dgm:animLvl val="lvl"/>
          <dgm:resizeHandles/>
        </dgm:presLayoutVars>
      </dgm:prSet>
      <dgm:spPr/>
    </dgm:pt>
    <dgm:pt modelId="{AEFFBCD6-AD21-4753-B4B8-46AC1772145A}" type="pres">
      <dgm:prSet presAssocID="{AB376451-5B8B-48B9-9D2C-5C29F1005C78}" presName="hierRoot1" presStyleCnt="0">
        <dgm:presLayoutVars>
          <dgm:hierBranch val="init"/>
        </dgm:presLayoutVars>
      </dgm:prSet>
      <dgm:spPr/>
    </dgm:pt>
    <dgm:pt modelId="{5F650FE8-31C2-4C58-9115-98AEF59A4378}" type="pres">
      <dgm:prSet presAssocID="{AB376451-5B8B-48B9-9D2C-5C29F1005C78}" presName="rootComposite1" presStyleCnt="0"/>
      <dgm:spPr/>
    </dgm:pt>
    <dgm:pt modelId="{E8E876BA-78D8-4570-8AA1-A766DAFE0A1C}" type="pres">
      <dgm:prSet presAssocID="{AB376451-5B8B-48B9-9D2C-5C29F1005C78}" presName="rootText1" presStyleLbl="node0" presStyleIdx="0" presStyleCnt="1" custScaleX="256001" custScaleY="107368" custLinFactNeighborY="-52303">
        <dgm:presLayoutVars>
          <dgm:chPref val="3"/>
        </dgm:presLayoutVars>
      </dgm:prSet>
      <dgm:spPr/>
    </dgm:pt>
    <dgm:pt modelId="{4FBA38B0-15D5-4F7B-AF0B-9DEAF4D00C86}" type="pres">
      <dgm:prSet presAssocID="{AB376451-5B8B-48B9-9D2C-5C29F1005C78}" presName="rootConnector1" presStyleLbl="node1" presStyleIdx="0" presStyleCnt="0"/>
      <dgm:spPr/>
    </dgm:pt>
    <dgm:pt modelId="{6A56D8C0-2EDC-45DF-B020-741F11F84B7E}" type="pres">
      <dgm:prSet presAssocID="{AB376451-5B8B-48B9-9D2C-5C29F1005C78}" presName="hierChild2" presStyleCnt="0"/>
      <dgm:spPr/>
    </dgm:pt>
    <dgm:pt modelId="{E8AAC10C-1C4E-4BC4-A000-D63B55396186}" type="pres">
      <dgm:prSet presAssocID="{6D4F0F28-5A10-42DD-AB48-B3A103FFBA63}" presName="Name37" presStyleLbl="parChTrans1D2" presStyleIdx="0" presStyleCnt="3"/>
      <dgm:spPr/>
    </dgm:pt>
    <dgm:pt modelId="{B5D3E3B8-8992-412D-B107-13127C5AFFEB}" type="pres">
      <dgm:prSet presAssocID="{52CC061C-1815-4BE1-8971-6A33300BE56F}" presName="hierRoot2" presStyleCnt="0">
        <dgm:presLayoutVars>
          <dgm:hierBranch val="init"/>
        </dgm:presLayoutVars>
      </dgm:prSet>
      <dgm:spPr/>
    </dgm:pt>
    <dgm:pt modelId="{53E028A8-A432-4727-9D47-F88444B7F060}" type="pres">
      <dgm:prSet presAssocID="{52CC061C-1815-4BE1-8971-6A33300BE56F}" presName="rootComposite" presStyleCnt="0"/>
      <dgm:spPr/>
    </dgm:pt>
    <dgm:pt modelId="{8BE22D98-0A0E-49A1-82ED-775A4CA15804}" type="pres">
      <dgm:prSet presAssocID="{52CC061C-1815-4BE1-8971-6A33300BE56F}" presName="rootText" presStyleLbl="node2" presStyleIdx="0" presStyleCnt="3" custScaleX="137023" custScaleY="104519">
        <dgm:presLayoutVars>
          <dgm:chPref val="3"/>
        </dgm:presLayoutVars>
      </dgm:prSet>
      <dgm:spPr/>
    </dgm:pt>
    <dgm:pt modelId="{ED9CA1F2-7C8A-4630-B101-FB1900681B3B}" type="pres">
      <dgm:prSet presAssocID="{52CC061C-1815-4BE1-8971-6A33300BE56F}" presName="rootConnector" presStyleLbl="node2" presStyleIdx="0" presStyleCnt="3"/>
      <dgm:spPr/>
    </dgm:pt>
    <dgm:pt modelId="{A4A9D10C-613C-4784-B748-67846DEE276C}" type="pres">
      <dgm:prSet presAssocID="{52CC061C-1815-4BE1-8971-6A33300BE56F}" presName="hierChild4" presStyleCnt="0"/>
      <dgm:spPr/>
    </dgm:pt>
    <dgm:pt modelId="{DF498C50-C3CD-4FF7-AEA5-D1549DC090E9}" type="pres">
      <dgm:prSet presAssocID="{52CC061C-1815-4BE1-8971-6A33300BE56F}" presName="hierChild5" presStyleCnt="0"/>
      <dgm:spPr/>
    </dgm:pt>
    <dgm:pt modelId="{428A8319-AD59-48CF-92A9-2FB068017BFB}" type="pres">
      <dgm:prSet presAssocID="{BC9AA304-E1CE-4CCA-A713-1D45FD984C91}" presName="Name37" presStyleLbl="parChTrans1D2" presStyleIdx="1" presStyleCnt="3"/>
      <dgm:spPr/>
    </dgm:pt>
    <dgm:pt modelId="{96015098-6D84-42B4-9E69-70242C1E870F}" type="pres">
      <dgm:prSet presAssocID="{A7655AB5-8F9C-4A23-8DF0-41AF0B5F0BEA}" presName="hierRoot2" presStyleCnt="0">
        <dgm:presLayoutVars>
          <dgm:hierBranch val="init"/>
        </dgm:presLayoutVars>
      </dgm:prSet>
      <dgm:spPr/>
    </dgm:pt>
    <dgm:pt modelId="{08CF7683-5E1A-4B34-897A-AA27D2E3626C}" type="pres">
      <dgm:prSet presAssocID="{A7655AB5-8F9C-4A23-8DF0-41AF0B5F0BEA}" presName="rootComposite" presStyleCnt="0"/>
      <dgm:spPr/>
    </dgm:pt>
    <dgm:pt modelId="{142B49C5-8356-4FDA-AEDF-520C132B3455}" type="pres">
      <dgm:prSet presAssocID="{A7655AB5-8F9C-4A23-8DF0-41AF0B5F0BEA}" presName="rootText" presStyleLbl="node2" presStyleIdx="1" presStyleCnt="3" custScaleX="143092" custScaleY="106321">
        <dgm:presLayoutVars>
          <dgm:chPref val="3"/>
        </dgm:presLayoutVars>
      </dgm:prSet>
      <dgm:spPr/>
    </dgm:pt>
    <dgm:pt modelId="{AB286805-EE4F-488F-806C-83D24C22DBE1}" type="pres">
      <dgm:prSet presAssocID="{A7655AB5-8F9C-4A23-8DF0-41AF0B5F0BEA}" presName="rootConnector" presStyleLbl="node2" presStyleIdx="1" presStyleCnt="3"/>
      <dgm:spPr/>
    </dgm:pt>
    <dgm:pt modelId="{6E1DF69C-08D4-4A0C-8284-D1D3495F9742}" type="pres">
      <dgm:prSet presAssocID="{A7655AB5-8F9C-4A23-8DF0-41AF0B5F0BEA}" presName="hierChild4" presStyleCnt="0"/>
      <dgm:spPr/>
    </dgm:pt>
    <dgm:pt modelId="{75178017-C3E2-4603-AB20-46CCAF5DFD61}" type="pres">
      <dgm:prSet presAssocID="{A7655AB5-8F9C-4A23-8DF0-41AF0B5F0BEA}" presName="hierChild5" presStyleCnt="0"/>
      <dgm:spPr/>
    </dgm:pt>
    <dgm:pt modelId="{6930626A-AED2-4280-A904-BF4838617C06}" type="pres">
      <dgm:prSet presAssocID="{D804DF68-C653-4129-B12E-005F3A440391}" presName="Name37" presStyleLbl="parChTrans1D2" presStyleIdx="2" presStyleCnt="3"/>
      <dgm:spPr/>
    </dgm:pt>
    <dgm:pt modelId="{456EB1DD-CEB6-46C0-92D8-F270F168EB2A}" type="pres">
      <dgm:prSet presAssocID="{ADA5F423-B567-4E3F-BDE4-48698EC539F2}" presName="hierRoot2" presStyleCnt="0">
        <dgm:presLayoutVars>
          <dgm:hierBranch val="init"/>
        </dgm:presLayoutVars>
      </dgm:prSet>
      <dgm:spPr/>
    </dgm:pt>
    <dgm:pt modelId="{7E136CE5-5E6A-45D1-BDB1-AEEEC31935CC}" type="pres">
      <dgm:prSet presAssocID="{ADA5F423-B567-4E3F-BDE4-48698EC539F2}" presName="rootComposite" presStyleCnt="0"/>
      <dgm:spPr/>
    </dgm:pt>
    <dgm:pt modelId="{1B6C113E-610D-4E28-85B3-7413E4EA91C7}" type="pres">
      <dgm:prSet presAssocID="{ADA5F423-B567-4E3F-BDE4-48698EC539F2}" presName="rootText" presStyleLbl="node2" presStyleIdx="2" presStyleCnt="3" custScaleX="132485" custScaleY="104520">
        <dgm:presLayoutVars>
          <dgm:chPref val="3"/>
        </dgm:presLayoutVars>
      </dgm:prSet>
      <dgm:spPr/>
    </dgm:pt>
    <dgm:pt modelId="{2642FA52-F6D8-4D13-9FF3-04550C091E9F}" type="pres">
      <dgm:prSet presAssocID="{ADA5F423-B567-4E3F-BDE4-48698EC539F2}" presName="rootConnector" presStyleLbl="node2" presStyleIdx="2" presStyleCnt="3"/>
      <dgm:spPr/>
    </dgm:pt>
    <dgm:pt modelId="{EE9A8E09-5B59-479C-867C-B8E88126CCC2}" type="pres">
      <dgm:prSet presAssocID="{ADA5F423-B567-4E3F-BDE4-48698EC539F2}" presName="hierChild4" presStyleCnt="0"/>
      <dgm:spPr/>
    </dgm:pt>
    <dgm:pt modelId="{61900452-4AF0-42F9-B155-DE46BC75DBC9}" type="pres">
      <dgm:prSet presAssocID="{ADA5F423-B567-4E3F-BDE4-48698EC539F2}" presName="hierChild5" presStyleCnt="0"/>
      <dgm:spPr/>
    </dgm:pt>
    <dgm:pt modelId="{A715A872-D51D-4459-B58B-3DB4EC66929C}" type="pres">
      <dgm:prSet presAssocID="{AB376451-5B8B-48B9-9D2C-5C29F1005C78}" presName="hierChild3" presStyleCnt="0"/>
      <dgm:spPr/>
    </dgm:pt>
  </dgm:ptLst>
  <dgm:cxnLst>
    <dgm:cxn modelId="{1DEAE702-7880-144B-8CA4-D3A24AC0ABBB}" type="presOf" srcId="{AB376451-5B8B-48B9-9D2C-5C29F1005C78}" destId="{E8E876BA-78D8-4570-8AA1-A766DAFE0A1C}" srcOrd="0" destOrd="0" presId="urn:microsoft.com/office/officeart/2005/8/layout/orgChart1"/>
    <dgm:cxn modelId="{6DB7CF04-A966-D24E-9664-0235A5B41E30}" type="presOf" srcId="{52CC061C-1815-4BE1-8971-6A33300BE56F}" destId="{8BE22D98-0A0E-49A1-82ED-775A4CA15804}" srcOrd="0" destOrd="0" presId="urn:microsoft.com/office/officeart/2005/8/layout/orgChart1"/>
    <dgm:cxn modelId="{539B9C25-4ADC-164B-8DDE-DF80CACAC322}" type="presOf" srcId="{A7655AB5-8F9C-4A23-8DF0-41AF0B5F0BEA}" destId="{AB286805-EE4F-488F-806C-83D24C22DBE1}" srcOrd="1" destOrd="0" presId="urn:microsoft.com/office/officeart/2005/8/layout/orgChart1"/>
    <dgm:cxn modelId="{368ABC5D-93C7-3642-9400-B3464186D447}" type="presOf" srcId="{AB376451-5B8B-48B9-9D2C-5C29F1005C78}" destId="{4FBA38B0-15D5-4F7B-AF0B-9DEAF4D00C86}" srcOrd="1" destOrd="0" presId="urn:microsoft.com/office/officeart/2005/8/layout/orgChart1"/>
    <dgm:cxn modelId="{AF46F25D-B3F5-4165-976A-DB20D5E475A0}" srcId="{C731B587-5A78-47FB-AF26-44FA3CA098A5}" destId="{AB376451-5B8B-48B9-9D2C-5C29F1005C78}" srcOrd="0" destOrd="0" parTransId="{4D23F63C-24C4-49DA-8D86-894EE77F0021}" sibTransId="{ABCC2E40-933C-46C1-A72A-B0E9EBAD5A9A}"/>
    <dgm:cxn modelId="{2B82535F-1EA7-48B7-869E-2C7A0340309B}" srcId="{AB376451-5B8B-48B9-9D2C-5C29F1005C78}" destId="{52CC061C-1815-4BE1-8971-6A33300BE56F}" srcOrd="0" destOrd="0" parTransId="{6D4F0F28-5A10-42DD-AB48-B3A103FFBA63}" sibTransId="{64410D71-1754-44B7-A619-3B0F25B14CF4}"/>
    <dgm:cxn modelId="{78C6C24F-2008-F544-AF14-26F07A35E63D}" type="presOf" srcId="{52CC061C-1815-4BE1-8971-6A33300BE56F}" destId="{ED9CA1F2-7C8A-4630-B101-FB1900681B3B}" srcOrd="1" destOrd="0" presId="urn:microsoft.com/office/officeart/2005/8/layout/orgChart1"/>
    <dgm:cxn modelId="{ADBDA87D-0BE0-A649-91F5-117837FA6E15}" type="presOf" srcId="{BC9AA304-E1CE-4CCA-A713-1D45FD984C91}" destId="{428A8319-AD59-48CF-92A9-2FB068017BFB}" srcOrd="0" destOrd="0" presId="urn:microsoft.com/office/officeart/2005/8/layout/orgChart1"/>
    <dgm:cxn modelId="{BF7BE07D-3B1A-6944-8941-483B6F9081D1}" type="presOf" srcId="{A7655AB5-8F9C-4A23-8DF0-41AF0B5F0BEA}" destId="{142B49C5-8356-4FDA-AEDF-520C132B3455}" srcOrd="0" destOrd="0" presId="urn:microsoft.com/office/officeart/2005/8/layout/orgChart1"/>
    <dgm:cxn modelId="{5FBEAF94-1F13-D941-8CF3-69C82683C4ED}" type="presOf" srcId="{C731B587-5A78-47FB-AF26-44FA3CA098A5}" destId="{B26357D6-AAB1-48BD-8882-159C6EA2C55B}" srcOrd="0" destOrd="0" presId="urn:microsoft.com/office/officeart/2005/8/layout/orgChart1"/>
    <dgm:cxn modelId="{9B5339A5-CC2C-9845-B2B1-AD90FF0EC64D}" type="presOf" srcId="{D804DF68-C653-4129-B12E-005F3A440391}" destId="{6930626A-AED2-4280-A904-BF4838617C06}" srcOrd="0" destOrd="0" presId="urn:microsoft.com/office/officeart/2005/8/layout/orgChart1"/>
    <dgm:cxn modelId="{D9AC2DAE-CA36-F54F-9461-FB0096122AFB}" type="presOf" srcId="{ADA5F423-B567-4E3F-BDE4-48698EC539F2}" destId="{1B6C113E-610D-4E28-85B3-7413E4EA91C7}" srcOrd="0" destOrd="0" presId="urn:microsoft.com/office/officeart/2005/8/layout/orgChart1"/>
    <dgm:cxn modelId="{E70C25C9-B9BB-DD49-B867-A4C52770B438}" type="presOf" srcId="{6D4F0F28-5A10-42DD-AB48-B3A103FFBA63}" destId="{E8AAC10C-1C4E-4BC4-A000-D63B55396186}" srcOrd="0" destOrd="0" presId="urn:microsoft.com/office/officeart/2005/8/layout/orgChart1"/>
    <dgm:cxn modelId="{909033CE-3D13-4A0A-B92E-E11A7B04F5AD}" srcId="{AB376451-5B8B-48B9-9D2C-5C29F1005C78}" destId="{ADA5F423-B567-4E3F-BDE4-48698EC539F2}" srcOrd="2" destOrd="0" parTransId="{D804DF68-C653-4129-B12E-005F3A440391}" sibTransId="{5389EE4B-1791-4F5A-9203-1E87CD15EB7E}"/>
    <dgm:cxn modelId="{7864B2CE-AEAB-324D-A145-59E168032AB1}" type="presOf" srcId="{ADA5F423-B567-4E3F-BDE4-48698EC539F2}" destId="{2642FA52-F6D8-4D13-9FF3-04550C091E9F}" srcOrd="1" destOrd="0" presId="urn:microsoft.com/office/officeart/2005/8/layout/orgChart1"/>
    <dgm:cxn modelId="{EE9246F2-0CF1-4EF5-BAC9-65E97AA9A039}" srcId="{AB376451-5B8B-48B9-9D2C-5C29F1005C78}" destId="{A7655AB5-8F9C-4A23-8DF0-41AF0B5F0BEA}" srcOrd="1" destOrd="0" parTransId="{BC9AA304-E1CE-4CCA-A713-1D45FD984C91}" sibTransId="{C6B28497-4F0D-4A26-9427-734D2E762DB1}"/>
    <dgm:cxn modelId="{0F6A721D-488A-874C-9EBB-951DD6ABA368}" type="presParOf" srcId="{B26357D6-AAB1-48BD-8882-159C6EA2C55B}" destId="{AEFFBCD6-AD21-4753-B4B8-46AC1772145A}" srcOrd="0" destOrd="0" presId="urn:microsoft.com/office/officeart/2005/8/layout/orgChart1"/>
    <dgm:cxn modelId="{93E31D24-50D2-F84A-8F38-2B875BB35672}" type="presParOf" srcId="{AEFFBCD6-AD21-4753-B4B8-46AC1772145A}" destId="{5F650FE8-31C2-4C58-9115-98AEF59A4378}" srcOrd="0" destOrd="0" presId="urn:microsoft.com/office/officeart/2005/8/layout/orgChart1"/>
    <dgm:cxn modelId="{C31042F7-3F7E-F846-BD73-C9843B841CD4}" type="presParOf" srcId="{5F650FE8-31C2-4C58-9115-98AEF59A4378}" destId="{E8E876BA-78D8-4570-8AA1-A766DAFE0A1C}" srcOrd="0" destOrd="0" presId="urn:microsoft.com/office/officeart/2005/8/layout/orgChart1"/>
    <dgm:cxn modelId="{88AE6445-3E23-4B4C-8B9A-D98F4EB0EA13}" type="presParOf" srcId="{5F650FE8-31C2-4C58-9115-98AEF59A4378}" destId="{4FBA38B0-15D5-4F7B-AF0B-9DEAF4D00C86}" srcOrd="1" destOrd="0" presId="urn:microsoft.com/office/officeart/2005/8/layout/orgChart1"/>
    <dgm:cxn modelId="{8B544E27-96A6-7A49-BE95-AF0B8C8C37E4}" type="presParOf" srcId="{AEFFBCD6-AD21-4753-B4B8-46AC1772145A}" destId="{6A56D8C0-2EDC-45DF-B020-741F11F84B7E}" srcOrd="1" destOrd="0" presId="urn:microsoft.com/office/officeart/2005/8/layout/orgChart1"/>
    <dgm:cxn modelId="{C4E63230-EE83-724D-B0F1-8CB9013A00F8}" type="presParOf" srcId="{6A56D8C0-2EDC-45DF-B020-741F11F84B7E}" destId="{E8AAC10C-1C4E-4BC4-A000-D63B55396186}" srcOrd="0" destOrd="0" presId="urn:microsoft.com/office/officeart/2005/8/layout/orgChart1"/>
    <dgm:cxn modelId="{94047FDD-60B2-B040-9F10-2701016A13B4}" type="presParOf" srcId="{6A56D8C0-2EDC-45DF-B020-741F11F84B7E}" destId="{B5D3E3B8-8992-412D-B107-13127C5AFFEB}" srcOrd="1" destOrd="0" presId="urn:microsoft.com/office/officeart/2005/8/layout/orgChart1"/>
    <dgm:cxn modelId="{8D4A809F-4ABE-6542-9025-46280922F3FD}" type="presParOf" srcId="{B5D3E3B8-8992-412D-B107-13127C5AFFEB}" destId="{53E028A8-A432-4727-9D47-F88444B7F060}" srcOrd="0" destOrd="0" presId="urn:microsoft.com/office/officeart/2005/8/layout/orgChart1"/>
    <dgm:cxn modelId="{4AC2987A-A814-EC41-8BB7-A21C702BFA64}" type="presParOf" srcId="{53E028A8-A432-4727-9D47-F88444B7F060}" destId="{8BE22D98-0A0E-49A1-82ED-775A4CA15804}" srcOrd="0" destOrd="0" presId="urn:microsoft.com/office/officeart/2005/8/layout/orgChart1"/>
    <dgm:cxn modelId="{3579AE35-A4A8-AA44-AF6D-72A78E0C6EB3}" type="presParOf" srcId="{53E028A8-A432-4727-9D47-F88444B7F060}" destId="{ED9CA1F2-7C8A-4630-B101-FB1900681B3B}" srcOrd="1" destOrd="0" presId="urn:microsoft.com/office/officeart/2005/8/layout/orgChart1"/>
    <dgm:cxn modelId="{45FDB949-B64E-2A4A-BCC0-D521C6F6C98B}" type="presParOf" srcId="{B5D3E3B8-8992-412D-B107-13127C5AFFEB}" destId="{A4A9D10C-613C-4784-B748-67846DEE276C}" srcOrd="1" destOrd="0" presId="urn:microsoft.com/office/officeart/2005/8/layout/orgChart1"/>
    <dgm:cxn modelId="{37B9B548-7CC4-1B49-A216-10C1862DE3CA}" type="presParOf" srcId="{B5D3E3B8-8992-412D-B107-13127C5AFFEB}" destId="{DF498C50-C3CD-4FF7-AEA5-D1549DC090E9}" srcOrd="2" destOrd="0" presId="urn:microsoft.com/office/officeart/2005/8/layout/orgChart1"/>
    <dgm:cxn modelId="{7B3148D2-2AB0-6C4E-9EF2-D8030C25FC84}" type="presParOf" srcId="{6A56D8C0-2EDC-45DF-B020-741F11F84B7E}" destId="{428A8319-AD59-48CF-92A9-2FB068017BFB}" srcOrd="2" destOrd="0" presId="urn:microsoft.com/office/officeart/2005/8/layout/orgChart1"/>
    <dgm:cxn modelId="{BCF9642F-320F-0349-BA01-CA32B0CF1108}" type="presParOf" srcId="{6A56D8C0-2EDC-45DF-B020-741F11F84B7E}" destId="{96015098-6D84-42B4-9E69-70242C1E870F}" srcOrd="3" destOrd="0" presId="urn:microsoft.com/office/officeart/2005/8/layout/orgChart1"/>
    <dgm:cxn modelId="{2957D6F4-FC72-8146-A8B1-E970D9BED7F2}" type="presParOf" srcId="{96015098-6D84-42B4-9E69-70242C1E870F}" destId="{08CF7683-5E1A-4B34-897A-AA27D2E3626C}" srcOrd="0" destOrd="0" presId="urn:microsoft.com/office/officeart/2005/8/layout/orgChart1"/>
    <dgm:cxn modelId="{611E033F-9986-744F-ABB3-FAA76B48A96A}" type="presParOf" srcId="{08CF7683-5E1A-4B34-897A-AA27D2E3626C}" destId="{142B49C5-8356-4FDA-AEDF-520C132B3455}" srcOrd="0" destOrd="0" presId="urn:microsoft.com/office/officeart/2005/8/layout/orgChart1"/>
    <dgm:cxn modelId="{BD9F6C5B-91C3-D54C-B022-3D968726078C}" type="presParOf" srcId="{08CF7683-5E1A-4B34-897A-AA27D2E3626C}" destId="{AB286805-EE4F-488F-806C-83D24C22DBE1}" srcOrd="1" destOrd="0" presId="urn:microsoft.com/office/officeart/2005/8/layout/orgChart1"/>
    <dgm:cxn modelId="{B55B3A6D-CEEB-1D46-836B-94C54E198F6B}" type="presParOf" srcId="{96015098-6D84-42B4-9E69-70242C1E870F}" destId="{6E1DF69C-08D4-4A0C-8284-D1D3495F9742}" srcOrd="1" destOrd="0" presId="urn:microsoft.com/office/officeart/2005/8/layout/orgChart1"/>
    <dgm:cxn modelId="{830CAF46-84D7-CA42-93CD-9D5A94A20B93}" type="presParOf" srcId="{96015098-6D84-42B4-9E69-70242C1E870F}" destId="{75178017-C3E2-4603-AB20-46CCAF5DFD61}" srcOrd="2" destOrd="0" presId="urn:microsoft.com/office/officeart/2005/8/layout/orgChart1"/>
    <dgm:cxn modelId="{848122CA-0D32-5945-A084-EEFED329C916}" type="presParOf" srcId="{6A56D8C0-2EDC-45DF-B020-741F11F84B7E}" destId="{6930626A-AED2-4280-A904-BF4838617C06}" srcOrd="4" destOrd="0" presId="urn:microsoft.com/office/officeart/2005/8/layout/orgChart1"/>
    <dgm:cxn modelId="{11D09FA8-0644-0547-9122-EC1CDDE6C926}" type="presParOf" srcId="{6A56D8C0-2EDC-45DF-B020-741F11F84B7E}" destId="{456EB1DD-CEB6-46C0-92D8-F270F168EB2A}" srcOrd="5" destOrd="0" presId="urn:microsoft.com/office/officeart/2005/8/layout/orgChart1"/>
    <dgm:cxn modelId="{835BB200-BAED-CD47-8E58-0B1437BAE0B5}" type="presParOf" srcId="{456EB1DD-CEB6-46C0-92D8-F270F168EB2A}" destId="{7E136CE5-5E6A-45D1-BDB1-AEEEC31935CC}" srcOrd="0" destOrd="0" presId="urn:microsoft.com/office/officeart/2005/8/layout/orgChart1"/>
    <dgm:cxn modelId="{B775538D-B655-B340-B961-9BE03ACE2EB4}" type="presParOf" srcId="{7E136CE5-5E6A-45D1-BDB1-AEEEC31935CC}" destId="{1B6C113E-610D-4E28-85B3-7413E4EA91C7}" srcOrd="0" destOrd="0" presId="urn:microsoft.com/office/officeart/2005/8/layout/orgChart1"/>
    <dgm:cxn modelId="{2BFD7196-753B-D840-B8CA-537F6921C6B6}" type="presParOf" srcId="{7E136CE5-5E6A-45D1-BDB1-AEEEC31935CC}" destId="{2642FA52-F6D8-4D13-9FF3-04550C091E9F}" srcOrd="1" destOrd="0" presId="urn:microsoft.com/office/officeart/2005/8/layout/orgChart1"/>
    <dgm:cxn modelId="{EBE65820-1F61-9145-8C1E-0C022C15B657}" type="presParOf" srcId="{456EB1DD-CEB6-46C0-92D8-F270F168EB2A}" destId="{EE9A8E09-5B59-479C-867C-B8E88126CCC2}" srcOrd="1" destOrd="0" presId="urn:microsoft.com/office/officeart/2005/8/layout/orgChart1"/>
    <dgm:cxn modelId="{59404AC3-5105-3743-8C4E-BBB2E1AB9F8B}" type="presParOf" srcId="{456EB1DD-CEB6-46C0-92D8-F270F168EB2A}" destId="{61900452-4AF0-42F9-B155-DE46BC75DBC9}" srcOrd="2" destOrd="0" presId="urn:microsoft.com/office/officeart/2005/8/layout/orgChart1"/>
    <dgm:cxn modelId="{9D1572B6-4F78-1C46-9FFD-984E83BF92B2}" type="presParOf" srcId="{AEFFBCD6-AD21-4753-B4B8-46AC1772145A}" destId="{A715A872-D51D-4459-B58B-3DB4EC6692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0626A-AED2-4280-A904-BF4838617C06}">
      <dsp:nvSpPr>
        <dsp:cNvPr id="0" name=""/>
        <dsp:cNvSpPr/>
      </dsp:nvSpPr>
      <dsp:spPr>
        <a:xfrm>
          <a:off x="1219200" y="440030"/>
          <a:ext cx="862915" cy="252628"/>
        </a:xfrm>
        <a:custGeom>
          <a:avLst/>
          <a:gdLst/>
          <a:ahLst/>
          <a:cxnLst/>
          <a:rect l="0" t="0" r="0" b="0"/>
          <a:pathLst>
            <a:path>
              <a:moveTo>
                <a:pt x="0" y="0"/>
              </a:moveTo>
              <a:lnTo>
                <a:pt x="0" y="196371"/>
              </a:lnTo>
              <a:lnTo>
                <a:pt x="862915" y="196371"/>
              </a:lnTo>
              <a:lnTo>
                <a:pt x="862915" y="252628"/>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428A8319-AD59-48CF-92A9-2FB068017BFB}">
      <dsp:nvSpPr>
        <dsp:cNvPr id="0" name=""/>
        <dsp:cNvSpPr/>
      </dsp:nvSpPr>
      <dsp:spPr>
        <a:xfrm>
          <a:off x="1173479" y="440030"/>
          <a:ext cx="91440" cy="252628"/>
        </a:xfrm>
        <a:custGeom>
          <a:avLst/>
          <a:gdLst/>
          <a:ahLst/>
          <a:cxnLst/>
          <a:rect l="0" t="0" r="0" b="0"/>
          <a:pathLst>
            <a:path>
              <a:moveTo>
                <a:pt x="45720" y="0"/>
              </a:moveTo>
              <a:lnTo>
                <a:pt x="45720" y="196371"/>
              </a:lnTo>
              <a:lnTo>
                <a:pt x="57876" y="196371"/>
              </a:lnTo>
              <a:lnTo>
                <a:pt x="57876" y="252628"/>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E8AAC10C-1C4E-4BC4-A000-D63B55396186}">
      <dsp:nvSpPr>
        <dsp:cNvPr id="0" name=""/>
        <dsp:cNvSpPr/>
      </dsp:nvSpPr>
      <dsp:spPr>
        <a:xfrm>
          <a:off x="368440" y="440030"/>
          <a:ext cx="850759" cy="252628"/>
        </a:xfrm>
        <a:custGeom>
          <a:avLst/>
          <a:gdLst/>
          <a:ahLst/>
          <a:cxnLst/>
          <a:rect l="0" t="0" r="0" b="0"/>
          <a:pathLst>
            <a:path>
              <a:moveTo>
                <a:pt x="850759" y="0"/>
              </a:moveTo>
              <a:lnTo>
                <a:pt x="850759" y="196371"/>
              </a:lnTo>
              <a:lnTo>
                <a:pt x="0" y="196371"/>
              </a:lnTo>
              <a:lnTo>
                <a:pt x="0" y="252628"/>
              </a:lnTo>
            </a:path>
          </a:pathLst>
        </a:custGeom>
        <a:noFill/>
        <a:ln w="25400" cap="flat" cmpd="sng" algn="ctr">
          <a:solidFill>
            <a:srgbClr val="FFFFFF"/>
          </a:solidFill>
          <a:prstDash val="solid"/>
        </a:ln>
        <a:effectLst/>
      </dsp:spPr>
      <dsp:style>
        <a:lnRef idx="2">
          <a:scrgbClr r="0" g="0" b="0"/>
        </a:lnRef>
        <a:fillRef idx="0">
          <a:scrgbClr r="0" g="0" b="0"/>
        </a:fillRef>
        <a:effectRef idx="0">
          <a:scrgbClr r="0" g="0" b="0"/>
        </a:effectRef>
        <a:fontRef idx="minor"/>
      </dsp:style>
    </dsp:sp>
    <dsp:sp modelId="{E8E876BA-78D8-4570-8AA1-A766DAFE0A1C}">
      <dsp:nvSpPr>
        <dsp:cNvPr id="0" name=""/>
        <dsp:cNvSpPr/>
      </dsp:nvSpPr>
      <dsp:spPr>
        <a:xfrm>
          <a:off x="533397" y="152401"/>
          <a:ext cx="1371605" cy="287628"/>
        </a:xfrm>
        <a:prstGeom prst="rect">
          <a:avLst/>
        </a:prstGeom>
        <a:solidFill>
          <a:srgbClr val="FFFFFF"/>
        </a:solidFill>
        <a:ln>
          <a:noFill/>
        </a:ln>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solidFill>
            </a:rPr>
            <a:t>Subaccounts</a:t>
          </a:r>
        </a:p>
      </dsp:txBody>
      <dsp:txXfrm>
        <a:off x="533397" y="152401"/>
        <a:ext cx="1371605" cy="287628"/>
      </dsp:txXfrm>
    </dsp:sp>
    <dsp:sp modelId="{8BE22D98-0A0E-49A1-82ED-775A4CA15804}">
      <dsp:nvSpPr>
        <dsp:cNvPr id="0" name=""/>
        <dsp:cNvSpPr/>
      </dsp:nvSpPr>
      <dsp:spPr>
        <a:xfrm>
          <a:off x="1369" y="692659"/>
          <a:ext cx="734143" cy="279996"/>
        </a:xfrm>
        <a:prstGeom prst="rect">
          <a:avLst/>
        </a:prstGeom>
        <a:solidFill>
          <a:srgbClr val="FFFFFF"/>
        </a:solidFill>
        <a:ln>
          <a:noFill/>
        </a:ln>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solidFill>
            </a:rPr>
            <a:t>Stocks</a:t>
          </a:r>
        </a:p>
      </dsp:txBody>
      <dsp:txXfrm>
        <a:off x="1369" y="692659"/>
        <a:ext cx="734143" cy="279996"/>
      </dsp:txXfrm>
    </dsp:sp>
    <dsp:sp modelId="{142B49C5-8356-4FDA-AEDF-520C132B3455}">
      <dsp:nvSpPr>
        <dsp:cNvPr id="0" name=""/>
        <dsp:cNvSpPr/>
      </dsp:nvSpPr>
      <dsp:spPr>
        <a:xfrm>
          <a:off x="848026" y="692659"/>
          <a:ext cx="766660" cy="284823"/>
        </a:xfrm>
        <a:prstGeom prst="rect">
          <a:avLst/>
        </a:prstGeom>
        <a:solidFill>
          <a:srgbClr val="FFFFFF"/>
        </a:solidFill>
        <a:ln>
          <a:noFill/>
        </a:ln>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solidFill>
            </a:rPr>
            <a:t>Bonds</a:t>
          </a:r>
        </a:p>
      </dsp:txBody>
      <dsp:txXfrm>
        <a:off x="848026" y="692659"/>
        <a:ext cx="766660" cy="284823"/>
      </dsp:txXfrm>
    </dsp:sp>
    <dsp:sp modelId="{1B6C113E-610D-4E28-85B3-7413E4EA91C7}">
      <dsp:nvSpPr>
        <dsp:cNvPr id="0" name=""/>
        <dsp:cNvSpPr/>
      </dsp:nvSpPr>
      <dsp:spPr>
        <a:xfrm>
          <a:off x="1727200" y="692659"/>
          <a:ext cx="709829" cy="279999"/>
        </a:xfrm>
        <a:prstGeom prst="rect">
          <a:avLst/>
        </a:prstGeom>
        <a:solidFill>
          <a:srgbClr val="FFFFFF"/>
        </a:solidFill>
        <a:ln>
          <a:noFill/>
        </a:ln>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2"/>
              </a:solidFill>
            </a:rPr>
            <a:t>Blend</a:t>
          </a:r>
        </a:p>
      </dsp:txBody>
      <dsp:txXfrm>
        <a:off x="1727200" y="692659"/>
        <a:ext cx="709829" cy="2799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3941D75E-8AFE-4C75-9B73-60F7A3C8894A}" type="datetimeFigureOut">
              <a:rPr lang="en-US" smtClean="0"/>
              <a:t>3/6/2020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51C2E49-5CFA-4372-BDF4-B30E20C94FCF}" type="slidenum">
              <a:rPr lang="en-US" smtClean="0"/>
              <a:t>‹#›</a:t>
            </a:fld>
            <a:endParaRPr lang="en-US"/>
          </a:p>
        </p:txBody>
      </p:sp>
    </p:spTree>
    <p:extLst>
      <p:ext uri="{BB962C8B-B14F-4D97-AF65-F5344CB8AC3E}">
        <p14:creationId xmlns:p14="http://schemas.microsoft.com/office/powerpoint/2010/main" val="3939508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1109855-97DA-D043-B64C-16425D17CA2D}" type="slidenum">
              <a:rPr lang="en-US" smtClean="0"/>
              <a:pPr/>
              <a:t>‹#›</a:t>
            </a:fld>
            <a:endParaRPr lang="en-US"/>
          </a:p>
        </p:txBody>
      </p:sp>
      <p:sp>
        <p:nvSpPr>
          <p:cNvPr id="8" name="Rectangle 9"/>
          <p:cNvSpPr>
            <a:spLocks noChangeArrowheads="1"/>
          </p:cNvSpPr>
          <p:nvPr/>
        </p:nvSpPr>
        <p:spPr bwMode="auto">
          <a:xfrm>
            <a:off x="736425" y="9311275"/>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2017 </a:t>
            </a:r>
            <a:r>
              <a:rPr lang="en-US" altLang="en-US" sz="700" b="0" dirty="0" err="1"/>
              <a:t>Broadridge</a:t>
            </a:r>
            <a:r>
              <a:rPr lang="en-US" altLang="en-US" sz="700" b="0" dirty="0"/>
              <a:t> Investor Communication Solutions, Inc.</a:t>
            </a:r>
          </a:p>
        </p:txBody>
      </p:sp>
    </p:spTree>
    <p:extLst>
      <p:ext uri="{BB962C8B-B14F-4D97-AF65-F5344CB8AC3E}">
        <p14:creationId xmlns:p14="http://schemas.microsoft.com/office/powerpoint/2010/main" val="13681418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a:t>[V18N1]</a:t>
            </a:r>
          </a:p>
          <a:p>
            <a:endParaRPr lang="en-US"/>
          </a:p>
        </p:txBody>
      </p:sp>
      <p:sp>
        <p:nvSpPr>
          <p:cNvPr id="4" name="Slide Number Placeholder 3"/>
          <p:cNvSpPr>
            <a:spLocks noGrp="1"/>
          </p:cNvSpPr>
          <p:nvPr>
            <p:ph type="sldNum" sz="quarter" idx="10"/>
          </p:nvPr>
        </p:nvSpPr>
        <p:spPr/>
        <p:txBody>
          <a:bodyPr/>
          <a:lstStyle/>
          <a:p>
            <a:fld id="{71109855-97DA-D043-B64C-16425D17CA2D}" type="slidenum">
              <a:rPr lang="en-US" smtClean="0"/>
              <a:pPr/>
              <a:t>1</a:t>
            </a:fld>
            <a:endParaRPr lang="en-US"/>
          </a:p>
        </p:txBody>
      </p:sp>
    </p:spTree>
    <p:extLst>
      <p:ext uri="{BB962C8B-B14F-4D97-AF65-F5344CB8AC3E}">
        <p14:creationId xmlns:p14="http://schemas.microsoft.com/office/powerpoint/2010/main" val="861361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F69A4DA-0705-4CAD-A2E1-02CA732287C7}" type="slidenum">
              <a:rPr lang="en-US"/>
              <a:pPr/>
              <a:t>10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a:t>Annuities typically charge an annual contract fee. </a:t>
            </a:r>
          </a:p>
          <a:p>
            <a:pPr eaLnBrk="1" hangingPunct="1"/>
            <a:endParaRPr lang="en-US" dirty="0"/>
          </a:p>
          <a:p>
            <a:pPr eaLnBrk="1" hangingPunct="1"/>
            <a:r>
              <a:rPr lang="en-US" dirty="0"/>
              <a:t>&lt;CLICK&gt;</a:t>
            </a:r>
          </a:p>
          <a:p>
            <a:pPr eaLnBrk="1" hangingPunct="1"/>
            <a:r>
              <a:rPr lang="en-US" dirty="0"/>
              <a:t>Variable annuities generally assess a mortality and expense risk charge that compensates the issuer for some of the guarantees (such as the guaranteed death benefit)</a:t>
            </a:r>
            <a:r>
              <a:rPr lang="en-US" baseline="0" dirty="0"/>
              <a:t> and sales charges </a:t>
            </a:r>
            <a:r>
              <a:rPr lang="en-US" dirty="0"/>
              <a:t>associated with your annuity. </a:t>
            </a:r>
          </a:p>
          <a:p>
            <a:pPr eaLnBrk="1" hangingPunct="1"/>
            <a:endParaRPr lang="en-US" dirty="0"/>
          </a:p>
          <a:p>
            <a:pPr eaLnBrk="1" hangingPunct="1"/>
            <a:r>
              <a:rPr lang="en-US" dirty="0"/>
              <a:t>&lt;CLICK&gt;</a:t>
            </a:r>
          </a:p>
          <a:p>
            <a:pPr eaLnBrk="1" hangingPunct="1"/>
            <a:r>
              <a:rPr lang="en-US" dirty="0"/>
              <a:t>And variable annuity subaccount costs include investment management fees and operational expenses.</a:t>
            </a:r>
          </a:p>
          <a:p>
            <a:pPr eaLnBrk="1" hangingPunct="1"/>
            <a:endParaRPr lang="en-US" dirty="0"/>
          </a:p>
          <a:p>
            <a:pPr eaLnBrk="1" hangingPunct="1"/>
            <a:r>
              <a:rPr lang="en-US" dirty="0"/>
              <a:t>&lt;CLICK&gt;</a:t>
            </a:r>
          </a:p>
          <a:p>
            <a:pPr eaLnBrk="1" hangingPunct="1"/>
            <a:r>
              <a:rPr lang="en-US" dirty="0"/>
              <a:t>Variable annuities may charge surrender fees if you withdraw some or all of your investment in the early years of the contract, usually in the first 5 to 10 years. However, most variable annuities offer you the opportunity to withdraw a certain amount or %age of the contract value each year without incurring surrender charges.</a:t>
            </a:r>
          </a:p>
          <a:p>
            <a:pPr eaLnBrk="1" hangingPunct="1"/>
            <a:endParaRPr lang="en-US" dirty="0"/>
          </a:p>
          <a:p>
            <a:pPr eaLnBrk="1" hangingPunct="1"/>
            <a:r>
              <a:rPr lang="en-US" dirty="0"/>
              <a:t>Now let’s see what happens when you withdraw money from an annuity.</a:t>
            </a:r>
          </a:p>
          <a:p>
            <a:pPr eaLnBrk="1" hangingPunct="1"/>
            <a:endParaRPr lang="en-US" dirty="0"/>
          </a:p>
          <a:p>
            <a:pPr eaLnBrk="1" hangingPunct="1"/>
            <a:r>
              <a:rPr lang="en-US" dirty="0"/>
              <a:t>&lt;CLICK&gt;</a:t>
            </a:r>
          </a:p>
          <a:p>
            <a:pPr eaLnBrk="1" hangingPunct="1"/>
            <a:endParaRPr lang="en-US" dirty="0"/>
          </a:p>
        </p:txBody>
      </p:sp>
    </p:spTree>
    <p:extLst>
      <p:ext uri="{BB962C8B-B14F-4D97-AF65-F5344CB8AC3E}">
        <p14:creationId xmlns:p14="http://schemas.microsoft.com/office/powerpoint/2010/main" val="54648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1B71A73-AC97-40DF-8725-73B5DD756141}" type="slidenum">
              <a:rPr lang="en-US"/>
              <a:pPr/>
              <a:t>11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z="1100" dirty="0"/>
              <a:t>Generally, you can take disbursements from an annuity in one of two ways:</a:t>
            </a:r>
          </a:p>
          <a:p>
            <a:pPr eaLnBrk="1" hangingPunct="1"/>
            <a:endParaRPr lang="en-US" sz="1100" dirty="0"/>
          </a:p>
          <a:p>
            <a:pPr eaLnBrk="1" hangingPunct="1"/>
            <a:r>
              <a:rPr lang="en-US" sz="1100" dirty="0"/>
              <a:t>&lt;CLICK&gt;</a:t>
            </a:r>
          </a:p>
          <a:p>
            <a:pPr eaLnBrk="1" hangingPunct="1"/>
            <a:r>
              <a:rPr lang="en-US" sz="1100" dirty="0"/>
              <a:t>You may withdraw money at your own discretion, but most variable annuities have surrender or early withdrawal charges that may be assessed during the early years of the annuity. Also, variable annuity withdrawals of earnings made before age 59½ may be subject to a 10% income tax. These withdrawals can be taken at either regular or irregular intervals, and may be of either fixed or varying amounts. </a:t>
            </a:r>
          </a:p>
          <a:p>
            <a:pPr eaLnBrk="1" hangingPunct="1"/>
            <a:r>
              <a:rPr lang="en-US" sz="1100" dirty="0"/>
              <a:t>Just as you may decide how to allocate your funds among the various subaccounts to a variable annuity, you can choose the subaccounts from which you will make withdrawals.</a:t>
            </a:r>
          </a:p>
          <a:p>
            <a:pPr eaLnBrk="1" hangingPunct="1"/>
            <a:endParaRPr lang="en-US" sz="1100" dirty="0"/>
          </a:p>
          <a:p>
            <a:pPr eaLnBrk="1" hangingPunct="1"/>
            <a:r>
              <a:rPr lang="en-US" sz="1100" dirty="0"/>
              <a:t>&lt;CLICK&gt;</a:t>
            </a:r>
          </a:p>
          <a:p>
            <a:pPr eaLnBrk="1" hangingPunct="1"/>
            <a:r>
              <a:rPr lang="en-US" sz="1100" dirty="0"/>
              <a:t>You can also elect at some point to annuitize the annuity, which is the term used when you convert the annuity to periodic income payments. You can elect to receive a fixed or a variable amount for each payment, which you can receive monthly, quarterly, semiannually, or annually. You can elect to receive payments for a fixed time period, for your lifetime, or for your lifetime and the lifetime of another person. Unless your annuity contract stipulates otherwise, you can let your earnings accumulate tax deferred for as long as you wish.</a:t>
            </a:r>
          </a:p>
          <a:p>
            <a:pPr eaLnBrk="1" hangingPunct="1"/>
            <a:endParaRPr lang="en-US" sz="1100" dirty="0"/>
          </a:p>
          <a:p>
            <a:pPr eaLnBrk="1" hangingPunct="1"/>
            <a:r>
              <a:rPr lang="en-US" sz="1100" dirty="0"/>
              <a:t>Now let’s look more closely at what happens if you elect to annuitize.</a:t>
            </a:r>
          </a:p>
          <a:p>
            <a:pPr eaLnBrk="1" hangingPunct="1"/>
            <a:endParaRPr lang="en-US" sz="1100" dirty="0"/>
          </a:p>
          <a:p>
            <a:pPr eaLnBrk="1" hangingPunct="1"/>
            <a:r>
              <a:rPr lang="en-US" sz="1100" dirty="0"/>
              <a:t>&lt;CLICK&gt;</a:t>
            </a:r>
          </a:p>
          <a:p>
            <a:pPr eaLnBrk="1" hangingPunct="1"/>
            <a:endParaRPr lang="en-US" sz="1100" dirty="0"/>
          </a:p>
          <a:p>
            <a:pPr eaLnBrk="1" hangingPunct="1"/>
            <a:endParaRPr lang="en-US" sz="1100" dirty="0"/>
          </a:p>
        </p:txBody>
      </p:sp>
    </p:spTree>
    <p:extLst>
      <p:ext uri="{BB962C8B-B14F-4D97-AF65-F5344CB8AC3E}">
        <p14:creationId xmlns:p14="http://schemas.microsoft.com/office/powerpoint/2010/main" val="424707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EE20A85-57EC-4C03-8D19-B058C7FEF39D}" type="slidenum">
              <a:rPr lang="en-US"/>
              <a:pPr/>
              <a:t>12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a:t>Generally, annuitizing converts your annuity into a stream of payments. </a:t>
            </a:r>
          </a:p>
          <a:p>
            <a:pPr eaLnBrk="1" hangingPunct="1"/>
            <a:endParaRPr lang="en-US" dirty="0"/>
          </a:p>
          <a:p>
            <a:pPr eaLnBrk="1" hangingPunct="1"/>
            <a:r>
              <a:rPr lang="en-US" dirty="0"/>
              <a:t>&lt;CLICK&gt;</a:t>
            </a:r>
          </a:p>
          <a:p>
            <a:pPr eaLnBrk="1" hangingPunct="1"/>
            <a:r>
              <a:rPr lang="en-US" dirty="0"/>
              <a:t>With a variable annuity, you can convert the current value of your account into a stream of guaranteed fixed payments. You’ll receive periodic payments on a schedule of your choosing. </a:t>
            </a:r>
          </a:p>
          <a:p>
            <a:pPr eaLnBrk="1" hangingPunct="1"/>
            <a:endParaRPr lang="en-US" dirty="0"/>
          </a:p>
          <a:p>
            <a:pPr eaLnBrk="1" hangingPunct="1"/>
            <a:r>
              <a:rPr lang="en-US" dirty="0"/>
              <a:t>&lt;CLICK&gt;</a:t>
            </a:r>
          </a:p>
          <a:p>
            <a:pPr eaLnBrk="1" hangingPunct="1"/>
            <a:r>
              <a:rPr lang="en-US" dirty="0"/>
              <a:t>As an alternative, you can choose to receive variable payments, where the amount you receive will depend solely on the performance of the subaccounts underlying your annuity. </a:t>
            </a:r>
          </a:p>
          <a:p>
            <a:pPr eaLnBrk="1" hangingPunct="1"/>
            <a:endParaRPr lang="en-US" dirty="0"/>
          </a:p>
          <a:p>
            <a:pPr eaLnBrk="1" hangingPunct="1"/>
            <a:r>
              <a:rPr lang="en-US" dirty="0"/>
              <a:t>&lt;CLICK&gt;</a:t>
            </a:r>
          </a:p>
          <a:p>
            <a:pPr eaLnBrk="1" hangingPunct="1"/>
            <a:r>
              <a:rPr lang="en-US" dirty="0"/>
              <a:t>Or you may choose a combination payment consisting of a fixed portion and a variable portion.</a:t>
            </a:r>
          </a:p>
          <a:p>
            <a:pPr eaLnBrk="1" hangingPunct="1"/>
            <a:endParaRPr lang="en-US" dirty="0"/>
          </a:p>
          <a:p>
            <a:pPr eaLnBrk="1" hangingPunct="1"/>
            <a:r>
              <a:rPr lang="en-US" dirty="0"/>
              <a:t>&lt;CLICK&gt;</a:t>
            </a:r>
          </a:p>
          <a:p>
            <a:pPr eaLnBrk="1" hangingPunct="1"/>
            <a:r>
              <a:rPr lang="en-US" dirty="0"/>
              <a:t>Once you annuitize, you generally can’t change your mind--you’re no longer allowed to invest further in the annuity, make any other withdrawals, or select a different payout option.</a:t>
            </a:r>
          </a:p>
          <a:p>
            <a:pPr eaLnBrk="1" hangingPunct="1"/>
            <a:endParaRPr lang="en-US" dirty="0"/>
          </a:p>
          <a:p>
            <a:pPr eaLnBrk="1" hangingPunct="1"/>
            <a:r>
              <a:rPr lang="en-US" dirty="0"/>
              <a:t>Let’s look at some of the factors affecting your annuitization payments.</a:t>
            </a:r>
          </a:p>
          <a:p>
            <a:pPr eaLnBrk="1" hangingPunct="1"/>
            <a:endParaRPr lang="en-US" dirty="0"/>
          </a:p>
          <a:p>
            <a:pPr eaLnBrk="1" hangingPunct="1"/>
            <a:r>
              <a:rPr lang="en-US" dirty="0"/>
              <a:t>&lt;CLICK&gt;</a:t>
            </a:r>
          </a:p>
        </p:txBody>
      </p:sp>
    </p:spTree>
    <p:extLst>
      <p:ext uri="{BB962C8B-B14F-4D97-AF65-F5344CB8AC3E}">
        <p14:creationId xmlns:p14="http://schemas.microsoft.com/office/powerpoint/2010/main" val="187536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142D97A-B25B-4F61-8A6F-03B8593E8A08}" type="slidenum">
              <a:rPr lang="en-US"/>
              <a:pPr/>
              <a:t>13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normAutofit lnSpcReduction="10000"/>
          </a:bodyPr>
          <a:lstStyle/>
          <a:p>
            <a:pPr eaLnBrk="1" hangingPunct="1"/>
            <a:r>
              <a:rPr lang="en-US" sz="1100" dirty="0"/>
              <a:t>If you choose to convert a variable annuity to a stream of guaranteed fixed payments, the cash value of your account at the time you annuitize will affect the amount of your payments. The larger the cash value of your annuity, the larger your payments will be, all other factors being equal. Bear in mind that if you choose this annuitization option, you’ll probably lose any further control over the investments underlying your annuity.</a:t>
            </a:r>
          </a:p>
          <a:p>
            <a:pPr eaLnBrk="1" hangingPunct="1"/>
            <a:endParaRPr lang="en-US" sz="1100" dirty="0"/>
          </a:p>
          <a:p>
            <a:pPr eaLnBrk="1" hangingPunct="1"/>
            <a:r>
              <a:rPr lang="en-US" sz="1100" dirty="0"/>
              <a:t>&lt;CLICK&gt;</a:t>
            </a:r>
          </a:p>
          <a:p>
            <a:pPr eaLnBrk="1" hangingPunct="1"/>
            <a:r>
              <a:rPr lang="en-US" sz="1100" dirty="0"/>
              <a:t>If you choose any payout option other than a stream of guaranteed fixed payments, the amount of your payments will be determined by the performance of the subaccounts underlying the variable annuity. </a:t>
            </a:r>
          </a:p>
          <a:p>
            <a:pPr eaLnBrk="1" hangingPunct="1"/>
            <a:endParaRPr lang="en-US" sz="1100" dirty="0"/>
          </a:p>
          <a:p>
            <a:pPr eaLnBrk="1" hangingPunct="1"/>
            <a:r>
              <a:rPr lang="en-US" sz="1100" dirty="0"/>
              <a:t>&lt;CLICK&gt;</a:t>
            </a:r>
          </a:p>
          <a:p>
            <a:pPr eaLnBrk="1" hangingPunct="1"/>
            <a:r>
              <a:rPr lang="en-US" sz="1100" dirty="0"/>
              <a:t>You may remember that the annuitant provides the “measuring life” used to determine your payment amounts. Among other things, these tables take into account gender differences (women generally live longer than men) and individual life expectancies. All other factors remaining constant, the younger the annuitant, the smaller the annuity payments since the life expectancy is longer. </a:t>
            </a:r>
          </a:p>
          <a:p>
            <a:pPr eaLnBrk="1" hangingPunct="1"/>
            <a:endParaRPr lang="en-US" sz="1100" dirty="0"/>
          </a:p>
          <a:p>
            <a:pPr eaLnBrk="1" hangingPunct="1"/>
            <a:r>
              <a:rPr lang="en-US" sz="1100" dirty="0"/>
              <a:t>&lt;CLICK&gt;</a:t>
            </a:r>
          </a:p>
          <a:p>
            <a:pPr eaLnBrk="1" hangingPunct="1"/>
            <a:r>
              <a:rPr lang="en-US" sz="1100" dirty="0"/>
              <a:t>The payout option you choose will also affect the amount of your annuitization payments. Generally, all other factors being equal, the longer the payout option, the smaller each payment will be. </a:t>
            </a:r>
          </a:p>
          <a:p>
            <a:pPr eaLnBrk="1" hangingPunct="1"/>
            <a:endParaRPr lang="en-US" sz="1100" dirty="0"/>
          </a:p>
          <a:p>
            <a:pPr eaLnBrk="1" hangingPunct="1"/>
            <a:r>
              <a:rPr lang="en-US" sz="1100" dirty="0"/>
              <a:t>Let’s take a look now at some of the payout options that may be available to you.</a:t>
            </a:r>
          </a:p>
          <a:p>
            <a:pPr eaLnBrk="1" hangingPunct="1"/>
            <a:endParaRPr lang="en-US" sz="1100" dirty="0"/>
          </a:p>
          <a:p>
            <a:pPr eaLnBrk="1" hangingPunct="1"/>
            <a:r>
              <a:rPr lang="en-US" sz="1100" dirty="0"/>
              <a:t>&lt;CLICK&gt;</a:t>
            </a:r>
          </a:p>
        </p:txBody>
      </p:sp>
    </p:spTree>
    <p:extLst>
      <p:ext uri="{BB962C8B-B14F-4D97-AF65-F5344CB8AC3E}">
        <p14:creationId xmlns:p14="http://schemas.microsoft.com/office/powerpoint/2010/main" val="2287672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ABDF5CF-BC04-405E-BCC7-6B156A7EF37C}" type="slidenum">
              <a:rPr lang="en-US"/>
              <a:pPr/>
              <a:t>14</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normAutofit lnSpcReduction="10000"/>
          </a:bodyPr>
          <a:lstStyle/>
          <a:p>
            <a:pPr eaLnBrk="1" hangingPunct="1">
              <a:lnSpc>
                <a:spcPct val="80000"/>
              </a:lnSpc>
            </a:pPr>
            <a:r>
              <a:rPr lang="en-US" sz="1000" dirty="0"/>
              <a:t>You may be offered a variety of payout options if you annuitize. When you select a payout option, you should bear in mind that your choice is irreversible, unless the contract provides otherwise, so think carefully about the option you want.</a:t>
            </a:r>
          </a:p>
          <a:p>
            <a:pPr eaLnBrk="1" hangingPunct="1">
              <a:lnSpc>
                <a:spcPct val="80000"/>
              </a:lnSpc>
            </a:pPr>
            <a:endParaRPr lang="en-US" sz="1000" dirty="0"/>
          </a:p>
          <a:p>
            <a:pPr eaLnBrk="1" hangingPunct="1">
              <a:lnSpc>
                <a:spcPct val="80000"/>
              </a:lnSpc>
            </a:pPr>
            <a:r>
              <a:rPr lang="en-US" sz="1000" dirty="0"/>
              <a:t>&lt;CLICK&gt;</a:t>
            </a:r>
          </a:p>
          <a:p>
            <a:pPr eaLnBrk="1" hangingPunct="1">
              <a:lnSpc>
                <a:spcPct val="80000"/>
              </a:lnSpc>
            </a:pPr>
            <a:r>
              <a:rPr lang="en-US" sz="1000" dirty="0"/>
              <a:t>You can elect to receive payments for your lifetime. With this option, payments stop at your death, even if you didn’t live long enough to recoup your full account value. </a:t>
            </a:r>
          </a:p>
          <a:p>
            <a:pPr eaLnBrk="1" hangingPunct="1">
              <a:lnSpc>
                <a:spcPct val="80000"/>
              </a:lnSpc>
            </a:pPr>
            <a:endParaRPr lang="en-US" sz="1000" dirty="0"/>
          </a:p>
          <a:p>
            <a:pPr eaLnBrk="1" hangingPunct="1">
              <a:lnSpc>
                <a:spcPct val="80000"/>
              </a:lnSpc>
            </a:pPr>
            <a:r>
              <a:rPr lang="en-US" sz="1000" dirty="0"/>
              <a:t>&lt;CLICK&gt;</a:t>
            </a:r>
          </a:p>
          <a:p>
            <a:pPr eaLnBrk="1" hangingPunct="1">
              <a:lnSpc>
                <a:spcPct val="80000"/>
              </a:lnSpc>
            </a:pPr>
            <a:r>
              <a:rPr lang="en-US" sz="1000" dirty="0"/>
              <a:t>You can choose to receive payments only for a specified period. If you die before the end of the period, your named beneficiary will receive the payments for the remainder of the period. If you outlive the specified period, however, neither you nor your beneficiary will receive any payments once the period has ended. </a:t>
            </a:r>
          </a:p>
          <a:p>
            <a:pPr eaLnBrk="1" hangingPunct="1">
              <a:lnSpc>
                <a:spcPct val="80000"/>
              </a:lnSpc>
            </a:pPr>
            <a:endParaRPr lang="en-US" sz="1000" dirty="0"/>
          </a:p>
          <a:p>
            <a:pPr eaLnBrk="1" hangingPunct="1">
              <a:lnSpc>
                <a:spcPct val="80000"/>
              </a:lnSpc>
            </a:pPr>
            <a:r>
              <a:rPr lang="en-US" sz="1000" dirty="0"/>
              <a:t>&lt;CLICK&gt;</a:t>
            </a:r>
          </a:p>
          <a:p>
            <a:pPr eaLnBrk="1" hangingPunct="1">
              <a:lnSpc>
                <a:spcPct val="80000"/>
              </a:lnSpc>
            </a:pPr>
            <a:r>
              <a:rPr lang="en-US" sz="1000" dirty="0"/>
              <a:t>Or, you can select the payments for life with term certain option, in which case you will receive payments for life or for a guaranteed time period, whichever is longer. With this option, if you die before the time period has elapsed, your beneficiary will receive the remaining payments.</a:t>
            </a:r>
          </a:p>
          <a:p>
            <a:pPr eaLnBrk="1" hangingPunct="1">
              <a:lnSpc>
                <a:spcPct val="80000"/>
              </a:lnSpc>
            </a:pPr>
            <a:endParaRPr lang="en-US" sz="1000" dirty="0"/>
          </a:p>
          <a:p>
            <a:pPr eaLnBrk="1" hangingPunct="1">
              <a:lnSpc>
                <a:spcPct val="80000"/>
              </a:lnSpc>
            </a:pPr>
            <a:r>
              <a:rPr lang="en-US" sz="1000" dirty="0"/>
              <a:t>&lt;CLICK&gt;</a:t>
            </a:r>
          </a:p>
          <a:p>
            <a:pPr eaLnBrk="1" hangingPunct="1">
              <a:lnSpc>
                <a:spcPct val="80000"/>
              </a:lnSpc>
            </a:pPr>
            <a:r>
              <a:rPr lang="en-US" sz="1000" dirty="0"/>
              <a:t>The refund life option provides you with payments for life, but if you die before you’ve received the total balance of the annuity, the remaining balance will be paid to your named beneficiary, either in a lump sum or in installments.</a:t>
            </a:r>
          </a:p>
          <a:p>
            <a:pPr eaLnBrk="1" hangingPunct="1">
              <a:lnSpc>
                <a:spcPct val="80000"/>
              </a:lnSpc>
            </a:pPr>
            <a:endParaRPr lang="en-US" sz="1000" dirty="0"/>
          </a:p>
          <a:p>
            <a:pPr eaLnBrk="1" hangingPunct="1">
              <a:lnSpc>
                <a:spcPct val="80000"/>
              </a:lnSpc>
            </a:pPr>
            <a:r>
              <a:rPr lang="en-US" sz="1000" dirty="0"/>
              <a:t>&lt;CLICK&gt;</a:t>
            </a:r>
          </a:p>
          <a:p>
            <a:pPr eaLnBrk="1" hangingPunct="1">
              <a:lnSpc>
                <a:spcPct val="80000"/>
              </a:lnSpc>
            </a:pPr>
            <a:r>
              <a:rPr lang="en-US" sz="1000" dirty="0"/>
              <a:t>The joint and survivor life option provides two persons--first one and then the second--with income. When the first person dies, the second person continues to receive the payments (or some portion of them) for life, or for a specified time period. Because this option may first pay you, and then your designated survivor, for life, it generally provides payments for a longer period of time than the other options do. For this reason, the periodic payments might be lower than those possible under other options.</a:t>
            </a:r>
          </a:p>
          <a:p>
            <a:pPr eaLnBrk="1" hangingPunct="1">
              <a:lnSpc>
                <a:spcPct val="80000"/>
              </a:lnSpc>
            </a:pPr>
            <a:endParaRPr lang="en-US" sz="1000" dirty="0"/>
          </a:p>
          <a:p>
            <a:pPr eaLnBrk="1" hangingPunct="1">
              <a:lnSpc>
                <a:spcPct val="80000"/>
              </a:lnSpc>
            </a:pPr>
            <a:r>
              <a:rPr lang="en-US" sz="1000" dirty="0"/>
              <a:t>&lt;CLICK&gt;</a:t>
            </a:r>
          </a:p>
          <a:p>
            <a:pPr eaLnBrk="1" hangingPunct="1">
              <a:lnSpc>
                <a:spcPct val="80000"/>
              </a:lnSpc>
            </a:pPr>
            <a:r>
              <a:rPr lang="en-US" sz="1000" dirty="0"/>
              <a:t>It’s important to remember that, with the exception of the fixed payment for life option, variable annuity payout amounts will fluctuate with the performance of your underlying investments. Should your selections perform well, you may experience higher returns than you would with a fixed annuity. However, if your investments perform poorly, this may be reflected in smaller payments, and you could lose money.</a:t>
            </a:r>
          </a:p>
          <a:p>
            <a:pPr eaLnBrk="1" hangingPunct="1">
              <a:lnSpc>
                <a:spcPct val="80000"/>
              </a:lnSpc>
            </a:pPr>
            <a:endParaRPr lang="en-US" sz="1000" dirty="0"/>
          </a:p>
          <a:p>
            <a:pPr eaLnBrk="1" hangingPunct="1">
              <a:lnSpc>
                <a:spcPct val="80000"/>
              </a:lnSpc>
            </a:pPr>
            <a:r>
              <a:rPr lang="en-US" sz="1000" dirty="0"/>
              <a:t>Now, let’s look at how withdrawals and annuitization payments are taxed.</a:t>
            </a:r>
          </a:p>
          <a:p>
            <a:pPr eaLnBrk="1" hangingPunct="1">
              <a:lnSpc>
                <a:spcPct val="80000"/>
              </a:lnSpc>
            </a:pPr>
            <a:endParaRPr lang="en-US" sz="1000" dirty="0"/>
          </a:p>
          <a:p>
            <a:pPr eaLnBrk="1" hangingPunct="1">
              <a:lnSpc>
                <a:spcPct val="80000"/>
              </a:lnSpc>
            </a:pPr>
            <a:r>
              <a:rPr lang="en-US" sz="1000" dirty="0"/>
              <a:t>&lt;CLICK&gt;</a:t>
            </a:r>
          </a:p>
        </p:txBody>
      </p:sp>
    </p:spTree>
    <p:extLst>
      <p:ext uri="{BB962C8B-B14F-4D97-AF65-F5344CB8AC3E}">
        <p14:creationId xmlns:p14="http://schemas.microsoft.com/office/powerpoint/2010/main" val="125188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4334E64-DAB1-414C-ACFD-236F0B905B39}" type="slidenum">
              <a:rPr lang="en-US"/>
              <a:pPr/>
              <a:t>15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z="1100" dirty="0"/>
              <a:t>For federal income tax purposes, the portion of any withdrawal or payout that’s considered earnings will be taxed as ordinary income. </a:t>
            </a:r>
          </a:p>
          <a:p>
            <a:pPr eaLnBrk="1" hangingPunct="1"/>
            <a:endParaRPr lang="en-US" sz="1100" dirty="0"/>
          </a:p>
          <a:p>
            <a:pPr eaLnBrk="1" hangingPunct="1"/>
            <a:r>
              <a:rPr lang="en-US" sz="1100" dirty="0"/>
              <a:t>&lt;CLICK&gt;</a:t>
            </a:r>
          </a:p>
          <a:p>
            <a:pPr eaLnBrk="1" hangingPunct="1"/>
            <a:r>
              <a:rPr lang="en-US" sz="1100" dirty="0"/>
              <a:t>Generally, withdrawals are considered to be coming from the earnings portion of the annuity first, then from the principal. If you annuitize, however, each payment is considered to be partially a return of your principal investment and partially a distribution of earnings on that investment. Typically, the portion of a variable annuity payment to be excluded from income taxation is determined by dividing the investment in the annuity contract by the number of years over which it’s anticipated the annuity will be paid. As a result, the payout option you choose may affect the determination of your annual exclusion.</a:t>
            </a:r>
          </a:p>
          <a:p>
            <a:pPr eaLnBrk="1" hangingPunct="1"/>
            <a:endParaRPr lang="en-US" sz="1100" dirty="0"/>
          </a:p>
          <a:p>
            <a:pPr eaLnBrk="1" hangingPunct="1"/>
            <a:r>
              <a:rPr lang="en-US" sz="1100" dirty="0"/>
              <a:t>&lt;CLICK&gt;</a:t>
            </a:r>
          </a:p>
          <a:p>
            <a:pPr eaLnBrk="1" hangingPunct="1"/>
            <a:r>
              <a:rPr lang="en-US" sz="1100" dirty="0"/>
              <a:t>With a few exceptions, in addition to the ordinary income tax on the withdrawal, a 10% premature distribution tax will be imposed on distributions you take from your annuity prior to the date you reach 59½ years of age. </a:t>
            </a:r>
          </a:p>
          <a:p>
            <a:pPr eaLnBrk="1" hangingPunct="1"/>
            <a:r>
              <a:rPr lang="en-US" sz="1100" dirty="0"/>
              <a:t>Gifting an annuity may also have tax consequences for the annuity owner and, generally speaking, the value of an annuity contract is includable in a deceased owner’s gross estate. Your state may also impose taxes on annuities. Because taxation of annuities can be complicated, you should consult your advisor with any tax questions you may have.</a:t>
            </a:r>
          </a:p>
          <a:p>
            <a:pPr eaLnBrk="1" hangingPunct="1"/>
            <a:endParaRPr lang="en-US" sz="1100" dirty="0"/>
          </a:p>
          <a:p>
            <a:pPr eaLnBrk="1" hangingPunct="1"/>
            <a:endParaRPr lang="en-US" sz="1100" dirty="0"/>
          </a:p>
          <a:p>
            <a:pPr eaLnBrk="1" hangingPunct="1"/>
            <a:r>
              <a:rPr lang="en-US" sz="1100" dirty="0"/>
              <a:t>Now, let’s look at some options that can be added to variable annuities. </a:t>
            </a:r>
          </a:p>
          <a:p>
            <a:pPr eaLnBrk="1" hangingPunct="1"/>
            <a:endParaRPr lang="en-US" sz="1100" dirty="0"/>
          </a:p>
          <a:p>
            <a:pPr eaLnBrk="1" hangingPunct="1"/>
            <a:r>
              <a:rPr lang="en-US" sz="1100" dirty="0"/>
              <a:t>&lt;CLICK&gt;</a:t>
            </a:r>
          </a:p>
        </p:txBody>
      </p:sp>
    </p:spTree>
    <p:extLst>
      <p:ext uri="{BB962C8B-B14F-4D97-AF65-F5344CB8AC3E}">
        <p14:creationId xmlns:p14="http://schemas.microsoft.com/office/powerpoint/2010/main" val="3935427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dirty="0"/>
              <a:t>Aside from the common features found in most variable annuities, often annuity issuers offer added benefits in the form of riders. Most riders are available at a cost--from as little as .1% to 1% or more of the annuity’s value each year. Riders and their availability differ from one issuer to the next and aren’t necessarily available on all variable annuities.</a:t>
            </a:r>
          </a:p>
          <a:p>
            <a:pPr>
              <a:defRPr/>
            </a:pPr>
            <a:endParaRPr lang="en-US" dirty="0"/>
          </a:p>
          <a:p>
            <a:pPr>
              <a:defRPr/>
            </a:pPr>
            <a:r>
              <a:rPr lang="en-US" dirty="0"/>
              <a:t>Common variable annuity riders generally offer guarantees not found in the basic variable annuity policy. These guarantees include restoration of your premium if the annuity’s cash value falls below that amount due to poor investment performance. </a:t>
            </a:r>
          </a:p>
          <a:p>
            <a:pPr>
              <a:defRPr/>
            </a:pPr>
            <a:endParaRPr lang="en-US" dirty="0"/>
          </a:p>
          <a:p>
            <a:pPr eaLnBrk="1" hangingPunct="1">
              <a:lnSpc>
                <a:spcPct val="90000"/>
              </a:lnSpc>
              <a:defRPr/>
            </a:pPr>
            <a:r>
              <a:rPr lang="en-US" dirty="0"/>
              <a:t>&lt;CLICK&gt;</a:t>
            </a:r>
          </a:p>
          <a:p>
            <a:pPr>
              <a:defRPr/>
            </a:pPr>
            <a:r>
              <a:rPr lang="en-US" dirty="0"/>
              <a:t>You may be able to access this amount either through periodic withdrawals (the guaranteed withdrawal benefit rider),</a:t>
            </a:r>
          </a:p>
          <a:p>
            <a:pPr>
              <a:defRPr/>
            </a:pPr>
            <a:r>
              <a:rPr lang="en-US" dirty="0"/>
              <a:t> </a:t>
            </a:r>
          </a:p>
          <a:p>
            <a:pPr>
              <a:defRPr/>
            </a:pPr>
            <a:r>
              <a:rPr lang="en-US" dirty="0"/>
              <a:t>&lt;CLICK&gt;</a:t>
            </a:r>
          </a:p>
          <a:p>
            <a:pPr>
              <a:defRPr/>
            </a:pPr>
            <a:r>
              <a:rPr lang="en-US" dirty="0"/>
              <a:t>or in a lump sum after a stated number of years (the guaranteed accumulation benefit rider),</a:t>
            </a:r>
          </a:p>
          <a:p>
            <a:pPr>
              <a:defRPr/>
            </a:pPr>
            <a:r>
              <a:rPr lang="en-US" dirty="0"/>
              <a:t> </a:t>
            </a:r>
          </a:p>
          <a:p>
            <a:pPr>
              <a:defRPr/>
            </a:pPr>
            <a:r>
              <a:rPr lang="en-US" dirty="0"/>
              <a:t>&lt;CLICK&gt;</a:t>
            </a:r>
          </a:p>
          <a:p>
            <a:pPr>
              <a:defRPr/>
            </a:pPr>
            <a:r>
              <a:rPr lang="en-US" dirty="0"/>
              <a:t>or you can receive a guaranteed income for a fixed period of time or for the rest of your life without annuitization (guaranteed lifetime withdrawal benefit).</a:t>
            </a:r>
          </a:p>
          <a:p>
            <a:pPr>
              <a:defRPr/>
            </a:pPr>
            <a:endParaRPr lang="en-US" dirty="0"/>
          </a:p>
          <a:p>
            <a:pPr>
              <a:defRPr/>
            </a:pPr>
            <a:r>
              <a:rPr lang="en-US" dirty="0"/>
              <a:t>These are just some of the common riders that may be available with your variable annuity. Now let’s review some of the important highlights regarding</a:t>
            </a:r>
            <a:r>
              <a:rPr lang="en-US" baseline="0" dirty="0"/>
              <a:t> variable annuities.</a:t>
            </a:r>
          </a:p>
          <a:p>
            <a:pPr>
              <a:defRPr/>
            </a:pPr>
            <a:endParaRPr lang="en-US" baseline="0" dirty="0"/>
          </a:p>
          <a:p>
            <a:pPr>
              <a:defRPr/>
            </a:pPr>
            <a:r>
              <a:rPr lang="en-US" baseline="0" dirty="0"/>
              <a:t>&lt;CLICK&gt;</a:t>
            </a:r>
            <a:endParaRPr lang="en-US" dirty="0"/>
          </a:p>
          <a:p>
            <a:pPr>
              <a:defRPr/>
            </a:pPr>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16</a:t>
            </a:fld>
            <a:endParaRPr lang="en-US"/>
          </a:p>
        </p:txBody>
      </p:sp>
    </p:spTree>
    <p:extLst>
      <p:ext uri="{BB962C8B-B14F-4D97-AF65-F5344CB8AC3E}">
        <p14:creationId xmlns:p14="http://schemas.microsoft.com/office/powerpoint/2010/main" val="1497864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lnSpc>
                <a:spcPct val="90000"/>
              </a:lnSpc>
            </a:pPr>
            <a:r>
              <a:rPr lang="en-US" dirty="0"/>
              <a:t>Let’s take a final minute to review the highlights of variable annuities. </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You may invest in a variable annuity all at once or over time. A variable annuity may be either an immediate or a deferred annuity.</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And, unlike 401(k)s or IRAs, you may invest an unlimited amount.</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You may choose the subaccounts in which you want your premiums invested. You designate the portion of your premiums you want allocated to each subaccount, and you may transfer funds from one subaccount to another without penalty or tax consequence.</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Your earnings grow tax deferred until you withdraw them. When you do withdraw them (or receive annuitization payments), the earnings are taxed as ordinary income. Withdrawals made prior to age 59½ may be subject to an additional 10% penalty tax.</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One of the options you will have is to convert the annuity into a guaranteed lifetime income stream.</a:t>
            </a:r>
          </a:p>
          <a:p>
            <a:pPr eaLnBrk="1" hangingPunct="1">
              <a:lnSpc>
                <a:spcPct val="90000"/>
              </a:lnSpc>
            </a:pPr>
            <a:endParaRPr lang="en-US" dirty="0"/>
          </a:p>
          <a:p>
            <a:pPr eaLnBrk="1" hangingPunct="1">
              <a:lnSpc>
                <a:spcPct val="90000"/>
              </a:lnSpc>
            </a:pPr>
            <a:r>
              <a:rPr lang="en-US" dirty="0"/>
              <a:t>&lt;CLICK&gt;</a:t>
            </a:r>
          </a:p>
          <a:p>
            <a:pPr eaLnBrk="1" hangingPunct="1">
              <a:lnSpc>
                <a:spcPct val="90000"/>
              </a:lnSpc>
            </a:pPr>
            <a:r>
              <a:rPr lang="en-US" dirty="0"/>
              <a:t>Depending on the performance of the underlying investment subaccounts you’ve chosen, you may experience substantial growth in your earnings. Of course, you may also experience a loss; with the exception of the guaranteed subaccount, the annuity issuer offers no guarantees concerning the performance of the underlying investments you choose. Further, any guarantees made by the issuer are subject to the issuer’s claims-paying ability. </a:t>
            </a:r>
          </a:p>
          <a:p>
            <a:pPr eaLnBrk="1" hangingPunct="1">
              <a:lnSpc>
                <a:spcPct val="90000"/>
              </a:lnSpc>
            </a:pPr>
            <a:endParaRPr lang="en-US" dirty="0"/>
          </a:p>
          <a:p>
            <a:pPr eaLnBrk="1" hangingPunct="1">
              <a:lnSpc>
                <a:spcPct val="90000"/>
              </a:lnSpc>
            </a:pPr>
            <a:r>
              <a:rPr lang="en-US" dirty="0"/>
              <a:t>&lt;CLICK&gt;</a:t>
            </a:r>
          </a:p>
          <a:p>
            <a:endParaRPr lang="en-US" dirty="0"/>
          </a:p>
        </p:txBody>
      </p:sp>
      <p:sp>
        <p:nvSpPr>
          <p:cNvPr id="4" name="Slide Number Placeholder 3"/>
          <p:cNvSpPr>
            <a:spLocks noGrp="1"/>
          </p:cNvSpPr>
          <p:nvPr>
            <p:ph type="sldNum" sz="quarter" idx="10"/>
          </p:nvPr>
        </p:nvSpPr>
        <p:spPr/>
        <p:txBody>
          <a:bodyPr/>
          <a:lstStyle/>
          <a:p>
            <a:pPr>
              <a:defRPr/>
            </a:pPr>
            <a:fld id="{A3CEA615-86CB-4D7E-9F66-CB8F421F9F85}" type="slidenum">
              <a:rPr lang="en-US" smtClean="0"/>
              <a:pPr>
                <a:defRPr/>
              </a:pPr>
              <a:t>17</a:t>
            </a:fld>
            <a:endParaRPr lang="en-US"/>
          </a:p>
        </p:txBody>
      </p:sp>
    </p:spTree>
    <p:extLst>
      <p:ext uri="{BB962C8B-B14F-4D97-AF65-F5344CB8AC3E}">
        <p14:creationId xmlns:p14="http://schemas.microsoft.com/office/powerpoint/2010/main" val="3261896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2FE2276-D707-4578-82F0-3434A8546701}" type="slidenum">
              <a:rPr lang="en-US" smtClean="0"/>
              <a:pPr/>
              <a:t>18</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a:t>&lt;CLICK&gt;</a:t>
            </a:r>
          </a:p>
        </p:txBody>
      </p:sp>
    </p:spTree>
    <p:extLst>
      <p:ext uri="{BB962C8B-B14F-4D97-AF65-F5344CB8AC3E}">
        <p14:creationId xmlns:p14="http://schemas.microsoft.com/office/powerpoint/2010/main" val="142909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19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eaLnBrk="1" hangingPunct="1"/>
            <a:r>
              <a:rPr lang="en-US" sz="1200" kern="1200" dirty="0">
                <a:solidFill>
                  <a:schemeClr val="tx1"/>
                </a:solidFill>
                <a:effectLst/>
                <a:latin typeface="+mn-lt"/>
                <a:ea typeface="+mn-ea"/>
                <a:cs typeface="+mn-cs"/>
              </a:rPr>
              <a:t>Small steps can enhance your financial life one day at a time. </a:t>
            </a:r>
            <a:r>
              <a:rPr lang="en-US" sz="1200" kern="1200">
                <a:solidFill>
                  <a:schemeClr val="tx1"/>
                </a:solidFill>
                <a:effectLst/>
                <a:latin typeface="+mn-lt"/>
                <a:ea typeface="+mn-ea"/>
                <a:cs typeface="+mn-cs"/>
              </a:rPr>
              <a:t>Questions are always welcome.</a:t>
            </a:r>
            <a:endParaRPr lang="en-US"/>
          </a:p>
          <a:p>
            <a:endParaRPr lang="en-US" dirty="0"/>
          </a:p>
        </p:txBody>
      </p:sp>
    </p:spTree>
    <p:extLst>
      <p:ext uri="{BB962C8B-B14F-4D97-AF65-F5344CB8AC3E}">
        <p14:creationId xmlns:p14="http://schemas.microsoft.com/office/powerpoint/2010/main" val="256952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1EA196B-DDB5-45B7-A543-C716EE3DCD97}" type="slidenum">
              <a:rPr lang="en-US"/>
              <a:pPr/>
              <a:t>2</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dirty="0"/>
              <a:t>What is a</a:t>
            </a:r>
            <a:r>
              <a:rPr lang="en-US" baseline="0" dirty="0"/>
              <a:t> variable annuity? </a:t>
            </a:r>
            <a:r>
              <a:rPr lang="en-US" dirty="0"/>
              <a:t>A variable annuity is an insurance-based contract between you (the owner) and the contract issuer. </a:t>
            </a:r>
          </a:p>
          <a:p>
            <a:pPr eaLnBrk="1" hangingPunct="1"/>
            <a:r>
              <a:rPr lang="en-US" dirty="0"/>
              <a:t>This is basically how a variable annuity works: You pay after-tax dollars to the issuer, your money is invested in accordance with your specifications, and any earnings accumulate tax deferred. At some point, the issuer pays out the principal and any earnings to you or to your beneficiaries. Earnings are taxed as ordinary income when they’re withdrawn. Withdrawals made prior to age 59½ may be subject to an additional 10% penalty tax unless an exception applies. </a:t>
            </a:r>
          </a:p>
          <a:p>
            <a:pPr eaLnBrk="1" hangingPunct="1"/>
            <a:endParaRPr lang="en-US" dirty="0"/>
          </a:p>
          <a:p>
            <a:pPr eaLnBrk="1" hangingPunct="1"/>
            <a:r>
              <a:rPr lang="en-US" dirty="0"/>
              <a:t>Why consider buying a</a:t>
            </a:r>
            <a:r>
              <a:rPr lang="en-US" baseline="0" dirty="0"/>
              <a:t> variable annuity?</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126603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B579DB2-6AA1-4682-BEEF-F33CCD47BDF1}" type="slidenum">
              <a:rPr lang="en-US"/>
              <a:pPr/>
              <a:t>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defTabSz="947376" fontAlgn="base">
              <a:spcBef>
                <a:spcPct val="30000"/>
              </a:spcBef>
              <a:spcAft>
                <a:spcPct val="0"/>
              </a:spcAft>
              <a:defRPr/>
            </a:pPr>
            <a:r>
              <a:rPr lang="en-US" sz="1100" dirty="0"/>
              <a:t>The primary features of annuities are tax-deferred growth for savings and a steady stream of income that can last for the rest of your life. These characteristics allow annuities to be used for many purposes. </a:t>
            </a:r>
          </a:p>
          <a:p>
            <a:pPr defTabSz="947376" fontAlgn="base">
              <a:spcBef>
                <a:spcPct val="30000"/>
              </a:spcBef>
              <a:spcAft>
                <a:spcPct val="0"/>
              </a:spcAft>
              <a:defRPr/>
            </a:pPr>
            <a:endParaRPr lang="en-US" sz="1100" dirty="0"/>
          </a:p>
          <a:p>
            <a:pPr eaLnBrk="1" hangingPunct="1"/>
            <a:r>
              <a:rPr lang="en-US" sz="1100" dirty="0"/>
              <a:t>&lt;CLICK&gt;</a:t>
            </a:r>
          </a:p>
          <a:p>
            <a:pPr eaLnBrk="1" hangingPunct="1"/>
            <a:r>
              <a:rPr lang="en-US" sz="1100" dirty="0"/>
              <a:t>You can use an annuity to save for any specific purpose or long-term goal, such as providing a legacy for your heirs or making a charitable gift.</a:t>
            </a:r>
          </a:p>
          <a:p>
            <a:pPr eaLnBrk="1" hangingPunct="1"/>
            <a:endParaRPr lang="en-US" sz="1100" dirty="0"/>
          </a:p>
          <a:p>
            <a:pPr eaLnBrk="1" hangingPunct="1"/>
            <a:r>
              <a:rPr lang="en-US" sz="1100" dirty="0"/>
              <a:t>&lt;CLICK&gt;</a:t>
            </a:r>
          </a:p>
          <a:p>
            <a:pPr eaLnBrk="1" hangingPunct="1"/>
            <a:r>
              <a:rPr lang="en-US" sz="1100" dirty="0"/>
              <a:t>If you annuitize, which we’ll talk about later, a variable annuity can provide a source of lifetime income, even if you live to a very old age.</a:t>
            </a:r>
          </a:p>
          <a:p>
            <a:pPr eaLnBrk="1" hangingPunct="1"/>
            <a:endParaRPr lang="en-US" sz="1100" dirty="0"/>
          </a:p>
          <a:p>
            <a:pPr eaLnBrk="1" hangingPunct="1"/>
            <a:r>
              <a:rPr lang="en-US" sz="1100" dirty="0"/>
              <a:t>&lt;CLICK&gt;</a:t>
            </a:r>
          </a:p>
          <a:p>
            <a:pPr eaLnBrk="1" hangingPunct="1">
              <a:lnSpc>
                <a:spcPct val="90000"/>
              </a:lnSpc>
            </a:pPr>
            <a:r>
              <a:rPr lang="en-US" sz="1100" dirty="0"/>
              <a:t>The income and savings provided by an annuity may help you remain financially independent, so that you won’t be dependent upon your children for financial help or care-giving. For example, you can use the annuity income to pay for your own long-term care expenses, rather than rely on your children for care. </a:t>
            </a:r>
          </a:p>
          <a:p>
            <a:pPr eaLnBrk="1" hangingPunct="1"/>
            <a:endParaRPr lang="en-US" sz="1100" dirty="0"/>
          </a:p>
          <a:p>
            <a:pPr eaLnBrk="1" hangingPunct="1">
              <a:lnSpc>
                <a:spcPct val="90000"/>
              </a:lnSpc>
            </a:pPr>
            <a:r>
              <a:rPr lang="en-US" sz="1100" dirty="0"/>
              <a:t>But one of the primary benefits of an annuity is its tax-deferred growth.</a:t>
            </a:r>
          </a:p>
          <a:p>
            <a:pPr eaLnBrk="1" hangingPunct="1">
              <a:lnSpc>
                <a:spcPct val="90000"/>
              </a:lnSpc>
            </a:pPr>
            <a:endParaRPr lang="en-US" sz="1100" dirty="0"/>
          </a:p>
          <a:p>
            <a:pPr eaLnBrk="1" hangingPunct="1">
              <a:lnSpc>
                <a:spcPct val="90000"/>
              </a:lnSpc>
            </a:pPr>
            <a:r>
              <a:rPr lang="en-US" sz="1100" dirty="0"/>
              <a:t>&lt;CLICK&gt;</a:t>
            </a:r>
          </a:p>
          <a:p>
            <a:pPr eaLnBrk="1" hangingPunct="1"/>
            <a:endParaRPr lang="en-US" sz="1100" dirty="0"/>
          </a:p>
        </p:txBody>
      </p:sp>
    </p:spTree>
    <p:extLst>
      <p:ext uri="{BB962C8B-B14F-4D97-AF65-F5344CB8AC3E}">
        <p14:creationId xmlns:p14="http://schemas.microsoft.com/office/powerpoint/2010/main" val="408016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89DEA6C-D804-4795-B140-9A075BD38B5E}" type="slidenum">
              <a:rPr lang="en-US"/>
              <a:pPr/>
              <a:t>4</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normAutofit lnSpcReduction="10000"/>
          </a:bodyPr>
          <a:lstStyle/>
          <a:p>
            <a:pPr eaLnBrk="1" hangingPunct="1"/>
            <a:r>
              <a:rPr lang="en-US" dirty="0"/>
              <a:t>Here’s an illustration of the advantage of tax-deferred earnings growth over earnings growth that’s taxed every year. Let’s assume you make a lump-sum investment of $10,000 that will compound annually at the end of the year, and you’re in the 28% income tax bracket. Let’s also assume all investments earn 7% each year in income.</a:t>
            </a:r>
          </a:p>
          <a:p>
            <a:pPr eaLnBrk="1" hangingPunct="1"/>
            <a:endParaRPr lang="en-US" dirty="0"/>
          </a:p>
          <a:p>
            <a:pPr eaLnBrk="1" hangingPunct="1"/>
            <a:r>
              <a:rPr lang="en-US" dirty="0"/>
              <a:t>&lt;CLICK&gt;</a:t>
            </a:r>
          </a:p>
          <a:p>
            <a:pPr eaLnBrk="1" hangingPunct="1"/>
            <a:r>
              <a:rPr lang="en-US" dirty="0"/>
              <a:t>If you invest that money in an alternative that’s taxed each year, in 30 years you’ll accumulate a total of $43,716.</a:t>
            </a:r>
          </a:p>
          <a:p>
            <a:pPr eaLnBrk="1" hangingPunct="1"/>
            <a:endParaRPr lang="en-US" dirty="0"/>
          </a:p>
          <a:p>
            <a:pPr eaLnBrk="1" hangingPunct="1"/>
            <a:r>
              <a:rPr lang="en-US" dirty="0"/>
              <a:t>&lt;CLICK&gt;</a:t>
            </a:r>
          </a:p>
          <a:p>
            <a:pPr eaLnBrk="1" hangingPunct="1"/>
            <a:r>
              <a:rPr lang="en-US" dirty="0"/>
              <a:t>But if you invest that money in a vehicle that allows tax-deferred growth, in 30 years you’ll accumulate $76,123--more than you’d have earned investing the same amount for the same length of time in an alternative that’s taxed annually. Why? Because the money that’s not going to taxes keeps compounding, and as Albert Einstein is reputed to have said, “compound interest is the greatest mathematical discovery of all time.” </a:t>
            </a:r>
          </a:p>
          <a:p>
            <a:pPr eaLnBrk="1" hangingPunct="1"/>
            <a:endParaRPr lang="en-US" dirty="0"/>
          </a:p>
          <a:p>
            <a:pPr eaLnBrk="1" hangingPunct="1"/>
            <a:r>
              <a:rPr lang="en-US" dirty="0"/>
              <a:t>While the annuity’s earnings accumulate tax</a:t>
            </a:r>
            <a:r>
              <a:rPr lang="en-US" baseline="0" dirty="0"/>
              <a:t> </a:t>
            </a:r>
            <a:r>
              <a:rPr lang="en-US" dirty="0"/>
              <a:t>deferred, they are subject to income tax when you withdraw them.   </a:t>
            </a:r>
          </a:p>
          <a:p>
            <a:pPr eaLnBrk="1" hangingPunct="1"/>
            <a:endParaRPr lang="en-US" dirty="0"/>
          </a:p>
          <a:p>
            <a:pPr eaLnBrk="1" hangingPunct="1"/>
            <a:r>
              <a:rPr lang="en-US" dirty="0"/>
              <a:t>Of course, annuities aren’t the only choice that offers tax-deferred growth potential; retirement plans such as 401(k)s and individual retirement arrangements (IRAs and Roth IRAs) do that as well. </a:t>
            </a:r>
          </a:p>
          <a:p>
            <a:pPr eaLnBrk="1" hangingPunct="1"/>
            <a:endParaRPr lang="en-US" baseline="0" dirty="0"/>
          </a:p>
          <a:p>
            <a:pPr defTabSz="947376" fontAlgn="base">
              <a:spcBef>
                <a:spcPct val="30000"/>
              </a:spcBef>
              <a:spcAft>
                <a:spcPct val="0"/>
              </a:spcAft>
              <a:defRPr/>
            </a:pPr>
            <a:r>
              <a:rPr lang="en-US" baseline="0" dirty="0"/>
              <a:t>&lt;CLICK&gt;</a:t>
            </a:r>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413372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47279">
              <a:lnSpc>
                <a:spcPct val="80000"/>
              </a:lnSpc>
              <a:defRPr/>
            </a:pPr>
            <a:r>
              <a:rPr lang="en-US" dirty="0"/>
              <a:t>So how do annuities stack up against 401(k)s, IRAs, and Roth IRAs? </a:t>
            </a:r>
          </a:p>
          <a:p>
            <a:pPr defTabSz="947279">
              <a:lnSpc>
                <a:spcPct val="80000"/>
              </a:lnSpc>
              <a:defRPr/>
            </a:pPr>
            <a:endParaRPr lang="en-US" dirty="0">
              <a:latin typeface="Arial" charset="0"/>
            </a:endParaRPr>
          </a:p>
          <a:p>
            <a:pPr defTabSz="947279">
              <a:lnSpc>
                <a:spcPct val="80000"/>
              </a:lnSpc>
              <a:defRPr/>
            </a:pPr>
            <a:r>
              <a:rPr lang="en-US" dirty="0">
                <a:latin typeface="Arial" charset="0"/>
              </a:rPr>
              <a:t>First, annuities are a financial product sold by or through an insurance company. On the other hand, IRAs and Roth IRAs are personal savings plans, while 401(k)s are savings plans for employees offered by their employers. IRAs, Roth IRAs, and 401(k)s can be funded with a number of different investments, including stocks, bonds, mutual funds, and annuities. But you can also own an annuity separate and apart from your IRA, Roth IRA, or 401(k). </a:t>
            </a:r>
          </a:p>
          <a:p>
            <a:pPr defTabSz="947279">
              <a:lnSpc>
                <a:spcPct val="80000"/>
              </a:lnSpc>
              <a:defRPr/>
            </a:pPr>
            <a:endParaRPr lang="en-US" dirty="0">
              <a:latin typeface="Arial" charset="0"/>
            </a:endParaRPr>
          </a:p>
          <a:p>
            <a:pPr defTabSz="947279">
              <a:lnSpc>
                <a:spcPct val="80000"/>
              </a:lnSpc>
              <a:defRPr/>
            </a:pPr>
            <a:r>
              <a:rPr lang="en-US" dirty="0">
                <a:latin typeface="Arial" charset="0"/>
              </a:rPr>
              <a:t>In any case, annuities, IRAs, Roth IRAs, and 401(k)s share some common features and some different characteristics as well. </a:t>
            </a:r>
          </a:p>
          <a:p>
            <a:pPr defTabSz="947279">
              <a:lnSpc>
                <a:spcPct val="80000"/>
              </a:lnSpc>
              <a:defRPr/>
            </a:pPr>
            <a:endParaRPr lang="en-US" dirty="0">
              <a:latin typeface="Arial" charset="0"/>
            </a:endParaRPr>
          </a:p>
          <a:p>
            <a:pPr defTabSz="947279">
              <a:lnSpc>
                <a:spcPct val="80000"/>
              </a:lnSpc>
              <a:defRPr/>
            </a:pPr>
            <a:r>
              <a:rPr lang="en-US" dirty="0">
                <a:latin typeface="Arial" charset="0"/>
              </a:rPr>
              <a:t>&lt;CLICK&gt; </a:t>
            </a:r>
          </a:p>
          <a:p>
            <a:pPr defTabSz="947279">
              <a:lnSpc>
                <a:spcPct val="80000"/>
              </a:lnSpc>
              <a:defRPr/>
            </a:pPr>
            <a:r>
              <a:rPr lang="en-US" dirty="0">
                <a:latin typeface="Arial" charset="0"/>
              </a:rPr>
              <a:t>The earnings within each of these vehicles grows tax</a:t>
            </a:r>
            <a:r>
              <a:rPr lang="en-US" baseline="0" dirty="0">
                <a:latin typeface="Arial" charset="0"/>
              </a:rPr>
              <a:t> </a:t>
            </a:r>
            <a:r>
              <a:rPr lang="en-US" dirty="0">
                <a:latin typeface="Arial" charset="0"/>
              </a:rPr>
              <a:t>deferred, meaning you don’t have to pay income taxes on the growth within these plans until they’re withdrawn.  </a:t>
            </a:r>
          </a:p>
          <a:p>
            <a:pPr defTabSz="947279">
              <a:lnSpc>
                <a:spcPct val="80000"/>
              </a:lnSpc>
              <a:defRPr/>
            </a:pPr>
            <a:endParaRPr lang="en-US" dirty="0">
              <a:latin typeface="Arial" charset="0"/>
            </a:endParaRPr>
          </a:p>
          <a:p>
            <a:pPr defTabSz="947279" eaLnBrk="0" fontAlgn="base" hangingPunct="0">
              <a:lnSpc>
                <a:spcPct val="80000"/>
              </a:lnSpc>
              <a:spcBef>
                <a:spcPct val="30000"/>
              </a:spcBef>
              <a:spcAft>
                <a:spcPct val="0"/>
              </a:spcAft>
              <a:defRPr/>
            </a:pPr>
            <a:r>
              <a:rPr lang="en-US" dirty="0">
                <a:latin typeface="Arial" charset="0"/>
              </a:rPr>
              <a:t>Unless an annuity is held within a 401(k) or IRA, annuity premium payments are made with after-tax dollars, similar to a Roth IRA. </a:t>
            </a:r>
          </a:p>
          <a:p>
            <a:pPr defTabSz="947279" eaLnBrk="0" fontAlgn="base" hangingPunct="0">
              <a:lnSpc>
                <a:spcPct val="80000"/>
              </a:lnSpc>
              <a:spcBef>
                <a:spcPct val="30000"/>
              </a:spcBef>
              <a:spcAft>
                <a:spcPct val="0"/>
              </a:spcAft>
              <a:defRPr/>
            </a:pPr>
            <a:endParaRPr lang="en-US" dirty="0">
              <a:latin typeface="Arial" charset="0"/>
            </a:endParaRPr>
          </a:p>
          <a:p>
            <a:pPr defTabSz="947279" eaLnBrk="0" fontAlgn="base" hangingPunct="0">
              <a:lnSpc>
                <a:spcPct val="80000"/>
              </a:lnSpc>
              <a:spcBef>
                <a:spcPct val="30000"/>
              </a:spcBef>
              <a:spcAft>
                <a:spcPct val="0"/>
              </a:spcAft>
              <a:defRPr/>
            </a:pPr>
            <a:r>
              <a:rPr lang="en-US" dirty="0">
                <a:latin typeface="Arial" charset="0"/>
              </a:rPr>
              <a:t>&lt;CLICK&gt; </a:t>
            </a:r>
          </a:p>
          <a:p>
            <a:pPr defTabSz="947279">
              <a:lnSpc>
                <a:spcPct val="80000"/>
              </a:lnSpc>
              <a:defRPr/>
            </a:pPr>
            <a:r>
              <a:rPr lang="en-US" dirty="0">
                <a:latin typeface="Arial" charset="0"/>
              </a:rPr>
              <a:t>Only 401(k)s and IRAs offer tax-deductible or pretax contributions. </a:t>
            </a:r>
          </a:p>
          <a:p>
            <a:pPr defTabSz="947279">
              <a:lnSpc>
                <a:spcPct val="80000"/>
              </a:lnSpc>
              <a:defRPr/>
            </a:pPr>
            <a:endParaRPr lang="en-US" dirty="0">
              <a:latin typeface="Arial" charset="0"/>
            </a:endParaRPr>
          </a:p>
          <a:p>
            <a:pPr defTabSz="947279">
              <a:lnSpc>
                <a:spcPct val="80000"/>
              </a:lnSpc>
              <a:defRPr/>
            </a:pPr>
            <a:r>
              <a:rPr lang="en-US" dirty="0">
                <a:latin typeface="Arial" charset="0"/>
              </a:rPr>
              <a:t>&lt;CLICK&gt; </a:t>
            </a:r>
          </a:p>
          <a:p>
            <a:pPr defTabSz="947279">
              <a:lnSpc>
                <a:spcPct val="80000"/>
              </a:lnSpc>
              <a:defRPr/>
            </a:pPr>
            <a:r>
              <a:rPr lang="en-US" dirty="0">
                <a:latin typeface="Arial" charset="0"/>
              </a:rPr>
              <a:t>There’s no limit on the amount you can contribute to annuities, while the other plans have specific limits on how much you can contribute to each. </a:t>
            </a:r>
          </a:p>
          <a:p>
            <a:pPr defTabSz="947279">
              <a:lnSpc>
                <a:spcPct val="80000"/>
              </a:lnSpc>
              <a:defRPr/>
            </a:pPr>
            <a:endParaRPr lang="en-US" dirty="0">
              <a:latin typeface="Arial" charset="0"/>
            </a:endParaRPr>
          </a:p>
          <a:p>
            <a:pPr defTabSz="947279">
              <a:lnSpc>
                <a:spcPct val="80000"/>
              </a:lnSpc>
              <a:defRPr/>
            </a:pPr>
            <a:r>
              <a:rPr lang="en-US" dirty="0">
                <a:latin typeface="Arial" charset="0"/>
              </a:rPr>
              <a:t>&lt;CLICK&gt; </a:t>
            </a:r>
          </a:p>
          <a:p>
            <a:pPr defTabSz="947279">
              <a:lnSpc>
                <a:spcPct val="80000"/>
              </a:lnSpc>
              <a:defRPr/>
            </a:pPr>
            <a:r>
              <a:rPr lang="en-US" dirty="0">
                <a:latin typeface="Arial" charset="0"/>
              </a:rPr>
              <a:t>Annuities often provide a guaranteed minimum death benefit to your heirs, which none of the other plans provide, unless they’re funded by annuities or, in the case of 401(k)s,  life insurance. </a:t>
            </a:r>
          </a:p>
          <a:p>
            <a:pPr defTabSz="947279">
              <a:lnSpc>
                <a:spcPct val="80000"/>
              </a:lnSpc>
              <a:defRPr/>
            </a:pPr>
            <a:endParaRPr lang="en-US" dirty="0">
              <a:latin typeface="Arial" charset="0"/>
            </a:endParaRPr>
          </a:p>
          <a:p>
            <a:pPr defTabSz="947279">
              <a:lnSpc>
                <a:spcPct val="80000"/>
              </a:lnSpc>
              <a:defRPr/>
            </a:pPr>
            <a:r>
              <a:rPr lang="en-US" dirty="0">
                <a:latin typeface="Arial" charset="0"/>
              </a:rPr>
              <a:t>&lt;CLICK&gt; </a:t>
            </a:r>
          </a:p>
          <a:p>
            <a:pPr defTabSz="947279">
              <a:lnSpc>
                <a:spcPct val="80000"/>
              </a:lnSpc>
              <a:defRPr/>
            </a:pPr>
            <a:r>
              <a:rPr lang="en-US" dirty="0">
                <a:latin typeface="Arial" charset="0"/>
              </a:rPr>
              <a:t>You generally are obligated to take required minimum distributions from your 401(k)s and IRAs after you reach age 70½, but there’s no such requirement for annuities and Roth IRAs.  </a:t>
            </a:r>
          </a:p>
          <a:p>
            <a:pPr defTabSz="947279">
              <a:lnSpc>
                <a:spcPct val="80000"/>
              </a:lnSpc>
              <a:defRPr/>
            </a:pPr>
            <a:endParaRPr lang="en-US" dirty="0">
              <a:latin typeface="Arial" charset="0"/>
            </a:endParaRPr>
          </a:p>
          <a:p>
            <a:pPr defTabSz="947279" eaLnBrk="0" fontAlgn="base" hangingPunct="0">
              <a:lnSpc>
                <a:spcPct val="80000"/>
              </a:lnSpc>
              <a:spcBef>
                <a:spcPct val="30000"/>
              </a:spcBef>
              <a:spcAft>
                <a:spcPct val="0"/>
              </a:spcAft>
              <a:defRPr/>
            </a:pPr>
            <a:r>
              <a:rPr lang="en-US" dirty="0">
                <a:latin typeface="Arial" charset="0"/>
              </a:rPr>
              <a:t>As long as you satisfy specific requirements, withdrawals from Roth IRAs are not subject to income tax. </a:t>
            </a:r>
          </a:p>
          <a:p>
            <a:pPr defTabSz="947279" eaLnBrk="0" fontAlgn="base" hangingPunct="0">
              <a:lnSpc>
                <a:spcPct val="80000"/>
              </a:lnSpc>
              <a:spcBef>
                <a:spcPct val="30000"/>
              </a:spcBef>
              <a:spcAft>
                <a:spcPct val="0"/>
              </a:spcAft>
              <a:defRPr/>
            </a:pPr>
            <a:endParaRPr lang="en-US" dirty="0">
              <a:latin typeface="Arial" charset="0"/>
            </a:endParaRPr>
          </a:p>
          <a:p>
            <a:pPr defTabSz="947279" eaLnBrk="0" fontAlgn="base" hangingPunct="0">
              <a:lnSpc>
                <a:spcPct val="80000"/>
              </a:lnSpc>
              <a:spcBef>
                <a:spcPct val="30000"/>
              </a:spcBef>
              <a:spcAft>
                <a:spcPct val="0"/>
              </a:spcAft>
              <a:defRPr/>
            </a:pPr>
            <a:r>
              <a:rPr lang="en-US" dirty="0">
                <a:latin typeface="Arial" charset="0"/>
              </a:rPr>
              <a:t>&lt;CLICK&gt; </a:t>
            </a:r>
          </a:p>
          <a:p>
            <a:pPr defTabSz="947279">
              <a:lnSpc>
                <a:spcPct val="80000"/>
              </a:lnSpc>
              <a:defRPr/>
            </a:pPr>
            <a:r>
              <a:rPr lang="en-US" dirty="0">
                <a:latin typeface="Arial" charset="0"/>
              </a:rPr>
              <a:t>However, all distributions of pretax contributions and earnings from 401(k)s and IRAs are taxed as ordinary income. Only the earnings portion of annuity distributions is subject to income tax. </a:t>
            </a:r>
          </a:p>
          <a:p>
            <a:pPr defTabSz="947279">
              <a:lnSpc>
                <a:spcPct val="80000"/>
              </a:lnSpc>
              <a:defRPr/>
            </a:pPr>
            <a:endParaRPr lang="en-US" dirty="0">
              <a:latin typeface="Arial" charset="0"/>
            </a:endParaRPr>
          </a:p>
          <a:p>
            <a:pPr defTabSz="947279">
              <a:lnSpc>
                <a:spcPct val="80000"/>
              </a:lnSpc>
              <a:defRPr/>
            </a:pPr>
            <a:r>
              <a:rPr lang="en-US" dirty="0">
                <a:latin typeface="Arial" charset="0"/>
              </a:rPr>
              <a:t>&lt;CLICK&gt; </a:t>
            </a:r>
          </a:p>
          <a:p>
            <a:pPr defTabSz="947279">
              <a:lnSpc>
                <a:spcPct val="80000"/>
              </a:lnSpc>
              <a:defRPr/>
            </a:pPr>
            <a:r>
              <a:rPr lang="en-US" dirty="0"/>
              <a:t>Here’s what may be one of the most important distinctions between annuities and other retirement plans: an annuity can be annuitized, or converted into a stream of payments you, or you and your spouse, can’t outlive. While it’s entirely possible that the funds you accumulate in an IRA or 401(k) could last for your entire life, there’s generally no guarantee--it’s possible you could outlive your funds.</a:t>
            </a:r>
          </a:p>
          <a:p>
            <a:pPr defTabSz="947279">
              <a:lnSpc>
                <a:spcPct val="80000"/>
              </a:lnSpc>
              <a:defRPr/>
            </a:pPr>
            <a:endParaRPr lang="en-US" dirty="0"/>
          </a:p>
          <a:p>
            <a:pPr defTabSz="947279" eaLnBrk="0" fontAlgn="base" hangingPunct="0">
              <a:lnSpc>
                <a:spcPct val="80000"/>
              </a:lnSpc>
              <a:spcBef>
                <a:spcPct val="30000"/>
              </a:spcBef>
              <a:spcAft>
                <a:spcPct val="0"/>
              </a:spcAft>
              <a:defRPr/>
            </a:pPr>
            <a:r>
              <a:rPr lang="en-US" dirty="0">
                <a:latin typeface="Arial" charset="0"/>
              </a:rPr>
              <a:t>&lt;CLICK&gt; </a:t>
            </a:r>
          </a:p>
          <a:p>
            <a:pPr defTabSz="947279">
              <a:lnSpc>
                <a:spcPct val="80000"/>
              </a:lnSpc>
              <a:defRPr/>
            </a:pPr>
            <a:r>
              <a:rPr lang="en-US" dirty="0"/>
              <a:t>Each</a:t>
            </a:r>
            <a:r>
              <a:rPr lang="en-US" baseline="0" dirty="0"/>
              <a:t> of these plans has some fees and charges that can differ based on the investment vehicle selected. Annuities, particularly variable annuities, may impose higher expenses than 401(k)s, IRAs, and Roth IRAs.</a:t>
            </a:r>
          </a:p>
          <a:p>
            <a:pPr defTabSz="947279">
              <a:lnSpc>
                <a:spcPct val="80000"/>
              </a:lnSpc>
              <a:defRPr/>
            </a:pPr>
            <a:endParaRPr lang="en-US" baseline="0" dirty="0"/>
          </a:p>
          <a:p>
            <a:pPr defTabSz="947279">
              <a:lnSpc>
                <a:spcPct val="80000"/>
              </a:lnSpc>
              <a:defRPr/>
            </a:pPr>
            <a:r>
              <a:rPr lang="en-US" baseline="0" dirty="0"/>
              <a:t>There are different types of annuities, which we’ll discuss briefly, but there are some basic characteristics common to most types of annuities.</a:t>
            </a:r>
          </a:p>
          <a:p>
            <a:pPr defTabSz="947279">
              <a:lnSpc>
                <a:spcPct val="80000"/>
              </a:lnSpc>
              <a:defRPr/>
            </a:pPr>
            <a:endParaRPr lang="en-US" baseline="0" dirty="0"/>
          </a:p>
          <a:p>
            <a:pPr defTabSz="947279">
              <a:lnSpc>
                <a:spcPct val="80000"/>
              </a:lnSpc>
              <a:defRPr/>
            </a:pPr>
            <a:r>
              <a:rPr lang="en-US" baseline="0" dirty="0"/>
              <a:t>&lt;CLICK&gt;</a:t>
            </a:r>
            <a:endParaRPr lang="en-US" dirty="0"/>
          </a:p>
        </p:txBody>
      </p:sp>
      <p:sp>
        <p:nvSpPr>
          <p:cNvPr id="4" name="Slide Number Placeholder 3"/>
          <p:cNvSpPr>
            <a:spLocks noGrp="1"/>
          </p:cNvSpPr>
          <p:nvPr>
            <p:ph type="sldNum" sz="quarter" idx="10"/>
          </p:nvPr>
        </p:nvSpPr>
        <p:spPr/>
        <p:txBody>
          <a:bodyPr/>
          <a:lstStyle/>
          <a:p>
            <a:pPr>
              <a:defRPr/>
            </a:pPr>
            <a:fld id="{9165D9AE-6EF1-4C3A-85D0-A52FB0753D9C}" type="slidenum">
              <a:rPr lang="en-US" smtClean="0"/>
              <a:pPr>
                <a:defRPr/>
              </a:pPr>
              <a:t>5</a:t>
            </a:fld>
            <a:endParaRPr lang="en-US"/>
          </a:p>
        </p:txBody>
      </p:sp>
    </p:spTree>
    <p:extLst>
      <p:ext uri="{BB962C8B-B14F-4D97-AF65-F5344CB8AC3E}">
        <p14:creationId xmlns:p14="http://schemas.microsoft.com/office/powerpoint/2010/main" val="2160866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A9A1572-D5A2-46A0-B7B0-5F8CF263C510}" type="slidenum">
              <a:rPr lang="en-US"/>
              <a:pPr/>
              <a:t>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normAutofit lnSpcReduction="10000"/>
          </a:bodyPr>
          <a:lstStyle/>
          <a:p>
            <a:pPr eaLnBrk="1" hangingPunct="1"/>
            <a:r>
              <a:rPr lang="en-US" dirty="0"/>
              <a:t>There are generally four parties to any annuity contract. The </a:t>
            </a:r>
            <a:r>
              <a:rPr lang="en-US" b="1" dirty="0"/>
              <a:t>owner</a:t>
            </a:r>
            <a:r>
              <a:rPr lang="en-US" dirty="0"/>
              <a:t> usually purchases the annuity, pays the premiums, and names the beneficiary (if any) in the event of death. The owner can make withdrawals from the annuity or surrender it, and is generally the party who receives the payments if the annuity is annuitized.</a:t>
            </a:r>
          </a:p>
          <a:p>
            <a:pPr eaLnBrk="1" hangingPunct="1"/>
            <a:endParaRPr lang="en-US" dirty="0"/>
          </a:p>
          <a:p>
            <a:pPr eaLnBrk="1" hangingPunct="1"/>
            <a:r>
              <a:rPr lang="en-US" dirty="0"/>
              <a:t>&lt;CLICK&gt;</a:t>
            </a:r>
          </a:p>
          <a:p>
            <a:pPr eaLnBrk="1" hangingPunct="1"/>
            <a:r>
              <a:rPr lang="en-US" dirty="0"/>
              <a:t>The </a:t>
            </a:r>
            <a:r>
              <a:rPr lang="en-US" b="1" dirty="0"/>
              <a:t>issuer</a:t>
            </a:r>
            <a:r>
              <a:rPr lang="en-US" dirty="0"/>
              <a:t> of the annuity contract is generally an insurance company. The issuer accepts the premium payments, invests them in accordance with the annuity contract, and promises to pay whatever benefits the annuity contract stipulates. </a:t>
            </a:r>
          </a:p>
          <a:p>
            <a:pPr eaLnBrk="1" hangingPunct="1"/>
            <a:endParaRPr lang="en-US" dirty="0"/>
          </a:p>
          <a:p>
            <a:pPr eaLnBrk="1" hangingPunct="1"/>
            <a:r>
              <a:rPr lang="en-US" dirty="0"/>
              <a:t>&lt;CLICK&gt;</a:t>
            </a:r>
          </a:p>
          <a:p>
            <a:pPr eaLnBrk="1" hangingPunct="1"/>
            <a:r>
              <a:rPr lang="en-US" dirty="0"/>
              <a:t>The </a:t>
            </a:r>
            <a:r>
              <a:rPr lang="en-US" b="1" dirty="0"/>
              <a:t>annuitant</a:t>
            </a:r>
            <a:r>
              <a:rPr lang="en-US" dirty="0"/>
              <a:t> provides the “measuring life” used to determine the amount of the payments if they’re made for life, called </a:t>
            </a:r>
            <a:r>
              <a:rPr lang="en-US" dirty="0" err="1"/>
              <a:t>annuitization</a:t>
            </a:r>
            <a:r>
              <a:rPr lang="en-US" dirty="0"/>
              <a:t>. Typically, the annuitant is also the owner of the annuity. </a:t>
            </a:r>
          </a:p>
          <a:p>
            <a:pPr eaLnBrk="1" hangingPunct="1"/>
            <a:endParaRPr lang="en-US" dirty="0"/>
          </a:p>
          <a:p>
            <a:pPr eaLnBrk="1" hangingPunct="1"/>
            <a:r>
              <a:rPr lang="en-US" dirty="0"/>
              <a:t>&lt;CLICK&gt;</a:t>
            </a:r>
          </a:p>
          <a:p>
            <a:pPr eaLnBrk="1" hangingPunct="1"/>
            <a:r>
              <a:rPr lang="en-US" dirty="0"/>
              <a:t>The </a:t>
            </a:r>
            <a:r>
              <a:rPr lang="en-US" b="1" dirty="0"/>
              <a:t>beneficiary</a:t>
            </a:r>
            <a:r>
              <a:rPr lang="en-US" dirty="0"/>
              <a:t>, named by the owner of the annuity, receives the proceeds of the annuity if the owner dies before </a:t>
            </a:r>
            <a:r>
              <a:rPr lang="en-US" dirty="0" err="1"/>
              <a:t>annuitization</a:t>
            </a:r>
            <a:r>
              <a:rPr lang="en-US" dirty="0"/>
              <a:t>, or receives the remaining benefits (if any, depending on the </a:t>
            </a:r>
            <a:r>
              <a:rPr lang="en-US" dirty="0" err="1"/>
              <a:t>annuitization</a:t>
            </a:r>
            <a:r>
              <a:rPr lang="en-US" dirty="0"/>
              <a:t> option chosen) at the time of the owner’s death. </a:t>
            </a:r>
          </a:p>
          <a:p>
            <a:pPr eaLnBrk="1" hangingPunct="1"/>
            <a:endParaRPr lang="en-US" dirty="0"/>
          </a:p>
          <a:p>
            <a:pPr eaLnBrk="1" hangingPunct="1"/>
            <a:r>
              <a:rPr lang="en-US" dirty="0"/>
              <a:t>You can put money in an annuity and let it</a:t>
            </a:r>
            <a:r>
              <a:rPr lang="en-US" baseline="0" dirty="0"/>
              <a:t> earn interest, or you can begin to receive payments almost immediately.</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113762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C401587-60D2-47D9-9CC8-93CE2D738A30}" type="slidenum">
              <a:rPr lang="en-US"/>
              <a:pPr/>
              <a:t>7</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a:t>Annuities are classified as either immediate or deferred annuities. These terms simply refer to when the distribution phase of the annuity begins. </a:t>
            </a:r>
          </a:p>
          <a:p>
            <a:pPr eaLnBrk="1" hangingPunct="1"/>
            <a:r>
              <a:rPr lang="en-US" dirty="0"/>
              <a:t>Immediate annuities convert a lump sum of cash into an income stream. They are typically purchased with a single payment, and the distribution period usually begins within a year of the purchase. </a:t>
            </a:r>
          </a:p>
          <a:p>
            <a:pPr eaLnBrk="1" hangingPunct="1"/>
            <a:endParaRPr lang="en-US" dirty="0"/>
          </a:p>
          <a:p>
            <a:pPr eaLnBrk="1" hangingPunct="1"/>
            <a:r>
              <a:rPr lang="en-US" dirty="0"/>
              <a:t>&lt;CLICK&gt;</a:t>
            </a:r>
          </a:p>
          <a:p>
            <a:pPr eaLnBrk="1" hangingPunct="1"/>
            <a:r>
              <a:rPr lang="en-US" dirty="0"/>
              <a:t>While deferred annuities may be purchased with a single lump-sum premium payment, they are most often purchased with a series of periodic payments. The distribution period begins some time in the future, which allows any earnings to grow on a tax-deferred basis. However, you can make withdrawals at any time, subject to possible surrender charges, as we’ll discuss later.</a:t>
            </a:r>
          </a:p>
          <a:p>
            <a:pPr eaLnBrk="1" hangingPunct="1"/>
            <a:endParaRPr lang="en-US" dirty="0"/>
          </a:p>
          <a:p>
            <a:pPr eaLnBrk="1" hangingPunct="1"/>
            <a:r>
              <a:rPr lang="en-US" dirty="0"/>
              <a:t>Now let’s look at putting money in a</a:t>
            </a:r>
            <a:r>
              <a:rPr lang="en-US" baseline="0" dirty="0"/>
              <a:t> variable deferred annuity.</a:t>
            </a:r>
          </a:p>
          <a:p>
            <a:pPr eaLnBrk="1" hangingPunct="1"/>
            <a:endParaRPr lang="en-US" baseline="0" dirty="0"/>
          </a:p>
          <a:p>
            <a:pPr eaLnBrk="1" hangingPunct="1"/>
            <a:r>
              <a:rPr lang="en-US" baseline="0" dirty="0"/>
              <a:t>&lt;CLICK&gt;</a:t>
            </a:r>
            <a:endParaRPr lang="en-US" dirty="0"/>
          </a:p>
        </p:txBody>
      </p:sp>
    </p:spTree>
    <p:extLst>
      <p:ext uri="{BB962C8B-B14F-4D97-AF65-F5344CB8AC3E}">
        <p14:creationId xmlns:p14="http://schemas.microsoft.com/office/powerpoint/2010/main" val="383723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CD4C78C-74F5-4F04-8DB0-23599F8193EC}" type="slidenum">
              <a:rPr lang="en-US"/>
              <a:pPr/>
              <a:t>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normAutofit lnSpcReduction="10000"/>
          </a:bodyPr>
          <a:lstStyle/>
          <a:p>
            <a:pPr eaLnBrk="1" hangingPunct="1">
              <a:lnSpc>
                <a:spcPct val="80000"/>
              </a:lnSpc>
            </a:pPr>
            <a:r>
              <a:rPr lang="en-US" sz="1100" dirty="0"/>
              <a:t>&lt;CLICK&gt;</a:t>
            </a:r>
          </a:p>
          <a:p>
            <a:pPr eaLnBrk="1" hangingPunct="1">
              <a:lnSpc>
                <a:spcPct val="80000"/>
              </a:lnSpc>
            </a:pPr>
            <a:r>
              <a:rPr lang="en-US" sz="1100" dirty="0"/>
              <a:t>Typically, you make a single or multiple payments, called premiums, to an insurance company.</a:t>
            </a:r>
          </a:p>
          <a:p>
            <a:pPr eaLnBrk="1" hangingPunct="1">
              <a:lnSpc>
                <a:spcPct val="80000"/>
              </a:lnSpc>
            </a:pPr>
            <a:r>
              <a:rPr lang="en-US" sz="1100" dirty="0"/>
              <a:t> </a:t>
            </a:r>
          </a:p>
          <a:p>
            <a:pPr eaLnBrk="1" hangingPunct="1">
              <a:lnSpc>
                <a:spcPct val="80000"/>
              </a:lnSpc>
            </a:pPr>
            <a:r>
              <a:rPr lang="en-US" sz="1100" dirty="0"/>
              <a:t>&lt;CLICK&gt;</a:t>
            </a:r>
          </a:p>
          <a:p>
            <a:pPr eaLnBrk="1" hangingPunct="1">
              <a:lnSpc>
                <a:spcPct val="80000"/>
              </a:lnSpc>
            </a:pPr>
            <a:r>
              <a:rPr lang="en-US" sz="1100" dirty="0"/>
              <a:t>Variable annuities generally offer you a wide variety of investment choices, called subaccounts. </a:t>
            </a:r>
          </a:p>
          <a:p>
            <a:pPr eaLnBrk="1" hangingPunct="1">
              <a:lnSpc>
                <a:spcPct val="80000"/>
              </a:lnSpc>
            </a:pPr>
            <a:r>
              <a:rPr lang="en-US" sz="1100" dirty="0"/>
              <a:t>Generally, you can allocate premiums to subaccounts specializing in different investment options, including:</a:t>
            </a:r>
          </a:p>
          <a:p>
            <a:pPr eaLnBrk="1" hangingPunct="1">
              <a:lnSpc>
                <a:spcPct val="80000"/>
              </a:lnSpc>
              <a:buFontTx/>
              <a:buChar char="•"/>
            </a:pPr>
            <a:r>
              <a:rPr lang="en-US" sz="1100" dirty="0"/>
              <a:t>Government securities </a:t>
            </a:r>
          </a:p>
          <a:p>
            <a:pPr eaLnBrk="1" hangingPunct="1">
              <a:lnSpc>
                <a:spcPct val="80000"/>
              </a:lnSpc>
              <a:buFontTx/>
              <a:buChar char="•"/>
            </a:pPr>
            <a:r>
              <a:rPr lang="en-US" sz="1100" dirty="0"/>
              <a:t>Corporate bonds</a:t>
            </a:r>
          </a:p>
          <a:p>
            <a:pPr eaLnBrk="1" hangingPunct="1">
              <a:lnSpc>
                <a:spcPct val="80000"/>
              </a:lnSpc>
              <a:buFontTx/>
              <a:buChar char="•"/>
            </a:pPr>
            <a:r>
              <a:rPr lang="en-US" sz="1100" dirty="0"/>
              <a:t>High-yield bonds</a:t>
            </a:r>
          </a:p>
          <a:p>
            <a:pPr eaLnBrk="1" hangingPunct="1">
              <a:lnSpc>
                <a:spcPct val="80000"/>
              </a:lnSpc>
              <a:buFontTx/>
              <a:buChar char="•"/>
            </a:pPr>
            <a:r>
              <a:rPr lang="en-US" sz="1100" dirty="0"/>
              <a:t>Common stocks</a:t>
            </a:r>
          </a:p>
          <a:p>
            <a:pPr eaLnBrk="1" hangingPunct="1">
              <a:lnSpc>
                <a:spcPct val="80000"/>
              </a:lnSpc>
              <a:buFontTx/>
              <a:buChar char="•"/>
            </a:pPr>
            <a:r>
              <a:rPr lang="en-US" sz="1100" dirty="0"/>
              <a:t>A balance between stocks and bonds</a:t>
            </a:r>
          </a:p>
          <a:p>
            <a:pPr eaLnBrk="1" hangingPunct="1">
              <a:lnSpc>
                <a:spcPct val="80000"/>
              </a:lnSpc>
            </a:pPr>
            <a:r>
              <a:rPr lang="en-US" sz="1100" dirty="0"/>
              <a:t>You can also transfer funds among subaccounts without incurring commission charges or triggering a taxable event. These subaccounts are generally not accessible to the issuer’s creditors.</a:t>
            </a:r>
          </a:p>
          <a:p>
            <a:pPr eaLnBrk="1" hangingPunct="1">
              <a:lnSpc>
                <a:spcPct val="80000"/>
              </a:lnSpc>
            </a:pPr>
            <a:endParaRPr lang="en-US" sz="1100" dirty="0"/>
          </a:p>
          <a:p>
            <a:pPr eaLnBrk="1" hangingPunct="1">
              <a:lnSpc>
                <a:spcPct val="80000"/>
              </a:lnSpc>
            </a:pPr>
            <a:r>
              <a:rPr lang="en-US" sz="1100" dirty="0"/>
              <a:t>&lt;CLICK&gt; </a:t>
            </a:r>
          </a:p>
          <a:p>
            <a:pPr eaLnBrk="1" hangingPunct="1">
              <a:lnSpc>
                <a:spcPct val="80000"/>
              </a:lnSpc>
            </a:pPr>
            <a:r>
              <a:rPr lang="en-US" sz="1100" dirty="0"/>
              <a:t>With the exception of a subaccount in which the issuer guarantees a minimum rate of interest, variable annuities don’t offer any guarantees on the performance of their subaccounts. You assume all the risk related to those investments. In return for assuming a greater amount of risk, you may experience a greater potential for growth in your earnings. However, it’s also possible that the subaccounts will perform poorly, and you may lose money, including principal. You should consider purchasing a variable annuity only if you’re willing to assume the risk inherent in investing. </a:t>
            </a:r>
          </a:p>
          <a:p>
            <a:pPr eaLnBrk="1" hangingPunct="1">
              <a:lnSpc>
                <a:spcPct val="80000"/>
              </a:lnSpc>
            </a:pPr>
            <a:r>
              <a:rPr lang="en-US" sz="1100" dirty="0"/>
              <a:t> </a:t>
            </a:r>
          </a:p>
          <a:p>
            <a:pPr eaLnBrk="1" hangingPunct="1">
              <a:lnSpc>
                <a:spcPct val="80000"/>
              </a:lnSpc>
            </a:pPr>
            <a:r>
              <a:rPr lang="en-US" sz="1100" dirty="0"/>
              <a:t>&lt;CLICK&gt;</a:t>
            </a:r>
          </a:p>
          <a:p>
            <a:pPr eaLnBrk="1" hangingPunct="1">
              <a:lnSpc>
                <a:spcPct val="80000"/>
              </a:lnSpc>
            </a:pPr>
            <a:r>
              <a:rPr lang="en-US" sz="1100" dirty="0"/>
              <a:t>Your subaccount earnings grow tax deferred until you withdraw them or begin taking annuitization payments. (Withdrawals made prior to age 59½ may be subject to an additional 10% penalty tax.) </a:t>
            </a:r>
          </a:p>
          <a:p>
            <a:pPr eaLnBrk="1" hangingPunct="1">
              <a:lnSpc>
                <a:spcPct val="80000"/>
              </a:lnSpc>
            </a:pPr>
            <a:endParaRPr lang="en-US" sz="1100" dirty="0"/>
          </a:p>
          <a:p>
            <a:pPr eaLnBrk="1" hangingPunct="1">
              <a:lnSpc>
                <a:spcPct val="80000"/>
              </a:lnSpc>
            </a:pPr>
            <a:r>
              <a:rPr lang="en-US" sz="1100" dirty="0"/>
              <a:t>&lt;CLICK&gt;</a:t>
            </a:r>
          </a:p>
          <a:p>
            <a:pPr eaLnBrk="1" hangingPunct="1">
              <a:lnSpc>
                <a:spcPct val="80000"/>
              </a:lnSpc>
            </a:pPr>
            <a:r>
              <a:rPr lang="en-US" sz="1100" dirty="0"/>
              <a:t>Most variable annuities also provide a death benefit to the beneficiaries you name in the contract. </a:t>
            </a:r>
          </a:p>
          <a:p>
            <a:pPr eaLnBrk="1" hangingPunct="1">
              <a:lnSpc>
                <a:spcPct val="80000"/>
              </a:lnSpc>
            </a:pPr>
            <a:endParaRPr lang="en-US" sz="1100" dirty="0"/>
          </a:p>
          <a:p>
            <a:pPr eaLnBrk="1" hangingPunct="1">
              <a:lnSpc>
                <a:spcPct val="80000"/>
              </a:lnSpc>
            </a:pPr>
            <a:r>
              <a:rPr lang="en-US" sz="1100" dirty="0"/>
              <a:t>What are some variable annuity death benefit options?</a:t>
            </a:r>
          </a:p>
          <a:p>
            <a:pPr eaLnBrk="1" hangingPunct="1">
              <a:lnSpc>
                <a:spcPct val="80000"/>
              </a:lnSpc>
            </a:pPr>
            <a:endParaRPr lang="en-US" sz="1100" dirty="0"/>
          </a:p>
          <a:p>
            <a:pPr eaLnBrk="1" hangingPunct="1">
              <a:lnSpc>
                <a:spcPct val="80000"/>
              </a:lnSpc>
            </a:pPr>
            <a:r>
              <a:rPr lang="en-US" sz="1100" dirty="0"/>
              <a:t>&lt;CLICK&gt;</a:t>
            </a:r>
          </a:p>
          <a:p>
            <a:pPr eaLnBrk="1" hangingPunct="1">
              <a:lnSpc>
                <a:spcPct val="80000"/>
              </a:lnSpc>
            </a:pPr>
            <a:endParaRPr lang="en-US" sz="1100" dirty="0"/>
          </a:p>
          <a:p>
            <a:pPr eaLnBrk="1" hangingPunct="1">
              <a:lnSpc>
                <a:spcPct val="80000"/>
              </a:lnSpc>
            </a:pPr>
            <a:endParaRPr lang="en-US" sz="1100" dirty="0"/>
          </a:p>
          <a:p>
            <a:pPr eaLnBrk="1" hangingPunct="1">
              <a:lnSpc>
                <a:spcPct val="80000"/>
              </a:lnSpc>
            </a:pPr>
            <a:endParaRPr lang="en-US" sz="1100" dirty="0"/>
          </a:p>
        </p:txBody>
      </p:sp>
    </p:spTree>
    <p:extLst>
      <p:ext uri="{BB962C8B-B14F-4D97-AF65-F5344CB8AC3E}">
        <p14:creationId xmlns:p14="http://schemas.microsoft.com/office/powerpoint/2010/main" val="315289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8E2F260-B026-482C-AEC3-DF7FE72250EF}" type="slidenum">
              <a:rPr lang="en-US"/>
              <a:pPr/>
              <a:t>9</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a:t>Annuities are considered a form of insurance. It’s not surprising, then, that variable annuities can provide a guaranteed death benefit when you die. </a:t>
            </a:r>
          </a:p>
          <a:p>
            <a:pPr eaLnBrk="1" hangingPunct="1"/>
            <a:endParaRPr lang="en-US" dirty="0"/>
          </a:p>
          <a:p>
            <a:pPr eaLnBrk="1" hangingPunct="1"/>
            <a:r>
              <a:rPr lang="en-US" dirty="0"/>
              <a:t>&lt;CLICK&gt;</a:t>
            </a:r>
          </a:p>
          <a:p>
            <a:pPr eaLnBrk="1" hangingPunct="1"/>
            <a:r>
              <a:rPr lang="en-US" dirty="0"/>
              <a:t>If you die before the annuity is annuitized, your named beneficiary will generally receive at least 100% of the premiums that you’ve paid, plus earnings, less any withdrawals you may have taken. Death benefit proceeds are not subject to probate, and so are paid to your beneficiary without delay.</a:t>
            </a:r>
          </a:p>
          <a:p>
            <a:pPr eaLnBrk="1" hangingPunct="1"/>
            <a:endParaRPr lang="en-US" dirty="0"/>
          </a:p>
          <a:p>
            <a:pPr eaLnBrk="1" hangingPunct="1"/>
            <a:r>
              <a:rPr lang="en-US" dirty="0"/>
              <a:t>&lt;CLICK&gt;</a:t>
            </a:r>
          </a:p>
          <a:p>
            <a:pPr eaLnBrk="1" hangingPunct="1"/>
            <a:r>
              <a:rPr lang="en-US" dirty="0"/>
              <a:t>If you die after annuitization has started, variable annuities offer several annuitization options that can provide for your named beneficiary after your death. We’ll explore these in more detail in a few moments when we look at the different annuitization options available to you.</a:t>
            </a:r>
          </a:p>
          <a:p>
            <a:pPr eaLnBrk="1" hangingPunct="1"/>
            <a:endParaRPr lang="en-US" dirty="0"/>
          </a:p>
          <a:p>
            <a:pPr eaLnBrk="1" hangingPunct="1"/>
            <a:r>
              <a:rPr lang="en-US" dirty="0"/>
              <a:t>Let’s look now at the fees and expenses associated with annuities.</a:t>
            </a:r>
          </a:p>
          <a:p>
            <a:pPr eaLnBrk="1" hangingPunct="1"/>
            <a:endParaRPr lang="en-US" dirty="0"/>
          </a:p>
          <a:p>
            <a:pPr eaLnBrk="1" hangingPunct="1"/>
            <a:r>
              <a:rPr lang="en-US" dirty="0"/>
              <a:t>&lt;CLICK&gt;</a:t>
            </a:r>
          </a:p>
        </p:txBody>
      </p:sp>
    </p:spTree>
    <p:extLst>
      <p:ext uri="{BB962C8B-B14F-4D97-AF65-F5344CB8AC3E}">
        <p14:creationId xmlns:p14="http://schemas.microsoft.com/office/powerpoint/2010/main" val="178084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6" name="Content Placeholder 2"/>
          <p:cNvSpPr>
            <a:spLocks noGrp="1"/>
          </p:cNvSpPr>
          <p:nvPr>
            <p:ph idx="1"/>
          </p:nvPr>
        </p:nvSpPr>
        <p:spPr>
          <a:xfrm>
            <a:off x="530352" y="1828800"/>
            <a:ext cx="6400800" cy="3298825"/>
          </a:xfrm>
          <a:prstGeom prst="rect">
            <a:avLst/>
          </a:prstGeom>
        </p:spPr>
        <p:txBody>
          <a:bodyPr>
            <a:noAutofit/>
          </a:bodyPr>
          <a:lstStyle>
            <a:lvl1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1pPr>
            <a:lvl2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2pPr>
            <a:lvl3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3pPr>
            <a:lvl4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4pPr>
            <a:lvl5pPr marL="285750" indent="-285750">
              <a:buClr>
                <a:srgbClr val="5D5D5D"/>
              </a:buClr>
              <a:buSzPct val="50000"/>
              <a:buFont typeface="Wingdings" panose="05000000000000000000" pitchFamily="2" charset="2"/>
              <a:buChar char=""/>
              <a:defRPr sz="2600">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85750" indent="-28575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148573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05624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
          <p:cNvPicPr>
            <a:picLocks noChangeAspect="1"/>
          </p:cNvPicPr>
          <p:nvPr userDrawn="1"/>
        </p:nvPicPr>
        <p:blipFill>
          <a:blip r:embed="rId7"/>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7533685" cy="64014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5486400" cy="26628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Lst>
  <p:transition spd="slow">
    <p:wipe dir="r"/>
  </p:transition>
  <p:hf sldNum="0" hdr="0" dt="0"/>
  <p:txStyles>
    <p:titleStyle>
      <a:lvl1pPr algn="l" defTabSz="457200" rtl="0" eaLnBrk="1" latinLnBrk="0" hangingPunct="1">
        <a:spcBef>
          <a:spcPct val="0"/>
        </a:spcBef>
        <a:buNone/>
        <a:defRPr sz="3800" b="0" kern="1200">
          <a:solidFill>
            <a:srgbClr val="5D5D5D"/>
          </a:solidFill>
          <a:latin typeface="Calibri" panose="020F0502020204030204" pitchFamily="34" charset="0"/>
          <a:ea typeface="+mj-ea"/>
          <a:cs typeface="Arial"/>
        </a:defRPr>
      </a:lvl1pPr>
    </p:titleStyle>
    <p:bodyStyle>
      <a:lvl1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4562DEA7-CE84-4A59-ACAD-A6CAA330834C}"/>
              </a:ext>
            </a:extLst>
          </p:cNvPr>
          <p:cNvPicPr>
            <a:picLocks noChangeAspect="1"/>
          </p:cNvPicPr>
          <p:nvPr/>
        </p:nvPicPr>
        <p:blipFill>
          <a:blip r:embed="rId3"/>
          <a:stretch>
            <a:fillRect/>
          </a:stretch>
        </p:blipFill>
        <p:spPr>
          <a:xfrm>
            <a:off x="-1" y="-1"/>
            <a:ext cx="9143999" cy="6857999"/>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7562" t="44144"/>
          <a:stretch/>
        </p:blipFill>
        <p:spPr>
          <a:xfrm>
            <a:off x="518983" y="2097773"/>
            <a:ext cx="5706793" cy="3830595"/>
          </a:xfrm>
          <a:prstGeom prst="rect">
            <a:avLst/>
          </a:prstGeom>
          <a:ln>
            <a:noFill/>
          </a:ln>
          <a:effectLst>
            <a:softEdge rad="112500"/>
          </a:effectLst>
        </p:spPr>
      </p:pic>
      <p:sp>
        <p:nvSpPr>
          <p:cNvPr id="11" name="Title 1"/>
          <p:cNvSpPr txBox="1">
            <a:spLocks/>
          </p:cNvSpPr>
          <p:nvPr/>
        </p:nvSpPr>
        <p:spPr>
          <a:xfrm>
            <a:off x="418842" y="922182"/>
            <a:ext cx="7253841"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Variable Annuities</a:t>
            </a:r>
          </a:p>
        </p:txBody>
      </p:sp>
      <p:sp>
        <p:nvSpPr>
          <p:cNvPr id="12" name="Subtitle 2"/>
          <p:cNvSpPr txBox="1">
            <a:spLocks/>
          </p:cNvSpPr>
          <p:nvPr/>
        </p:nvSpPr>
        <p:spPr>
          <a:xfrm>
            <a:off x="418842" y="1677086"/>
            <a:ext cx="5534025" cy="84137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Funding Your Future</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47088" y="2261285"/>
            <a:ext cx="4796911" cy="3707025"/>
          </a:xfrm>
          <a:prstGeom prst="rect">
            <a:avLst/>
          </a:prstGeom>
        </p:spPr>
      </p:pic>
      <p:sp>
        <p:nvSpPr>
          <p:cNvPr id="12290" name="Rectangle 2"/>
          <p:cNvSpPr>
            <a:spLocks noGrp="1" noChangeArrowheads="1"/>
          </p:cNvSpPr>
          <p:nvPr>
            <p:ph type="title"/>
          </p:nvPr>
        </p:nvSpPr>
        <p:spPr>
          <a:xfrm>
            <a:off x="1532238" y="530352"/>
            <a:ext cx="7611762" cy="612648"/>
          </a:xfrm>
        </p:spPr>
        <p:txBody>
          <a:bodyPr>
            <a:noAutofit/>
          </a:bodyPr>
          <a:lstStyle/>
          <a:p>
            <a:r>
              <a:rPr lang="en-US" dirty="0"/>
              <a:t>Variable Annuity Fees and Expenses</a:t>
            </a:r>
          </a:p>
        </p:txBody>
      </p:sp>
      <p:sp>
        <p:nvSpPr>
          <p:cNvPr id="139268" name="Rectangle 4"/>
          <p:cNvSpPr>
            <a:spLocks noGrp="1" noChangeArrowheads="1"/>
          </p:cNvSpPr>
          <p:nvPr>
            <p:ph idx="1"/>
          </p:nvPr>
        </p:nvSpPr>
        <p:spPr>
          <a:xfrm>
            <a:off x="1622488" y="1717589"/>
            <a:ext cx="5899023" cy="3800475"/>
          </a:xfrm>
        </p:spPr>
        <p:txBody>
          <a:bodyPr/>
          <a:lstStyle/>
          <a:p>
            <a:pPr marL="339725" indent="-339725"/>
            <a:r>
              <a:rPr lang="en-US" dirty="0"/>
              <a:t>Annual contract fee</a:t>
            </a:r>
          </a:p>
          <a:p>
            <a:pPr marL="339725" indent="-339725"/>
            <a:r>
              <a:rPr lang="en-US" dirty="0"/>
              <a:t>Mortality, expense risk and sales charge</a:t>
            </a:r>
          </a:p>
          <a:p>
            <a:pPr marL="339725" indent="-339725"/>
            <a:r>
              <a:rPr lang="en-US" dirty="0"/>
              <a:t>Subaccount costs include investment management fees and </a:t>
            </a:r>
            <a:br>
              <a:rPr lang="en-US" dirty="0"/>
            </a:br>
            <a:r>
              <a:rPr lang="en-US" dirty="0"/>
              <a:t>operational costs</a:t>
            </a:r>
          </a:p>
          <a:p>
            <a:pPr marL="339725" indent="-339725"/>
            <a:r>
              <a:rPr lang="en-US" dirty="0"/>
              <a:t>May charge surrender fees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268">
                                            <p:txEl>
                                              <p:pRg st="0" end="0"/>
                                            </p:txEl>
                                          </p:spTgt>
                                        </p:tgtEl>
                                        <p:attrNameLst>
                                          <p:attrName>style.visibility</p:attrName>
                                        </p:attrNameLst>
                                      </p:cBhvr>
                                      <p:to>
                                        <p:strVal val="visible"/>
                                      </p:to>
                                    </p:set>
                                    <p:animEffect transition="in" filter="fade">
                                      <p:cBhvr>
                                        <p:cTn id="7" dur="500"/>
                                        <p:tgtEl>
                                          <p:spTgt spid="139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8">
                                            <p:txEl>
                                              <p:pRg st="1" end="1"/>
                                            </p:txEl>
                                          </p:spTgt>
                                        </p:tgtEl>
                                        <p:attrNameLst>
                                          <p:attrName>style.visibility</p:attrName>
                                        </p:attrNameLst>
                                      </p:cBhvr>
                                      <p:to>
                                        <p:strVal val="visible"/>
                                      </p:to>
                                    </p:set>
                                    <p:animEffect transition="in" filter="fade">
                                      <p:cBhvr>
                                        <p:cTn id="12" dur="500"/>
                                        <p:tgtEl>
                                          <p:spTgt spid="139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268">
                                            <p:txEl>
                                              <p:pRg st="2" end="2"/>
                                            </p:txEl>
                                          </p:spTgt>
                                        </p:tgtEl>
                                        <p:attrNameLst>
                                          <p:attrName>style.visibility</p:attrName>
                                        </p:attrNameLst>
                                      </p:cBhvr>
                                      <p:to>
                                        <p:strVal val="visible"/>
                                      </p:to>
                                    </p:set>
                                    <p:animEffect transition="in" filter="fade">
                                      <p:cBhvr>
                                        <p:cTn id="17" dur="500"/>
                                        <p:tgtEl>
                                          <p:spTgt spid="139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268">
                                            <p:txEl>
                                              <p:pRg st="3" end="3"/>
                                            </p:txEl>
                                          </p:spTgt>
                                        </p:tgtEl>
                                        <p:attrNameLst>
                                          <p:attrName>style.visibility</p:attrName>
                                        </p:attrNameLst>
                                      </p:cBhvr>
                                      <p:to>
                                        <p:strVal val="visible"/>
                                      </p:to>
                                    </p:set>
                                    <p:animEffect transition="in" filter="fade">
                                      <p:cBhvr>
                                        <p:cTn id="22" dur="500"/>
                                        <p:tgtEl>
                                          <p:spTgt spid="139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564"/>
          <a:stretch/>
        </p:blipFill>
        <p:spPr>
          <a:xfrm flipH="1">
            <a:off x="5535827" y="2081582"/>
            <a:ext cx="3612424" cy="3886732"/>
          </a:xfrm>
          <a:prstGeom prst="rect">
            <a:avLst/>
          </a:prstGeom>
        </p:spPr>
      </p:pic>
      <p:sp>
        <p:nvSpPr>
          <p:cNvPr id="13314" name="Rectangle 2"/>
          <p:cNvSpPr>
            <a:spLocks noGrp="1" noChangeArrowheads="1"/>
          </p:cNvSpPr>
          <p:nvPr>
            <p:ph type="title"/>
          </p:nvPr>
        </p:nvSpPr>
        <p:spPr>
          <a:xfrm>
            <a:off x="1495168" y="530352"/>
            <a:ext cx="7451124" cy="640140"/>
          </a:xfrm>
        </p:spPr>
        <p:txBody>
          <a:bodyPr>
            <a:noAutofit/>
          </a:bodyPr>
          <a:lstStyle/>
          <a:p>
            <a:r>
              <a:rPr lang="en-US" dirty="0"/>
              <a:t>Taking Money out of an Annuity</a:t>
            </a:r>
          </a:p>
        </p:txBody>
      </p:sp>
      <p:sp>
        <p:nvSpPr>
          <p:cNvPr id="131075" name="Rectangle 3"/>
          <p:cNvSpPr>
            <a:spLocks noGrp="1" noChangeArrowheads="1"/>
          </p:cNvSpPr>
          <p:nvPr>
            <p:ph idx="1"/>
          </p:nvPr>
        </p:nvSpPr>
        <p:spPr>
          <a:xfrm>
            <a:off x="1617747" y="1507524"/>
            <a:ext cx="6118098" cy="3276600"/>
          </a:xfrm>
        </p:spPr>
        <p:txBody>
          <a:bodyPr/>
          <a:lstStyle/>
          <a:p>
            <a:pPr marL="339725" indent="-339725"/>
            <a:r>
              <a:rPr lang="en-US" dirty="0"/>
              <a:t>Withdraw principal and/or earnings (withdrawals prior to age 59½ may be subject to 10% additional tax)</a:t>
            </a:r>
          </a:p>
          <a:p>
            <a:pPr marL="339725" indent="-339725"/>
            <a:r>
              <a:rPr lang="en-US" dirty="0"/>
              <a:t>Select a guaranteed* income </a:t>
            </a:r>
            <a:br>
              <a:rPr lang="en-US" dirty="0"/>
            </a:br>
            <a:r>
              <a:rPr lang="en-US" dirty="0"/>
              <a:t>option of a fixed or variable </a:t>
            </a:r>
            <a:br>
              <a:rPr lang="en-US" dirty="0"/>
            </a:br>
            <a:r>
              <a:rPr lang="en-US" dirty="0"/>
              <a:t>amount over a specific period </a:t>
            </a:r>
            <a:br>
              <a:rPr lang="en-US" dirty="0"/>
            </a:br>
            <a:r>
              <a:rPr lang="en-US" dirty="0"/>
              <a:t>of time or for life (annuitization)</a:t>
            </a:r>
          </a:p>
          <a:p>
            <a:pPr marL="339725" indent="-339725">
              <a:buNone/>
            </a:pPr>
            <a:endParaRPr lang="en-US" dirty="0"/>
          </a:p>
        </p:txBody>
      </p:sp>
      <p:sp>
        <p:nvSpPr>
          <p:cNvPr id="131076" name="Text Box 4"/>
          <p:cNvSpPr txBox="1">
            <a:spLocks noChangeArrowheads="1"/>
          </p:cNvSpPr>
          <p:nvPr/>
        </p:nvSpPr>
        <p:spPr bwMode="auto">
          <a:xfrm>
            <a:off x="1791215" y="5121156"/>
            <a:ext cx="4267200" cy="523220"/>
          </a:xfrm>
          <a:prstGeom prst="rect">
            <a:avLst/>
          </a:prstGeom>
          <a:noFill/>
          <a:ln w="9525">
            <a:noFill/>
            <a:miter lim="800000"/>
            <a:headEnd/>
            <a:tailEnd/>
          </a:ln>
        </p:spPr>
        <p:txBody>
          <a:bodyPr>
            <a:spAutoFit/>
          </a:bodyPr>
          <a:lstStyle/>
          <a:p>
            <a:pPr>
              <a:spcBef>
                <a:spcPct val="50000"/>
              </a:spcBef>
            </a:pPr>
            <a:r>
              <a:rPr lang="en-US" sz="1400" dirty="0">
                <a:solidFill>
                  <a:srgbClr val="5D5D5D"/>
                </a:solidFill>
                <a:latin typeface="Calibri" panose="020F0502020204030204" pitchFamily="34" charset="0"/>
              </a:rPr>
              <a:t>*Guarantees are subject to the claims-paying ability </a:t>
            </a:r>
            <a:br>
              <a:rPr lang="en-US" sz="1400" dirty="0">
                <a:solidFill>
                  <a:srgbClr val="5D5D5D"/>
                </a:solidFill>
                <a:latin typeface="Calibri" panose="020F0502020204030204" pitchFamily="34" charset="0"/>
              </a:rPr>
            </a:br>
            <a:r>
              <a:rPr lang="en-US" sz="1400" dirty="0">
                <a:solidFill>
                  <a:srgbClr val="5D5D5D"/>
                </a:solidFill>
                <a:latin typeface="Calibri" panose="020F0502020204030204" pitchFamily="34" charset="0"/>
              </a:rPr>
              <a:t>and financial strength of the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fade">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fade">
                                      <p:cBhvr>
                                        <p:cTn id="12" dur="500"/>
                                        <p:tgtEl>
                                          <p:spTgt spid="13107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1076">
                                            <p:txEl>
                                              <p:pRg st="0" end="0"/>
                                            </p:txEl>
                                          </p:spTgt>
                                        </p:tgtEl>
                                        <p:attrNameLst>
                                          <p:attrName>style.visibility</p:attrName>
                                        </p:attrNameLst>
                                      </p:cBhvr>
                                      <p:to>
                                        <p:strVal val="visible"/>
                                      </p:to>
                                    </p:set>
                                    <p:animEffect transition="in" filter="fade">
                                      <p:cBhvr>
                                        <p:cTn id="15" dur="500"/>
                                        <p:tgtEl>
                                          <p:spTgt spid="1310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244" y="2496063"/>
            <a:ext cx="4336831" cy="3470447"/>
          </a:xfrm>
          <a:prstGeom prst="rect">
            <a:avLst/>
          </a:prstGeom>
        </p:spPr>
      </p:pic>
      <p:sp>
        <p:nvSpPr>
          <p:cNvPr id="14338" name="Rectangle 2"/>
          <p:cNvSpPr>
            <a:spLocks noGrp="1" noChangeArrowheads="1"/>
          </p:cNvSpPr>
          <p:nvPr>
            <p:ph type="title"/>
          </p:nvPr>
        </p:nvSpPr>
        <p:spPr>
          <a:xfrm>
            <a:off x="1526839" y="530352"/>
            <a:ext cx="6537198" cy="640140"/>
          </a:xfrm>
        </p:spPr>
        <p:txBody>
          <a:bodyPr>
            <a:noAutofit/>
          </a:bodyPr>
          <a:lstStyle/>
          <a:p>
            <a:r>
              <a:rPr lang="en-US" dirty="0"/>
              <a:t>Annuitizing a Variable Annuity</a:t>
            </a:r>
          </a:p>
        </p:txBody>
      </p:sp>
      <p:sp>
        <p:nvSpPr>
          <p:cNvPr id="133125" name="Rectangle 5"/>
          <p:cNvSpPr>
            <a:spLocks noGrp="1" noChangeArrowheads="1"/>
          </p:cNvSpPr>
          <p:nvPr>
            <p:ph idx="1"/>
          </p:nvPr>
        </p:nvSpPr>
        <p:spPr>
          <a:xfrm>
            <a:off x="1667174" y="1602174"/>
            <a:ext cx="6537198" cy="3612378"/>
          </a:xfrm>
        </p:spPr>
        <p:txBody>
          <a:bodyPr/>
          <a:lstStyle/>
          <a:p>
            <a:pPr marL="355600" indent="-355600">
              <a:lnSpc>
                <a:spcPct val="90000"/>
              </a:lnSpc>
            </a:pPr>
            <a:r>
              <a:rPr lang="en-US" sz="2300" dirty="0"/>
              <a:t>Convert to a stream of payments</a:t>
            </a:r>
          </a:p>
          <a:p>
            <a:pPr marL="812800" lvl="1" indent="-342900">
              <a:lnSpc>
                <a:spcPct val="90000"/>
              </a:lnSpc>
            </a:pPr>
            <a:r>
              <a:rPr lang="en-US" sz="2300" dirty="0"/>
              <a:t>Convert to guaranteed* fixed payments</a:t>
            </a:r>
          </a:p>
          <a:p>
            <a:pPr marL="812800" lvl="1" indent="-342900">
              <a:lnSpc>
                <a:spcPct val="90000"/>
              </a:lnSpc>
            </a:pPr>
            <a:r>
              <a:rPr lang="en-US" sz="2300" dirty="0"/>
              <a:t>Take payments that vary with </a:t>
            </a:r>
            <a:br>
              <a:rPr lang="en-US" sz="2300" dirty="0"/>
            </a:br>
            <a:r>
              <a:rPr lang="en-US" sz="2300" dirty="0"/>
              <a:t>the performance of your </a:t>
            </a:r>
            <a:br>
              <a:rPr lang="en-US" sz="2300" dirty="0"/>
            </a:br>
            <a:r>
              <a:rPr lang="en-US" sz="2300" dirty="0"/>
              <a:t>chosen subaccounts</a:t>
            </a:r>
          </a:p>
          <a:p>
            <a:pPr marL="812800" lvl="1" indent="-342900">
              <a:lnSpc>
                <a:spcPct val="90000"/>
              </a:lnSpc>
            </a:pPr>
            <a:r>
              <a:rPr lang="en-US" sz="2300" dirty="0"/>
              <a:t>Take a combination of fixed </a:t>
            </a:r>
            <a:br>
              <a:rPr lang="en-US" sz="2300" dirty="0"/>
            </a:br>
            <a:r>
              <a:rPr lang="en-US" sz="2300" dirty="0"/>
              <a:t>and variable payments</a:t>
            </a:r>
          </a:p>
          <a:p>
            <a:pPr marL="355600" indent="-355600">
              <a:lnSpc>
                <a:spcPct val="90000"/>
              </a:lnSpc>
            </a:pPr>
            <a:r>
              <a:rPr lang="en-US" sz="2300" dirty="0"/>
              <a:t>Once annuitized, you usually </a:t>
            </a:r>
            <a:br>
              <a:rPr lang="en-US" sz="2300" dirty="0"/>
            </a:br>
            <a:r>
              <a:rPr lang="en-US" sz="2300" dirty="0"/>
              <a:t>can’t invest further or take </a:t>
            </a:r>
            <a:br>
              <a:rPr lang="en-US" sz="2300" dirty="0"/>
            </a:br>
            <a:r>
              <a:rPr lang="en-US" sz="2300" dirty="0"/>
              <a:t>other withdrawals</a:t>
            </a:r>
          </a:p>
        </p:txBody>
      </p:sp>
      <p:sp>
        <p:nvSpPr>
          <p:cNvPr id="133124" name="Text Box 4"/>
          <p:cNvSpPr txBox="1">
            <a:spLocks noChangeArrowheads="1"/>
          </p:cNvSpPr>
          <p:nvPr/>
        </p:nvSpPr>
        <p:spPr bwMode="auto">
          <a:xfrm>
            <a:off x="1879471" y="5328921"/>
            <a:ext cx="4267200" cy="523220"/>
          </a:xfrm>
          <a:prstGeom prst="rect">
            <a:avLst/>
          </a:prstGeom>
          <a:noFill/>
          <a:ln w="9525">
            <a:noFill/>
            <a:miter lim="800000"/>
            <a:headEnd/>
            <a:tailEnd/>
          </a:ln>
        </p:spPr>
        <p:txBody>
          <a:bodyPr>
            <a:spAutoFit/>
          </a:bodyPr>
          <a:lstStyle/>
          <a:p>
            <a:pPr>
              <a:spcBef>
                <a:spcPct val="50000"/>
              </a:spcBef>
            </a:pPr>
            <a:r>
              <a:rPr lang="en-US" sz="1400" dirty="0">
                <a:solidFill>
                  <a:srgbClr val="5D5D5D"/>
                </a:solidFill>
                <a:latin typeface="Calibri" panose="020F0502020204030204" pitchFamily="34" charset="0"/>
              </a:rPr>
              <a:t>*Guarantees are subject to the claims-paying ability </a:t>
            </a:r>
            <a:br>
              <a:rPr lang="en-US" sz="1400" dirty="0">
                <a:solidFill>
                  <a:srgbClr val="5D5D5D"/>
                </a:solidFill>
                <a:latin typeface="Calibri" panose="020F0502020204030204" pitchFamily="34" charset="0"/>
              </a:rPr>
            </a:br>
            <a:r>
              <a:rPr lang="en-US" sz="1400" dirty="0">
                <a:solidFill>
                  <a:srgbClr val="5D5D5D"/>
                </a:solidFill>
                <a:latin typeface="Calibri" panose="020F0502020204030204" pitchFamily="34" charset="0"/>
              </a:rPr>
              <a:t>and financial strength of the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25">
                                            <p:txEl>
                                              <p:pRg st="0" end="0"/>
                                            </p:txEl>
                                          </p:spTgt>
                                        </p:tgtEl>
                                        <p:attrNameLst>
                                          <p:attrName>style.visibility</p:attrName>
                                        </p:attrNameLst>
                                      </p:cBhvr>
                                      <p:to>
                                        <p:strVal val="visible"/>
                                      </p:to>
                                    </p:set>
                                    <p:animEffect transition="in" filter="fade">
                                      <p:cBhvr>
                                        <p:cTn id="7" dur="500"/>
                                        <p:tgtEl>
                                          <p:spTgt spid="133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25">
                                            <p:txEl>
                                              <p:pRg st="1" end="1"/>
                                            </p:txEl>
                                          </p:spTgt>
                                        </p:tgtEl>
                                        <p:attrNameLst>
                                          <p:attrName>style.visibility</p:attrName>
                                        </p:attrNameLst>
                                      </p:cBhvr>
                                      <p:to>
                                        <p:strVal val="visible"/>
                                      </p:to>
                                    </p:set>
                                    <p:animEffect transition="in" filter="fade">
                                      <p:cBhvr>
                                        <p:cTn id="12" dur="500"/>
                                        <p:tgtEl>
                                          <p:spTgt spid="13312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24"/>
                                        </p:tgtEl>
                                        <p:attrNameLst>
                                          <p:attrName>style.visibility</p:attrName>
                                        </p:attrNameLst>
                                      </p:cBhvr>
                                      <p:to>
                                        <p:strVal val="visible"/>
                                      </p:to>
                                    </p:set>
                                    <p:animEffect transition="in" filter="fade">
                                      <p:cBhvr>
                                        <p:cTn id="15" dur="500"/>
                                        <p:tgtEl>
                                          <p:spTgt spid="1331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3125">
                                            <p:txEl>
                                              <p:pRg st="2" end="2"/>
                                            </p:txEl>
                                          </p:spTgt>
                                        </p:tgtEl>
                                        <p:attrNameLst>
                                          <p:attrName>style.visibility</p:attrName>
                                        </p:attrNameLst>
                                      </p:cBhvr>
                                      <p:to>
                                        <p:strVal val="visible"/>
                                      </p:to>
                                    </p:set>
                                    <p:animEffect transition="in" filter="fade">
                                      <p:cBhvr>
                                        <p:cTn id="20" dur="500"/>
                                        <p:tgtEl>
                                          <p:spTgt spid="13312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3125">
                                            <p:txEl>
                                              <p:pRg st="3" end="3"/>
                                            </p:txEl>
                                          </p:spTgt>
                                        </p:tgtEl>
                                        <p:attrNameLst>
                                          <p:attrName>style.visibility</p:attrName>
                                        </p:attrNameLst>
                                      </p:cBhvr>
                                      <p:to>
                                        <p:strVal val="visible"/>
                                      </p:to>
                                    </p:set>
                                    <p:animEffect transition="in" filter="fade">
                                      <p:cBhvr>
                                        <p:cTn id="25" dur="500"/>
                                        <p:tgtEl>
                                          <p:spTgt spid="13312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3125">
                                            <p:txEl>
                                              <p:pRg st="4" end="4"/>
                                            </p:txEl>
                                          </p:spTgt>
                                        </p:tgtEl>
                                        <p:attrNameLst>
                                          <p:attrName>style.visibility</p:attrName>
                                        </p:attrNameLst>
                                      </p:cBhvr>
                                      <p:to>
                                        <p:strVal val="visible"/>
                                      </p:to>
                                    </p:set>
                                    <p:animEffect transition="in" filter="fade">
                                      <p:cBhvr>
                                        <p:cTn id="30" dur="500"/>
                                        <p:tgtEl>
                                          <p:spTgt spid="1331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847" y="3129301"/>
            <a:ext cx="4252153" cy="2834035"/>
          </a:xfrm>
          <a:prstGeom prst="rect">
            <a:avLst/>
          </a:prstGeom>
        </p:spPr>
      </p:pic>
      <p:sp>
        <p:nvSpPr>
          <p:cNvPr id="15362" name="Rectangle 2"/>
          <p:cNvSpPr>
            <a:spLocks noGrp="1" noChangeArrowheads="1"/>
          </p:cNvSpPr>
          <p:nvPr>
            <p:ph type="title"/>
          </p:nvPr>
        </p:nvSpPr>
        <p:spPr>
          <a:xfrm>
            <a:off x="1691887" y="646773"/>
            <a:ext cx="7302500" cy="1219200"/>
          </a:xfrm>
        </p:spPr>
        <p:txBody>
          <a:bodyPr>
            <a:noAutofit/>
          </a:bodyPr>
          <a:lstStyle/>
          <a:p>
            <a:r>
              <a:rPr lang="en-US" dirty="0"/>
              <a:t>Factors Affecting Annuitization Payments</a:t>
            </a:r>
          </a:p>
        </p:txBody>
      </p:sp>
      <p:sp>
        <p:nvSpPr>
          <p:cNvPr id="135171" name="Rectangle 3"/>
          <p:cNvSpPr>
            <a:spLocks noGrp="1" noChangeArrowheads="1"/>
          </p:cNvSpPr>
          <p:nvPr>
            <p:ph idx="1"/>
          </p:nvPr>
        </p:nvSpPr>
        <p:spPr>
          <a:xfrm>
            <a:off x="1691887" y="2348376"/>
            <a:ext cx="5568950" cy="3365500"/>
          </a:xfrm>
        </p:spPr>
        <p:txBody>
          <a:bodyPr/>
          <a:lstStyle/>
          <a:p>
            <a:pPr marL="339725" indent="-339725">
              <a:lnSpc>
                <a:spcPct val="90000"/>
              </a:lnSpc>
            </a:pPr>
            <a:r>
              <a:rPr lang="en-US" sz="2600" dirty="0"/>
              <a:t>The cash value of your account</a:t>
            </a:r>
          </a:p>
          <a:p>
            <a:pPr marL="339725" indent="-339725">
              <a:lnSpc>
                <a:spcPct val="90000"/>
              </a:lnSpc>
            </a:pPr>
            <a:r>
              <a:rPr lang="en-US" sz="2600" dirty="0"/>
              <a:t>The performance of your underlying investments</a:t>
            </a:r>
          </a:p>
          <a:p>
            <a:pPr marL="339725" indent="-339725">
              <a:lnSpc>
                <a:spcPct val="90000"/>
              </a:lnSpc>
            </a:pPr>
            <a:r>
              <a:rPr lang="en-US" sz="2600" dirty="0"/>
              <a:t>The age and gender of the annuitant</a:t>
            </a:r>
          </a:p>
          <a:p>
            <a:pPr marL="339725" indent="-339725">
              <a:lnSpc>
                <a:spcPct val="90000"/>
              </a:lnSpc>
            </a:pPr>
            <a:r>
              <a:rPr lang="en-US" sz="2600" dirty="0"/>
              <a:t>The payout option you choose</a:t>
            </a:r>
          </a:p>
        </p:txBody>
      </p:sp>
      <p:sp>
        <p:nvSpPr>
          <p:cNvPr id="6" name="Text Box 4"/>
          <p:cNvSpPr txBox="1">
            <a:spLocks noChangeArrowheads="1"/>
          </p:cNvSpPr>
          <p:nvPr/>
        </p:nvSpPr>
        <p:spPr bwMode="auto">
          <a:xfrm>
            <a:off x="1691887" y="5190656"/>
            <a:ext cx="4267200" cy="523220"/>
          </a:xfrm>
          <a:prstGeom prst="rect">
            <a:avLst/>
          </a:prstGeom>
          <a:noFill/>
          <a:ln w="9525">
            <a:noFill/>
            <a:miter lim="800000"/>
            <a:headEnd/>
            <a:tailEnd/>
          </a:ln>
        </p:spPr>
        <p:txBody>
          <a:bodyPr>
            <a:spAutoFit/>
          </a:bodyPr>
          <a:lstStyle/>
          <a:p>
            <a:r>
              <a:rPr lang="en-US" sz="1400" dirty="0">
                <a:solidFill>
                  <a:srgbClr val="5D5D5D"/>
                </a:solidFill>
                <a:latin typeface="Calibri" panose="020F0502020204030204" pitchFamily="34" charset="0"/>
              </a:rPr>
              <a:t>Guarantees are subject to the claims-paying and financial strength ability of the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171">
                                            <p:txEl>
                                              <p:pRg st="1" end="1"/>
                                            </p:txEl>
                                          </p:spTgt>
                                        </p:tgtEl>
                                        <p:attrNameLst>
                                          <p:attrName>style.visibility</p:attrName>
                                        </p:attrNameLst>
                                      </p:cBhvr>
                                      <p:to>
                                        <p:strVal val="visible"/>
                                      </p:to>
                                    </p:set>
                                    <p:animEffect transition="in" filter="fade">
                                      <p:cBhvr>
                                        <p:cTn id="7" dur="500"/>
                                        <p:tgtEl>
                                          <p:spTgt spid="135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1">
                                            <p:txEl>
                                              <p:pRg st="2" end="2"/>
                                            </p:txEl>
                                          </p:spTgt>
                                        </p:tgtEl>
                                        <p:attrNameLst>
                                          <p:attrName>style.visibility</p:attrName>
                                        </p:attrNameLst>
                                      </p:cBhvr>
                                      <p:to>
                                        <p:strVal val="visible"/>
                                      </p:to>
                                    </p:set>
                                    <p:animEffect transition="in" filter="fade">
                                      <p:cBhvr>
                                        <p:cTn id="12" dur="500"/>
                                        <p:tgtEl>
                                          <p:spTgt spid="135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1">
                                            <p:txEl>
                                              <p:pRg st="3" end="3"/>
                                            </p:txEl>
                                          </p:spTgt>
                                        </p:tgtEl>
                                        <p:attrNameLst>
                                          <p:attrName>style.visibility</p:attrName>
                                        </p:attrNameLst>
                                      </p:cBhvr>
                                      <p:to>
                                        <p:strVal val="visible"/>
                                      </p:to>
                                    </p:set>
                                    <p:animEffect transition="in" filter="fade">
                                      <p:cBhvr>
                                        <p:cTn id="17" dur="500"/>
                                        <p:tgtEl>
                                          <p:spTgt spid="135171">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485" r="6348" b="4069"/>
          <a:stretch/>
        </p:blipFill>
        <p:spPr>
          <a:xfrm>
            <a:off x="5737035" y="1071941"/>
            <a:ext cx="3406965" cy="4858304"/>
          </a:xfrm>
          <a:prstGeom prst="rect">
            <a:avLst/>
          </a:prstGeom>
        </p:spPr>
      </p:pic>
      <p:sp>
        <p:nvSpPr>
          <p:cNvPr id="16386" name="Rectangle 2"/>
          <p:cNvSpPr>
            <a:spLocks noGrp="1" noChangeArrowheads="1"/>
          </p:cNvSpPr>
          <p:nvPr>
            <p:ph type="title"/>
          </p:nvPr>
        </p:nvSpPr>
        <p:spPr>
          <a:xfrm>
            <a:off x="1610315" y="431801"/>
            <a:ext cx="7533685" cy="640140"/>
          </a:xfrm>
        </p:spPr>
        <p:txBody>
          <a:bodyPr>
            <a:noAutofit/>
          </a:bodyPr>
          <a:lstStyle/>
          <a:p>
            <a:r>
              <a:rPr lang="en-US" dirty="0"/>
              <a:t>Variable Annuity Payout Options</a:t>
            </a:r>
          </a:p>
        </p:txBody>
      </p:sp>
      <p:sp>
        <p:nvSpPr>
          <p:cNvPr id="141315" name="Rectangle 3"/>
          <p:cNvSpPr>
            <a:spLocks noGrp="1" noChangeArrowheads="1"/>
          </p:cNvSpPr>
          <p:nvPr>
            <p:ph idx="1"/>
          </p:nvPr>
        </p:nvSpPr>
        <p:spPr>
          <a:xfrm>
            <a:off x="1600199" y="1470455"/>
            <a:ext cx="5337047" cy="2847974"/>
          </a:xfrm>
        </p:spPr>
        <p:txBody>
          <a:bodyPr/>
          <a:lstStyle/>
          <a:p>
            <a:pPr marL="339725" indent="-339725"/>
            <a:r>
              <a:rPr lang="en-US" dirty="0"/>
              <a:t>Payments for life</a:t>
            </a:r>
          </a:p>
          <a:p>
            <a:pPr marL="339725" indent="-339725"/>
            <a:r>
              <a:rPr lang="en-US" dirty="0"/>
              <a:t>Payments for a specified period</a:t>
            </a:r>
          </a:p>
          <a:p>
            <a:pPr marL="339725" indent="-339725"/>
            <a:r>
              <a:rPr lang="en-US" dirty="0"/>
              <a:t>Payments for life with term certain</a:t>
            </a:r>
          </a:p>
          <a:p>
            <a:pPr marL="339725" indent="-339725"/>
            <a:r>
              <a:rPr lang="en-US" dirty="0"/>
              <a:t>Refund life</a:t>
            </a:r>
          </a:p>
          <a:p>
            <a:pPr marL="339725" indent="-339725"/>
            <a:r>
              <a:rPr lang="en-US" dirty="0"/>
              <a:t>Joint and survivor life</a:t>
            </a:r>
          </a:p>
        </p:txBody>
      </p:sp>
      <p:sp>
        <p:nvSpPr>
          <p:cNvPr id="16388" name="Text Box 4"/>
          <p:cNvSpPr txBox="1">
            <a:spLocks noChangeArrowheads="1"/>
          </p:cNvSpPr>
          <p:nvPr/>
        </p:nvSpPr>
        <p:spPr bwMode="auto">
          <a:xfrm>
            <a:off x="1610315" y="5262839"/>
            <a:ext cx="4267200" cy="523220"/>
          </a:xfrm>
          <a:prstGeom prst="rect">
            <a:avLst/>
          </a:prstGeom>
          <a:noFill/>
          <a:ln w="9525">
            <a:noFill/>
            <a:miter lim="800000"/>
            <a:headEnd/>
            <a:tailEnd/>
          </a:ln>
        </p:spPr>
        <p:txBody>
          <a:bodyPr>
            <a:spAutoFit/>
          </a:bodyPr>
          <a:lstStyle/>
          <a:p>
            <a:pPr>
              <a:spcBef>
                <a:spcPct val="50000"/>
              </a:spcBef>
            </a:pPr>
            <a:r>
              <a:rPr lang="en-US" sz="1400" dirty="0">
                <a:solidFill>
                  <a:srgbClr val="5D5D5D"/>
                </a:solidFill>
                <a:latin typeface="Calibri" panose="020F0502020204030204" pitchFamily="34" charset="0"/>
                <a:cs typeface="Arial"/>
              </a:rPr>
              <a:t>Guarantees are subject to the claims-paying ability and financial strength of the annuity issuer.</a:t>
            </a:r>
          </a:p>
        </p:txBody>
      </p:sp>
      <p:sp>
        <p:nvSpPr>
          <p:cNvPr id="141318" name="Text Box 6"/>
          <p:cNvSpPr txBox="1">
            <a:spLocks noChangeArrowheads="1"/>
          </p:cNvSpPr>
          <p:nvPr/>
        </p:nvSpPr>
        <p:spPr bwMode="auto">
          <a:xfrm>
            <a:off x="1600199" y="4308957"/>
            <a:ext cx="4448175" cy="584775"/>
          </a:xfrm>
          <a:prstGeom prst="rect">
            <a:avLst/>
          </a:prstGeom>
          <a:noFill/>
          <a:ln w="9525">
            <a:noFill/>
            <a:miter lim="800000"/>
            <a:headEnd/>
            <a:tailEnd/>
          </a:ln>
        </p:spPr>
        <p:txBody>
          <a:bodyPr wrap="square">
            <a:spAutoFit/>
          </a:bodyPr>
          <a:lstStyle/>
          <a:p>
            <a:pPr>
              <a:spcBef>
                <a:spcPct val="50000"/>
              </a:spcBef>
            </a:pPr>
            <a:r>
              <a:rPr lang="en-US" sz="1600" dirty="0">
                <a:solidFill>
                  <a:srgbClr val="5D5D5D"/>
                </a:solidFill>
                <a:latin typeface="Calibri" panose="020F0502020204030204" pitchFamily="34" charset="0"/>
                <a:cs typeface="Arial"/>
              </a:rPr>
              <a:t>The amounts of your payments may vary with the performance of your underlying investments.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slide(fromLeft)">
                                      <p:cBhvr>
                                        <p:cTn id="7" dur="500"/>
                                        <p:tgtEl>
                                          <p:spTgt spid="141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slide(fromLeft)">
                                      <p:cBhvr>
                                        <p:cTn id="12" dur="500"/>
                                        <p:tgtEl>
                                          <p:spTgt spid="141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1315">
                                            <p:txEl>
                                              <p:pRg st="2" end="2"/>
                                            </p:txEl>
                                          </p:spTgt>
                                        </p:tgtEl>
                                        <p:attrNameLst>
                                          <p:attrName>style.visibility</p:attrName>
                                        </p:attrNameLst>
                                      </p:cBhvr>
                                      <p:to>
                                        <p:strVal val="visible"/>
                                      </p:to>
                                    </p:set>
                                    <p:animEffect transition="in" filter="slide(fromLeft)">
                                      <p:cBhvr>
                                        <p:cTn id="17" dur="500"/>
                                        <p:tgtEl>
                                          <p:spTgt spid="141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41315">
                                            <p:txEl>
                                              <p:pRg st="3" end="3"/>
                                            </p:txEl>
                                          </p:spTgt>
                                        </p:tgtEl>
                                        <p:attrNameLst>
                                          <p:attrName>style.visibility</p:attrName>
                                        </p:attrNameLst>
                                      </p:cBhvr>
                                      <p:to>
                                        <p:strVal val="visible"/>
                                      </p:to>
                                    </p:set>
                                    <p:animEffect transition="in" filter="slide(fromLeft)">
                                      <p:cBhvr>
                                        <p:cTn id="22" dur="500"/>
                                        <p:tgtEl>
                                          <p:spTgt spid="141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41315">
                                            <p:txEl>
                                              <p:pRg st="4" end="4"/>
                                            </p:txEl>
                                          </p:spTgt>
                                        </p:tgtEl>
                                        <p:attrNameLst>
                                          <p:attrName>style.visibility</p:attrName>
                                        </p:attrNameLst>
                                      </p:cBhvr>
                                      <p:to>
                                        <p:strVal val="visible"/>
                                      </p:to>
                                    </p:set>
                                    <p:animEffect transition="in" filter="slide(fromLeft)">
                                      <p:cBhvr>
                                        <p:cTn id="27" dur="500"/>
                                        <p:tgtEl>
                                          <p:spTgt spid="141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41318"/>
                                        </p:tgtEl>
                                        <p:attrNameLst>
                                          <p:attrName>style.visibility</p:attrName>
                                        </p:attrNameLst>
                                      </p:cBhvr>
                                      <p:to>
                                        <p:strVal val="visible"/>
                                      </p:to>
                                    </p:set>
                                    <p:anim calcmode="lin" valueType="num">
                                      <p:cBhvr additive="base">
                                        <p:cTn id="32" dur="500" fill="hold"/>
                                        <p:tgtEl>
                                          <p:spTgt spid="141318"/>
                                        </p:tgtEl>
                                        <p:attrNameLst>
                                          <p:attrName>ppt_x</p:attrName>
                                        </p:attrNameLst>
                                      </p:cBhvr>
                                      <p:tavLst>
                                        <p:tav tm="0">
                                          <p:val>
                                            <p:strVal val="0-#ppt_w/2"/>
                                          </p:val>
                                        </p:tav>
                                        <p:tav tm="100000">
                                          <p:val>
                                            <p:strVal val="#ppt_x"/>
                                          </p:val>
                                        </p:tav>
                                      </p:tavLst>
                                    </p:anim>
                                    <p:anim calcmode="lin" valueType="num">
                                      <p:cBhvr additive="base">
                                        <p:cTn id="33" dur="500" fill="hold"/>
                                        <p:tgtEl>
                                          <p:spTgt spid="1413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P spid="1413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098" y="2063578"/>
            <a:ext cx="5818902" cy="3917092"/>
          </a:xfrm>
          <a:prstGeom prst="rect">
            <a:avLst/>
          </a:prstGeom>
        </p:spPr>
      </p:pic>
      <p:sp>
        <p:nvSpPr>
          <p:cNvPr id="17410" name="Rectangle 2"/>
          <p:cNvSpPr>
            <a:spLocks noGrp="1" noChangeArrowheads="1"/>
          </p:cNvSpPr>
          <p:nvPr>
            <p:ph type="title"/>
          </p:nvPr>
        </p:nvSpPr>
        <p:spPr>
          <a:xfrm>
            <a:off x="1606378" y="530352"/>
            <a:ext cx="7809471" cy="640140"/>
          </a:xfrm>
        </p:spPr>
        <p:txBody>
          <a:bodyPr>
            <a:noAutofit/>
          </a:bodyPr>
          <a:lstStyle/>
          <a:p>
            <a:r>
              <a:rPr lang="en-US" dirty="0"/>
              <a:t>Annuities — </a:t>
            </a:r>
            <a:r>
              <a:rPr lang="en-US" b="0" dirty="0"/>
              <a:t>Tax Consequences</a:t>
            </a:r>
          </a:p>
        </p:txBody>
      </p:sp>
      <p:sp>
        <p:nvSpPr>
          <p:cNvPr id="143364" name="Rectangle 4"/>
          <p:cNvSpPr>
            <a:spLocks noGrp="1" noChangeArrowheads="1"/>
          </p:cNvSpPr>
          <p:nvPr>
            <p:ph idx="1"/>
          </p:nvPr>
        </p:nvSpPr>
        <p:spPr>
          <a:xfrm>
            <a:off x="1606378" y="1361045"/>
            <a:ext cx="6462584" cy="4543425"/>
          </a:xfrm>
        </p:spPr>
        <p:txBody>
          <a:bodyPr>
            <a:noAutofit/>
          </a:bodyPr>
          <a:lstStyle/>
          <a:p>
            <a:pPr>
              <a:lnSpc>
                <a:spcPct val="90000"/>
              </a:lnSpc>
              <a:spcBef>
                <a:spcPts val="0"/>
              </a:spcBef>
              <a:spcAft>
                <a:spcPts val="600"/>
              </a:spcAft>
            </a:pPr>
            <a:r>
              <a:rPr lang="en-US" sz="2400" dirty="0"/>
              <a:t>Income tax imposed at ordinary income tax rates on earnings portion of withdrawals or payouts</a:t>
            </a:r>
          </a:p>
          <a:p>
            <a:pPr>
              <a:lnSpc>
                <a:spcPct val="90000"/>
              </a:lnSpc>
              <a:spcBef>
                <a:spcPts val="0"/>
              </a:spcBef>
              <a:spcAft>
                <a:spcPts val="600"/>
              </a:spcAft>
            </a:pPr>
            <a:r>
              <a:rPr lang="en-US" sz="2400" dirty="0"/>
              <a:t>Withdrawals are considered to be made from earnings first; annuitization payments </a:t>
            </a:r>
            <a:br>
              <a:rPr lang="en-US" sz="2400" dirty="0"/>
            </a:br>
            <a:r>
              <a:rPr lang="en-US" sz="2400" dirty="0"/>
              <a:t>are part return of principal and </a:t>
            </a:r>
            <a:br>
              <a:rPr lang="en-US" sz="2400" dirty="0"/>
            </a:br>
            <a:r>
              <a:rPr lang="en-US" sz="2400" dirty="0"/>
              <a:t>part earnings</a:t>
            </a:r>
          </a:p>
          <a:p>
            <a:pPr>
              <a:lnSpc>
                <a:spcPct val="90000"/>
              </a:lnSpc>
              <a:spcBef>
                <a:spcPts val="0"/>
              </a:spcBef>
              <a:spcAft>
                <a:spcPts val="600"/>
              </a:spcAft>
            </a:pPr>
            <a:r>
              <a:rPr lang="en-US" sz="2400" dirty="0"/>
              <a:t>With certain exceptions, an </a:t>
            </a:r>
            <a:br>
              <a:rPr lang="en-US" sz="2400" dirty="0"/>
            </a:br>
            <a:r>
              <a:rPr lang="en-US" sz="2400" dirty="0"/>
              <a:t>additional 10% premature </a:t>
            </a:r>
            <a:br>
              <a:rPr lang="en-US" sz="2400" dirty="0"/>
            </a:br>
            <a:r>
              <a:rPr lang="en-US" sz="2400" dirty="0"/>
              <a:t>distribution tax imposed on </a:t>
            </a:r>
            <a:br>
              <a:rPr lang="en-US" sz="2400" dirty="0"/>
            </a:br>
            <a:r>
              <a:rPr lang="en-US" sz="2400" dirty="0"/>
              <a:t>distributions made prior </a:t>
            </a:r>
            <a:br>
              <a:rPr lang="en-US" sz="2400" dirty="0"/>
            </a:br>
            <a:r>
              <a:rPr lang="en-US" sz="2400" dirty="0"/>
              <a:t>to age 59½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64">
                                            <p:txEl>
                                              <p:pRg st="1" end="1"/>
                                            </p:txEl>
                                          </p:spTgt>
                                        </p:tgtEl>
                                        <p:attrNameLst>
                                          <p:attrName>style.visibility</p:attrName>
                                        </p:attrNameLst>
                                      </p:cBhvr>
                                      <p:to>
                                        <p:strVal val="visible"/>
                                      </p:to>
                                    </p:set>
                                    <p:animEffect transition="in" filter="fade">
                                      <p:cBhvr>
                                        <p:cTn id="7" dur="500"/>
                                        <p:tgtEl>
                                          <p:spTgt spid="14336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64">
                                            <p:txEl>
                                              <p:pRg st="2" end="2"/>
                                            </p:txEl>
                                          </p:spTgt>
                                        </p:tgtEl>
                                        <p:attrNameLst>
                                          <p:attrName>style.visibility</p:attrName>
                                        </p:attrNameLst>
                                      </p:cBhvr>
                                      <p:to>
                                        <p:strVal val="visible"/>
                                      </p:to>
                                    </p:set>
                                    <p:animEffect transition="in" filter="fade">
                                      <p:cBhvr>
                                        <p:cTn id="12" dur="500"/>
                                        <p:tgtEl>
                                          <p:spTgt spid="1433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519" y="530352"/>
            <a:ext cx="6383518" cy="640140"/>
          </a:xfrm>
        </p:spPr>
        <p:txBody>
          <a:bodyPr>
            <a:noAutofit/>
          </a:bodyPr>
          <a:lstStyle/>
          <a:p>
            <a:r>
              <a:rPr lang="en-US" dirty="0"/>
              <a:t>Variable Annuity Riders</a:t>
            </a:r>
          </a:p>
        </p:txBody>
      </p:sp>
      <p:grpSp>
        <p:nvGrpSpPr>
          <p:cNvPr id="3" name="Group 2">
            <a:extLst>
              <a:ext uri="{FF2B5EF4-FFF2-40B4-BE49-F238E27FC236}">
                <a16:creationId xmlns:a16="http://schemas.microsoft.com/office/drawing/2014/main" id="{892B0AD7-8980-41F3-B888-BB7E414C3DF9}"/>
              </a:ext>
            </a:extLst>
          </p:cNvPr>
          <p:cNvGrpSpPr/>
          <p:nvPr/>
        </p:nvGrpSpPr>
        <p:grpSpPr>
          <a:xfrm>
            <a:off x="1680519" y="1408670"/>
            <a:ext cx="7471143" cy="4509528"/>
            <a:chOff x="1680519" y="1117598"/>
            <a:chExt cx="7953375" cy="4800600"/>
          </a:xfrm>
        </p:grpSpPr>
        <p:sp>
          <p:nvSpPr>
            <p:cNvPr id="5" name="Rectangle 4"/>
            <p:cNvSpPr/>
            <p:nvPr/>
          </p:nvSpPr>
          <p:spPr>
            <a:xfrm>
              <a:off x="3661719" y="1117598"/>
              <a:ext cx="3630681" cy="1874028"/>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a:solidFill>
                    <a:srgbClr val="FFFFFF"/>
                  </a:solidFill>
                  <a:latin typeface="Calibri" panose="020F0502020204030204" pitchFamily="34" charset="0"/>
                  <a:cs typeface="Arial"/>
                </a:rPr>
                <a:t>Guaranteed Withdrawal Benefit Rider</a:t>
              </a:r>
              <a:endParaRPr lang="en-US" sz="2400" b="1" kern="1200" dirty="0">
                <a:solidFill>
                  <a:srgbClr val="FFFFFF"/>
                </a:solidFill>
                <a:latin typeface="Calibri" panose="020F0502020204030204" pitchFamily="34" charset="0"/>
                <a:cs typeface="Arial"/>
              </a:endParaRPr>
            </a:p>
            <a:p>
              <a:pPr lvl="0" algn="ctr" defTabSz="1066800">
                <a:lnSpc>
                  <a:spcPct val="90000"/>
                </a:lnSpc>
                <a:spcBef>
                  <a:spcPct val="0"/>
                </a:spcBef>
                <a:spcAft>
                  <a:spcPct val="35000"/>
                </a:spcAft>
              </a:pPr>
              <a:r>
                <a:rPr lang="en-US" sz="1600" b="1" dirty="0">
                  <a:solidFill>
                    <a:srgbClr val="FFFFFF"/>
                  </a:solidFill>
                  <a:latin typeface="Calibri" panose="020F0502020204030204" pitchFamily="34" charset="0"/>
                  <a:cs typeface="Arial"/>
                </a:rPr>
                <a:t>Guarantees minimum account value available for systematic withdrawals.</a:t>
              </a:r>
              <a:endParaRPr lang="en-US" sz="1600" b="1" kern="1200" dirty="0">
                <a:solidFill>
                  <a:srgbClr val="FFFFFF"/>
                </a:solidFill>
                <a:latin typeface="Calibri" panose="020F0502020204030204" pitchFamily="34" charset="0"/>
                <a:cs typeface="Arial"/>
              </a:endParaRPr>
            </a:p>
          </p:txBody>
        </p:sp>
        <p:sp>
          <p:nvSpPr>
            <p:cNvPr id="8" name="Rectangle 7"/>
            <p:cNvSpPr/>
            <p:nvPr/>
          </p:nvSpPr>
          <p:spPr>
            <a:xfrm>
              <a:off x="1680519" y="3429000"/>
              <a:ext cx="3429000" cy="1721628"/>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endParaRPr lang="en-US" sz="2400" b="1" dirty="0">
                <a:solidFill>
                  <a:srgbClr val="FFFFFF"/>
                </a:solidFill>
                <a:latin typeface="Calibri" panose="020F0502020204030204" pitchFamily="34" charset="0"/>
                <a:cs typeface="Arial"/>
              </a:endParaRPr>
            </a:p>
            <a:p>
              <a:pPr algn="ctr" defTabSz="1066800">
                <a:lnSpc>
                  <a:spcPct val="90000"/>
                </a:lnSpc>
                <a:spcBef>
                  <a:spcPct val="0"/>
                </a:spcBef>
                <a:spcAft>
                  <a:spcPct val="35000"/>
                </a:spcAft>
              </a:pPr>
              <a:endParaRPr lang="en-US" sz="2400" b="1" dirty="0">
                <a:solidFill>
                  <a:srgbClr val="FFFFFF"/>
                </a:solidFill>
                <a:latin typeface="Calibri" panose="020F0502020204030204" pitchFamily="34" charset="0"/>
                <a:cs typeface="Arial"/>
              </a:endParaRPr>
            </a:p>
            <a:p>
              <a:pPr algn="ctr" defTabSz="1066800">
                <a:lnSpc>
                  <a:spcPct val="90000"/>
                </a:lnSpc>
                <a:spcBef>
                  <a:spcPct val="0"/>
                </a:spcBef>
                <a:spcAft>
                  <a:spcPct val="35000"/>
                </a:spcAft>
              </a:pPr>
              <a:r>
                <a:rPr lang="en-US" sz="2400" b="1" dirty="0">
                  <a:solidFill>
                    <a:srgbClr val="FFFFFF"/>
                  </a:solidFill>
                  <a:latin typeface="Calibri" panose="020F0502020204030204" pitchFamily="34" charset="0"/>
                  <a:cs typeface="Arial"/>
                </a:rPr>
                <a:t>Guaranteed Minimum Accumulation Rider </a:t>
              </a:r>
            </a:p>
            <a:p>
              <a:pPr algn="ctr" defTabSz="1066800">
                <a:lnSpc>
                  <a:spcPct val="90000"/>
                </a:lnSpc>
                <a:spcBef>
                  <a:spcPct val="0"/>
                </a:spcBef>
                <a:spcAft>
                  <a:spcPct val="35000"/>
                </a:spcAft>
              </a:pPr>
              <a:r>
                <a:rPr lang="en-US" sz="1600" b="1" dirty="0">
                  <a:solidFill>
                    <a:srgbClr val="FFFFFF"/>
                  </a:solidFill>
                  <a:latin typeface="Calibri" panose="020F0502020204030204" pitchFamily="34" charset="0"/>
                  <a:cs typeface="Arial"/>
                </a:rPr>
                <a:t>Guarantees minimum account value after a prescribed number of years.</a:t>
              </a:r>
            </a:p>
            <a:p>
              <a:pPr algn="ctr" defTabSz="1066800">
                <a:lnSpc>
                  <a:spcPct val="90000"/>
                </a:lnSpc>
                <a:spcBef>
                  <a:spcPct val="0"/>
                </a:spcBef>
                <a:spcAft>
                  <a:spcPct val="35000"/>
                </a:spcAft>
              </a:pPr>
              <a:endParaRPr lang="en-US" sz="2400" b="1" dirty="0">
                <a:solidFill>
                  <a:srgbClr val="FFFFFF"/>
                </a:solidFill>
                <a:latin typeface="Calibri" panose="020F0502020204030204" pitchFamily="34" charset="0"/>
                <a:cs typeface="Arial"/>
              </a:endParaRP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  </a:t>
              </a:r>
            </a:p>
          </p:txBody>
        </p:sp>
        <p:sp>
          <p:nvSpPr>
            <p:cNvPr id="14" name="Rectangle 13"/>
            <p:cNvSpPr/>
            <p:nvPr/>
          </p:nvSpPr>
          <p:spPr>
            <a:xfrm>
              <a:off x="5871478" y="3429000"/>
              <a:ext cx="3352841" cy="1727198"/>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a:solidFill>
                    <a:srgbClr val="FFFFFF"/>
                  </a:solidFill>
                  <a:latin typeface="Calibri" panose="020F0502020204030204" pitchFamily="34" charset="0"/>
                  <a:cs typeface="Arial"/>
                </a:rPr>
                <a:t>Guaranteed Lifetime Withdrawal Rider</a:t>
              </a:r>
              <a:endParaRPr lang="en-US" sz="1600" b="1" dirty="0">
                <a:solidFill>
                  <a:srgbClr val="FFFFFF"/>
                </a:solidFill>
                <a:latin typeface="Calibri" panose="020F0502020204030204" pitchFamily="34" charset="0"/>
                <a:cs typeface="Arial"/>
              </a:endParaRPr>
            </a:p>
            <a:p>
              <a:pPr lvl="0" algn="ctr" defTabSz="1066800">
                <a:lnSpc>
                  <a:spcPct val="90000"/>
                </a:lnSpc>
                <a:spcBef>
                  <a:spcPct val="0"/>
                </a:spcBef>
                <a:spcAft>
                  <a:spcPct val="35000"/>
                </a:spcAft>
              </a:pPr>
              <a:r>
                <a:rPr lang="en-US" sz="1600" b="1" kern="1200" dirty="0">
                  <a:solidFill>
                    <a:srgbClr val="FFFFFF"/>
                  </a:solidFill>
                  <a:latin typeface="Calibri" panose="020F0502020204030204" pitchFamily="34" charset="0"/>
                  <a:cs typeface="Arial"/>
                </a:rPr>
                <a:t>Guarantees lifetime income payment without </a:t>
              </a:r>
              <a:r>
                <a:rPr lang="en-US" sz="1600" b="1" kern="1200" dirty="0" err="1">
                  <a:solidFill>
                    <a:srgbClr val="FFFFFF"/>
                  </a:solidFill>
                  <a:latin typeface="Calibri" panose="020F0502020204030204" pitchFamily="34" charset="0"/>
                  <a:cs typeface="Arial"/>
                </a:rPr>
                <a:t>annuitization</a:t>
              </a:r>
              <a:r>
                <a:rPr lang="en-US" sz="1600" b="1" kern="1200" dirty="0">
                  <a:solidFill>
                    <a:srgbClr val="FFFFFF"/>
                  </a:solidFill>
                  <a:latin typeface="Calibri" panose="020F0502020204030204" pitchFamily="34" charset="0"/>
                  <a:cs typeface="Arial"/>
                </a:rPr>
                <a:t>.</a:t>
              </a:r>
              <a:endParaRPr lang="en-US" sz="2400" b="1" kern="1200" dirty="0">
                <a:solidFill>
                  <a:srgbClr val="FFFFFF"/>
                </a:solidFill>
                <a:latin typeface="Calibri" panose="020F0502020204030204" pitchFamily="34" charset="0"/>
                <a:cs typeface="Arial"/>
              </a:endParaRPr>
            </a:p>
          </p:txBody>
        </p:sp>
        <p:sp>
          <p:nvSpPr>
            <p:cNvPr id="6" name="Text Box 9"/>
            <p:cNvSpPr txBox="1">
              <a:spLocks noChangeArrowheads="1"/>
            </p:cNvSpPr>
            <p:nvPr/>
          </p:nvSpPr>
          <p:spPr bwMode="auto">
            <a:xfrm>
              <a:off x="1690044" y="5610421"/>
              <a:ext cx="7943850" cy="307777"/>
            </a:xfrm>
            <a:prstGeom prst="rect">
              <a:avLst/>
            </a:prstGeom>
            <a:noFill/>
            <a:ln w="9525">
              <a:noFill/>
              <a:miter lim="800000"/>
              <a:headEnd/>
              <a:tailEnd/>
            </a:ln>
          </p:spPr>
          <p:txBody>
            <a:bodyPr wrap="square">
              <a:spAutoFit/>
            </a:bodyPr>
            <a:lstStyle/>
            <a:p>
              <a:pPr>
                <a:spcBef>
                  <a:spcPct val="50000"/>
                </a:spcBef>
              </a:pPr>
              <a:r>
                <a:rPr lang="en-US" sz="1400" dirty="0">
                  <a:solidFill>
                    <a:srgbClr val="5D5D5D"/>
                  </a:solidFill>
                </a:rPr>
                <a:t>*Guarantees are subject to the claims-paying ability and financial strength of the annuity issuer.</a:t>
              </a:r>
            </a:p>
          </p:txBody>
        </p:sp>
      </p:gr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14600" y="1611455"/>
            <a:ext cx="66294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10315" y="463790"/>
            <a:ext cx="7533685" cy="640140"/>
          </a:xfrm>
        </p:spPr>
        <p:txBody>
          <a:bodyPr>
            <a:noAutofit/>
          </a:bodyPr>
          <a:lstStyle/>
          <a:p>
            <a:r>
              <a:rPr lang="en-US" dirty="0"/>
              <a:t>Variable Annuity Highlights</a:t>
            </a:r>
          </a:p>
        </p:txBody>
      </p:sp>
      <p:sp>
        <p:nvSpPr>
          <p:cNvPr id="8" name="TextBox 7"/>
          <p:cNvSpPr txBox="1"/>
          <p:nvPr/>
        </p:nvSpPr>
        <p:spPr>
          <a:xfrm>
            <a:off x="1514605" y="1284753"/>
            <a:ext cx="3860031" cy="369332"/>
          </a:xfrm>
          <a:prstGeom prst="rect">
            <a:avLst/>
          </a:prstGeom>
          <a:noFill/>
        </p:spPr>
        <p:txBody>
          <a:bodyPr wrap="none" rtlCol="0">
            <a:spAutoFit/>
          </a:bodyPr>
          <a:lstStyle/>
          <a:p>
            <a:pPr marL="339725" indent="-339725"/>
            <a:r>
              <a:rPr lang="en-US" dirty="0">
                <a:solidFill>
                  <a:srgbClr val="5D5D5D"/>
                </a:solidFill>
                <a:latin typeface="Calibri" panose="020F0502020204030204" pitchFamily="34" charset="0"/>
                <a:cs typeface="Arial"/>
              </a:rPr>
              <a:t>You may invest all at once or over time.</a:t>
            </a:r>
          </a:p>
        </p:txBody>
      </p:sp>
      <p:sp>
        <p:nvSpPr>
          <p:cNvPr id="9" name="TextBox 8"/>
          <p:cNvSpPr txBox="1"/>
          <p:nvPr/>
        </p:nvSpPr>
        <p:spPr>
          <a:xfrm>
            <a:off x="1514605" y="1709092"/>
            <a:ext cx="3658822" cy="369332"/>
          </a:xfrm>
          <a:prstGeom prst="rect">
            <a:avLst/>
          </a:prstGeom>
          <a:noFill/>
        </p:spPr>
        <p:txBody>
          <a:bodyPr wrap="none" rtlCol="0">
            <a:spAutoFit/>
          </a:bodyPr>
          <a:lstStyle/>
          <a:p>
            <a:pPr marL="339725" indent="-339725"/>
            <a:r>
              <a:rPr lang="en-US" dirty="0">
                <a:solidFill>
                  <a:srgbClr val="5D5D5D"/>
                </a:solidFill>
                <a:latin typeface="Calibri" panose="020F0502020204030204" pitchFamily="34" charset="0"/>
                <a:cs typeface="Arial"/>
              </a:rPr>
              <a:t>You may invest an unlimited amount.</a:t>
            </a:r>
          </a:p>
        </p:txBody>
      </p:sp>
      <p:sp>
        <p:nvSpPr>
          <p:cNvPr id="10" name="TextBox 9"/>
          <p:cNvSpPr txBox="1"/>
          <p:nvPr/>
        </p:nvSpPr>
        <p:spPr>
          <a:xfrm>
            <a:off x="1514605" y="2133431"/>
            <a:ext cx="6736105" cy="369332"/>
          </a:xfrm>
          <a:prstGeom prst="rect">
            <a:avLst/>
          </a:prstGeom>
          <a:noFill/>
        </p:spPr>
        <p:txBody>
          <a:bodyPr wrap="square" rtlCol="0">
            <a:spAutoFit/>
          </a:bodyPr>
          <a:lstStyle/>
          <a:p>
            <a:pPr marL="339725" indent="-339725"/>
            <a:r>
              <a:rPr lang="en-US" dirty="0">
                <a:solidFill>
                  <a:srgbClr val="5D5D5D"/>
                </a:solidFill>
                <a:latin typeface="Calibri" panose="020F0502020204030204" pitchFamily="34" charset="0"/>
                <a:cs typeface="Arial"/>
              </a:rPr>
              <a:t>You may choose the subaccounts in which you invest</a:t>
            </a:r>
          </a:p>
        </p:txBody>
      </p:sp>
      <p:sp>
        <p:nvSpPr>
          <p:cNvPr id="11" name="TextBox 10"/>
          <p:cNvSpPr txBox="1"/>
          <p:nvPr/>
        </p:nvSpPr>
        <p:spPr>
          <a:xfrm>
            <a:off x="1514605" y="2540208"/>
            <a:ext cx="4985050" cy="923330"/>
          </a:xfrm>
          <a:prstGeom prst="rect">
            <a:avLst/>
          </a:prstGeom>
          <a:noFill/>
        </p:spPr>
        <p:txBody>
          <a:bodyPr wrap="square" rtlCol="0">
            <a:spAutoFit/>
          </a:bodyPr>
          <a:lstStyle/>
          <a:p>
            <a:r>
              <a:rPr lang="en-US" dirty="0">
                <a:solidFill>
                  <a:srgbClr val="5D5D5D"/>
                </a:solidFill>
                <a:latin typeface="Calibri" panose="020F0502020204030204" pitchFamily="34" charset="0"/>
                <a:cs typeface="Arial"/>
              </a:rPr>
              <a:t>Your earnings grow tax deferred until you withdraw them (withdrawals made prior to age 59½ may be subject to an additional 10% penalty tax). </a:t>
            </a:r>
          </a:p>
        </p:txBody>
      </p:sp>
      <p:sp>
        <p:nvSpPr>
          <p:cNvPr id="12" name="TextBox 11"/>
          <p:cNvSpPr txBox="1"/>
          <p:nvPr/>
        </p:nvSpPr>
        <p:spPr>
          <a:xfrm>
            <a:off x="1538990" y="3484122"/>
            <a:ext cx="4300793" cy="646331"/>
          </a:xfrm>
          <a:prstGeom prst="rect">
            <a:avLst/>
          </a:prstGeom>
          <a:noFill/>
        </p:spPr>
        <p:txBody>
          <a:bodyPr wrap="none" rtlCol="0">
            <a:spAutoFit/>
          </a:bodyPr>
          <a:lstStyle/>
          <a:p>
            <a:pPr marL="339725" indent="-339725"/>
            <a:r>
              <a:rPr lang="en-US" dirty="0">
                <a:solidFill>
                  <a:srgbClr val="5D5D5D"/>
                </a:solidFill>
                <a:latin typeface="Calibri" panose="020F0502020204030204" pitchFamily="34" charset="0"/>
                <a:cs typeface="Arial"/>
              </a:rPr>
              <a:t>You may choose to convert the annuity to a </a:t>
            </a:r>
          </a:p>
          <a:p>
            <a:pPr marL="339725" indent="-339725"/>
            <a:r>
              <a:rPr lang="en-US" dirty="0">
                <a:solidFill>
                  <a:srgbClr val="5D5D5D"/>
                </a:solidFill>
                <a:latin typeface="Calibri" panose="020F0502020204030204" pitchFamily="34" charset="0"/>
                <a:cs typeface="Arial"/>
              </a:rPr>
              <a:t>guaranteed* lifetime income stream.</a:t>
            </a:r>
          </a:p>
        </p:txBody>
      </p:sp>
      <p:sp>
        <p:nvSpPr>
          <p:cNvPr id="13" name="TextBox 12"/>
          <p:cNvSpPr txBox="1"/>
          <p:nvPr/>
        </p:nvSpPr>
        <p:spPr>
          <a:xfrm>
            <a:off x="1538990" y="4202869"/>
            <a:ext cx="4084836" cy="923330"/>
          </a:xfrm>
          <a:prstGeom prst="rect">
            <a:avLst/>
          </a:prstGeom>
          <a:noFill/>
        </p:spPr>
        <p:txBody>
          <a:bodyPr wrap="none" rtlCol="0">
            <a:spAutoFit/>
          </a:bodyPr>
          <a:lstStyle/>
          <a:p>
            <a:pPr marL="339725" indent="-339725"/>
            <a:r>
              <a:rPr lang="en-US" dirty="0">
                <a:solidFill>
                  <a:srgbClr val="5D5D5D"/>
                </a:solidFill>
                <a:latin typeface="Calibri" panose="020F0502020204030204" pitchFamily="34" charset="0"/>
                <a:cs typeface="Arial"/>
              </a:rPr>
              <a:t>You may benefit from higher potential </a:t>
            </a:r>
          </a:p>
          <a:p>
            <a:pPr marL="339725" indent="-339725"/>
            <a:r>
              <a:rPr lang="en-US" dirty="0">
                <a:solidFill>
                  <a:srgbClr val="5D5D5D"/>
                </a:solidFill>
                <a:latin typeface="Calibri" panose="020F0502020204030204" pitchFamily="34" charset="0"/>
                <a:cs typeface="Arial"/>
              </a:rPr>
              <a:t>earnings growth, or you may suffer a loss </a:t>
            </a:r>
          </a:p>
          <a:p>
            <a:pPr marL="339725" indent="-339725"/>
            <a:r>
              <a:rPr lang="en-US" dirty="0">
                <a:solidFill>
                  <a:srgbClr val="5D5D5D"/>
                </a:solidFill>
                <a:latin typeface="Calibri" panose="020F0502020204030204" pitchFamily="34" charset="0"/>
                <a:cs typeface="Arial"/>
              </a:rPr>
              <a:t>of principal. </a:t>
            </a:r>
          </a:p>
        </p:txBody>
      </p:sp>
      <p:sp>
        <p:nvSpPr>
          <p:cNvPr id="14" name="Text Box 9"/>
          <p:cNvSpPr txBox="1">
            <a:spLocks noChangeArrowheads="1"/>
          </p:cNvSpPr>
          <p:nvPr/>
        </p:nvSpPr>
        <p:spPr bwMode="auto">
          <a:xfrm>
            <a:off x="1538990" y="5254245"/>
            <a:ext cx="3898352" cy="461665"/>
          </a:xfrm>
          <a:prstGeom prst="rect">
            <a:avLst/>
          </a:prstGeom>
          <a:noFill/>
          <a:ln w="9525">
            <a:noFill/>
            <a:miter lim="800000"/>
            <a:headEnd/>
            <a:tailEnd/>
          </a:ln>
        </p:spPr>
        <p:txBody>
          <a:bodyPr wrap="square">
            <a:spAutoFit/>
          </a:bodyPr>
          <a:lstStyle/>
          <a:p>
            <a:pPr>
              <a:spcBef>
                <a:spcPct val="50000"/>
              </a:spcBef>
            </a:pPr>
            <a:r>
              <a:rPr lang="en-US" sz="1200" dirty="0">
                <a:solidFill>
                  <a:srgbClr val="5D5D5D"/>
                </a:solidFill>
                <a:latin typeface="Calibri" panose="020F0502020204030204" pitchFamily="34" charset="0"/>
                <a:cs typeface="Arial"/>
              </a:rPr>
              <a:t>*Guarantees are subject to the claims-paying ability and financial strength of the annuity issuer.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05"/>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 calcmode="lin" valueType="num">
                                      <p:cBhvr>
                                        <p:cTn id="9" dur="500" fill="hold"/>
                                        <p:tgtEl>
                                          <p:spTgt spid="14"/>
                                        </p:tgtEl>
                                        <p:attrNameLst>
                                          <p:attrName>ppt_x</p:attrName>
                                        </p:attrNameLst>
                                      </p:cBhvr>
                                      <p:tavLst>
                                        <p:tav tm="0">
                                          <p:val>
                                            <p:strVal val="#ppt_x-.2"/>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downRigh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trips(downRigh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strips(downRigh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05390" y="372762"/>
            <a:ext cx="7302500" cy="1219200"/>
          </a:xfrm>
        </p:spPr>
        <p:txBody>
          <a:bodyPr>
            <a:noAutofit/>
          </a:bodyPr>
          <a:lstStyle/>
          <a:p>
            <a:pPr eaLnBrk="1" hangingPunct="1"/>
            <a:r>
              <a:rPr lang="en-US" dirty="0"/>
              <a:t>Important Information about Variable Annuities</a:t>
            </a:r>
          </a:p>
        </p:txBody>
      </p:sp>
      <p:sp>
        <p:nvSpPr>
          <p:cNvPr id="26627" name="Rectangle 3"/>
          <p:cNvSpPr>
            <a:spLocks noGrp="1" noChangeArrowheads="1"/>
          </p:cNvSpPr>
          <p:nvPr>
            <p:ph idx="1"/>
          </p:nvPr>
        </p:nvSpPr>
        <p:spPr>
          <a:xfrm>
            <a:off x="1605390" y="1915726"/>
            <a:ext cx="7454900" cy="3927475"/>
          </a:xfrm>
        </p:spPr>
        <p:txBody>
          <a:bodyPr>
            <a:noAutofit/>
          </a:bodyPr>
          <a:lstStyle/>
          <a:p>
            <a:pPr eaLnBrk="1" hangingPunct="1">
              <a:lnSpc>
                <a:spcPct val="90000"/>
              </a:lnSpc>
            </a:pPr>
            <a:r>
              <a:rPr lang="en-US" sz="1800" dirty="0"/>
              <a:t>Variable annuities are long-term investments suitable for retirement funding and are subject to market fluctuations and investment risk including the possibility of loss of principal. Variable annuities contain fees and charges including, but not limited to, mortality and expense risk charges, sales and surrender (early withdrawal) charges, administrative fees, and charges for optional benefits and riders.</a:t>
            </a:r>
          </a:p>
          <a:p>
            <a:pPr eaLnBrk="1" hangingPunct="1">
              <a:lnSpc>
                <a:spcPct val="90000"/>
              </a:lnSpc>
              <a:buFont typeface="Wingdings" pitchFamily="2" charset="2"/>
              <a:buNone/>
            </a:pPr>
            <a:endParaRPr lang="en-US" sz="1800" b="1" dirty="0"/>
          </a:p>
          <a:p>
            <a:pPr eaLnBrk="1" hangingPunct="1">
              <a:lnSpc>
                <a:spcPct val="90000"/>
              </a:lnSpc>
            </a:pPr>
            <a:r>
              <a:rPr lang="en-US" sz="1800" dirty="0"/>
              <a:t>Variable annuities are sold by prospectus. You should consider the investment objectives, risk, charges, and expenses carefully before investing. The prospectus, which contains this and other information about the variable annuity, can be obtained from the insurance company issuing the variable annuity, or from your financial professional. You should read the prospectus carefully before you invest.</a:t>
            </a:r>
          </a:p>
          <a:p>
            <a:pPr eaLnBrk="1" hangingPunct="1">
              <a:lnSpc>
                <a:spcPct val="90000"/>
              </a:lnSpc>
              <a:buFont typeface="Wingdings" pitchFamily="2" charset="2"/>
              <a:buNone/>
            </a:pPr>
            <a:endParaRPr lang="en-US" sz="1800" dirty="0"/>
          </a:p>
        </p:txBody>
      </p:sp>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660" y="1052169"/>
            <a:ext cx="7389340" cy="4926227"/>
          </a:xfrm>
          <a:prstGeom prst="rect">
            <a:avLst/>
          </a:prstGeom>
        </p:spPr>
      </p:pic>
      <p:sp>
        <p:nvSpPr>
          <p:cNvPr id="7" name="Title 1"/>
          <p:cNvSpPr>
            <a:spLocks noGrp="1"/>
          </p:cNvSpPr>
          <p:nvPr>
            <p:ph type="title"/>
          </p:nvPr>
        </p:nvSpPr>
        <p:spPr>
          <a:xfrm>
            <a:off x="1580677" y="549404"/>
            <a:ext cx="6764867" cy="660400"/>
          </a:xfrm>
        </p:spPr>
        <p:txBody>
          <a:bodyPr>
            <a:noAutofit/>
          </a:bodyPr>
          <a:lstStyle/>
          <a:p>
            <a:r>
              <a:rPr lang="en-US" sz="5400" dirty="0">
                <a:latin typeface="+mn-lt"/>
              </a:rPr>
              <a:t>Thank You</a:t>
            </a:r>
          </a:p>
        </p:txBody>
      </p:sp>
    </p:spTree>
    <p:extLst>
      <p:ext uri="{BB962C8B-B14F-4D97-AF65-F5344CB8AC3E}">
        <p14:creationId xmlns:p14="http://schemas.microsoft.com/office/powerpoint/2010/main" val="76326344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2650" y="1754659"/>
            <a:ext cx="5311349" cy="4228070"/>
          </a:xfrm>
          <a:prstGeom prst="rect">
            <a:avLst/>
          </a:prstGeom>
        </p:spPr>
      </p:pic>
      <p:sp>
        <p:nvSpPr>
          <p:cNvPr id="5122" name="Rectangle 2"/>
          <p:cNvSpPr>
            <a:spLocks noGrp="1" noChangeArrowheads="1"/>
          </p:cNvSpPr>
          <p:nvPr>
            <p:ph type="title"/>
          </p:nvPr>
        </p:nvSpPr>
        <p:spPr>
          <a:xfrm>
            <a:off x="1728957" y="542709"/>
            <a:ext cx="7533685" cy="640140"/>
          </a:xfrm>
        </p:spPr>
        <p:txBody>
          <a:bodyPr>
            <a:noAutofit/>
          </a:bodyPr>
          <a:lstStyle/>
          <a:p>
            <a:r>
              <a:rPr lang="en-US" dirty="0"/>
              <a:t>What Is a Variable Annuity?</a:t>
            </a:r>
          </a:p>
        </p:txBody>
      </p:sp>
      <p:sp>
        <p:nvSpPr>
          <p:cNvPr id="6" name="Rectangle 3"/>
          <p:cNvSpPr txBox="1">
            <a:spLocks noChangeArrowheads="1"/>
          </p:cNvSpPr>
          <p:nvPr/>
        </p:nvSpPr>
        <p:spPr>
          <a:xfrm>
            <a:off x="1728957" y="1754659"/>
            <a:ext cx="4403598" cy="4388750"/>
          </a:xfrm>
          <a:prstGeom prst="rect">
            <a:avLst/>
          </a:prstGeom>
        </p:spPr>
        <p:txBody>
          <a:bodyPr vert="horz" lIns="91440" tIns="45720" rIns="91440" bIns="45720" rtlCol="0">
            <a:noAutofit/>
          </a:bodyPr>
          <a:lstStyle>
            <a:lvl1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9725" indent="-339725">
              <a:lnSpc>
                <a:spcPct val="90000"/>
              </a:lnSpc>
            </a:pPr>
            <a:r>
              <a:rPr lang="en-US" dirty="0"/>
              <a:t>An insurance-based contract between you and the issuer</a:t>
            </a:r>
          </a:p>
          <a:p>
            <a:pPr marL="339725" indent="-339725">
              <a:lnSpc>
                <a:spcPct val="90000"/>
              </a:lnSpc>
            </a:pPr>
            <a:r>
              <a:rPr lang="en-US" dirty="0"/>
              <a:t>You pay premiums with after-tax dollars</a:t>
            </a:r>
          </a:p>
          <a:p>
            <a:pPr marL="339725" indent="-339725">
              <a:lnSpc>
                <a:spcPct val="90000"/>
              </a:lnSpc>
            </a:pPr>
            <a:r>
              <a:rPr lang="en-US" dirty="0"/>
              <a:t>Your money is invested as you select</a:t>
            </a:r>
          </a:p>
          <a:p>
            <a:pPr marL="339725" indent="-339725">
              <a:lnSpc>
                <a:spcPct val="90000"/>
              </a:lnSpc>
            </a:pPr>
            <a:r>
              <a:rPr lang="en-US" dirty="0"/>
              <a:t>Earnings accumulate tax deferred</a:t>
            </a:r>
          </a:p>
          <a:p>
            <a:pPr marL="339725" indent="-339725">
              <a:lnSpc>
                <a:spcPct val="90000"/>
              </a:lnSpc>
            </a:pPr>
            <a:r>
              <a:rPr lang="en-US" dirty="0"/>
              <a:t>Earnings are taxed as ordinary income when withdrawn</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44593" y="422307"/>
            <a:ext cx="7772400" cy="601331"/>
          </a:xfrm>
        </p:spPr>
        <p:txBody>
          <a:bodyPr/>
          <a:lstStyle/>
          <a:p>
            <a:r>
              <a:rPr dirty="0"/>
              <a:t>Disclaimer</a:t>
            </a:r>
          </a:p>
        </p:txBody>
      </p:sp>
      <p:sp>
        <p:nvSpPr>
          <p:cNvPr id="3" name="Content Placeholder - disc"/>
          <p:cNvSpPr>
            <a:spLocks noGrp="1"/>
          </p:cNvSpPr>
          <p:nvPr>
            <p:ph idx="1"/>
          </p:nvPr>
        </p:nvSpPr>
        <p:spPr>
          <a:xfrm>
            <a:off x="1544593" y="1303637"/>
            <a:ext cx="7438769" cy="4530725"/>
          </a:xfrm>
        </p:spPr>
        <p:txBody>
          <a:bodyPr>
            <a:normAutofit fontScale="71666" lnSpcReduction="20000"/>
          </a:bodyPr>
          <a:lstStyle/>
          <a:p>
            <a:pPr marL="0" indent="0">
              <a:buNone/>
            </a:pPr>
            <a:r>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3360" y="2372496"/>
            <a:ext cx="5390639" cy="359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title"/>
          </p:nvPr>
        </p:nvSpPr>
        <p:spPr>
          <a:xfrm>
            <a:off x="1705232" y="530352"/>
            <a:ext cx="6358805" cy="640140"/>
          </a:xfrm>
        </p:spPr>
        <p:txBody>
          <a:bodyPr>
            <a:noAutofit/>
          </a:bodyPr>
          <a:lstStyle/>
          <a:p>
            <a:r>
              <a:rPr lang="en-US" dirty="0"/>
              <a:t>Why Buy a Variable Annuity?</a:t>
            </a:r>
          </a:p>
        </p:txBody>
      </p:sp>
      <p:sp>
        <p:nvSpPr>
          <p:cNvPr id="3" name="Content Placeholder 2"/>
          <p:cNvSpPr>
            <a:spLocks noGrp="1"/>
          </p:cNvSpPr>
          <p:nvPr>
            <p:ph idx="1"/>
          </p:nvPr>
        </p:nvSpPr>
        <p:spPr>
          <a:xfrm>
            <a:off x="1705232" y="1753030"/>
            <a:ext cx="4349579" cy="4213225"/>
          </a:xfrm>
        </p:spPr>
        <p:txBody>
          <a:bodyPr/>
          <a:lstStyle/>
          <a:p>
            <a:r>
              <a:rPr lang="en-US" sz="2400" dirty="0"/>
              <a:t>To receive tax-deferred growth for savings and a dependable stream of income for life</a:t>
            </a:r>
          </a:p>
          <a:p>
            <a:r>
              <a:rPr lang="en-US" sz="2400" dirty="0"/>
              <a:t>To save for a specific purpose</a:t>
            </a:r>
          </a:p>
          <a:p>
            <a:r>
              <a:rPr lang="en-US" sz="2400" dirty="0"/>
              <a:t>To supplement other sources of retirement income</a:t>
            </a:r>
          </a:p>
          <a:p>
            <a:r>
              <a:rPr lang="en-US" sz="2400" dirty="0"/>
              <a:t>To maintain financial independence</a:t>
            </a:r>
          </a:p>
          <a:p>
            <a:endParaRPr lang="en-US" sz="2400" dirty="0"/>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a:xfrm>
            <a:off x="1484547" y="530352"/>
            <a:ext cx="6579490" cy="640140"/>
          </a:xfrm>
        </p:spPr>
        <p:txBody>
          <a:bodyPr>
            <a:noAutofit/>
          </a:bodyPr>
          <a:lstStyle/>
          <a:p>
            <a:r>
              <a:rPr lang="en-US" dirty="0"/>
              <a:t>Taxable vs. Tax-Deferred Growth</a:t>
            </a:r>
          </a:p>
        </p:txBody>
      </p:sp>
      <p:sp>
        <p:nvSpPr>
          <p:cNvPr id="20" name="Text Box 11"/>
          <p:cNvSpPr txBox="1">
            <a:spLocks noChangeArrowheads="1"/>
          </p:cNvSpPr>
          <p:nvPr/>
        </p:nvSpPr>
        <p:spPr bwMode="auto">
          <a:xfrm>
            <a:off x="6800850" y="1948366"/>
            <a:ext cx="2343150" cy="3477875"/>
          </a:xfrm>
          <a:prstGeom prst="rect">
            <a:avLst/>
          </a:prstGeom>
          <a:noFill/>
          <a:ln w="9525">
            <a:noFill/>
            <a:miter lim="800000"/>
            <a:headEnd/>
            <a:tailEnd/>
          </a:ln>
        </p:spPr>
        <p:txBody>
          <a:bodyPr wrap="square">
            <a:spAutoFit/>
          </a:bodyPr>
          <a:lstStyle/>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Assumptions:</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$10,000 initial investment</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Tax rate 28%</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Growth rate 7% (after-tax growth rate 5.04%)</a:t>
            </a:r>
          </a:p>
          <a:p>
            <a:pPr marL="171450" indent="-171450">
              <a:lnSpc>
                <a:spcPct val="100000"/>
              </a:lnSpc>
              <a:spcAft>
                <a:spcPts val="600"/>
              </a:spcAft>
              <a:buClr>
                <a:srgbClr val="5D5D5D"/>
              </a:buClr>
              <a:buSzPct val="50000"/>
              <a:buFont typeface="Wingdings" panose="05000000000000000000" pitchFamily="2" charset="2"/>
              <a:buChar char="l"/>
            </a:pPr>
            <a:r>
              <a:rPr lang="en-US" sz="2000" dirty="0">
                <a:solidFill>
                  <a:srgbClr val="5D5D5D"/>
                </a:solidFill>
                <a:latin typeface="Calibri" panose="020F0502020204030204" pitchFamily="34" charset="0"/>
                <a:cs typeface="Arial"/>
              </a:rPr>
              <a:t>Annual end </a:t>
            </a:r>
            <a:br>
              <a:rPr lang="en-US" sz="2000" dirty="0">
                <a:solidFill>
                  <a:srgbClr val="5D5D5D"/>
                </a:solidFill>
                <a:latin typeface="Calibri" panose="020F0502020204030204" pitchFamily="34" charset="0"/>
                <a:cs typeface="Arial"/>
              </a:rPr>
            </a:br>
            <a:r>
              <a:rPr lang="en-US" sz="2000" dirty="0">
                <a:solidFill>
                  <a:srgbClr val="5D5D5D"/>
                </a:solidFill>
                <a:latin typeface="Calibri" panose="020F0502020204030204" pitchFamily="34" charset="0"/>
                <a:cs typeface="Arial"/>
              </a:rPr>
              <a:t>of period compounding</a:t>
            </a:r>
          </a:p>
        </p:txBody>
      </p:sp>
      <p:grpSp>
        <p:nvGrpSpPr>
          <p:cNvPr id="2" name="Group 1">
            <a:extLst>
              <a:ext uri="{FF2B5EF4-FFF2-40B4-BE49-F238E27FC236}">
                <a16:creationId xmlns:a16="http://schemas.microsoft.com/office/drawing/2014/main" id="{49D31218-DF8F-4F33-BF32-C8B906CF3FA8}"/>
              </a:ext>
            </a:extLst>
          </p:cNvPr>
          <p:cNvGrpSpPr/>
          <p:nvPr/>
        </p:nvGrpSpPr>
        <p:grpSpPr>
          <a:xfrm>
            <a:off x="1457847" y="1693634"/>
            <a:ext cx="5571753" cy="4168957"/>
            <a:chOff x="97562" y="2055740"/>
            <a:chExt cx="7212873" cy="5396893"/>
          </a:xfrm>
        </p:grpSpPr>
        <p:grpSp>
          <p:nvGrpSpPr>
            <p:cNvPr id="9" name="Group 8"/>
            <p:cNvGrpSpPr/>
            <p:nvPr/>
          </p:nvGrpSpPr>
          <p:grpSpPr>
            <a:xfrm>
              <a:off x="1433718" y="2114569"/>
              <a:ext cx="5323564" cy="2859515"/>
              <a:chOff x="1433718" y="2114569"/>
              <a:chExt cx="5323564" cy="2859515"/>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58304" r="44050"/>
              <a:stretch/>
            </p:blipFill>
            <p:spPr>
              <a:xfrm>
                <a:off x="1433718" y="2114569"/>
                <a:ext cx="5323564" cy="2859515"/>
              </a:xfrm>
              <a:prstGeom prst="rect">
                <a:avLst/>
              </a:prstGeom>
            </p:spPr>
          </p:pic>
          <p:sp>
            <p:nvSpPr>
              <p:cNvPr id="17" name="Rectangle 16"/>
              <p:cNvSpPr/>
              <p:nvPr/>
            </p:nvSpPr>
            <p:spPr>
              <a:xfrm>
                <a:off x="1484547" y="2276055"/>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521409" y="2632007"/>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467539" y="4873042"/>
                <a:ext cx="128357" cy="687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 Box 12"/>
            <p:cNvSpPr txBox="1">
              <a:spLocks noChangeArrowheads="1"/>
            </p:cNvSpPr>
            <p:nvPr/>
          </p:nvSpPr>
          <p:spPr bwMode="auto">
            <a:xfrm>
              <a:off x="195309" y="5540169"/>
              <a:ext cx="6604247" cy="1912464"/>
            </a:xfrm>
            <a:prstGeom prst="rect">
              <a:avLst/>
            </a:prstGeom>
            <a:noFill/>
            <a:ln w="9525">
              <a:noFill/>
              <a:miter lim="800000"/>
              <a:headEnd/>
              <a:tailEnd/>
            </a:ln>
          </p:spPr>
          <p:txBody>
            <a:bodyPr wrap="square">
              <a:spAutoFit/>
            </a:bodyPr>
            <a:lstStyle/>
            <a:p>
              <a:pPr>
                <a:lnSpc>
                  <a:spcPct val="100000"/>
                </a:lnSpc>
                <a:spcBef>
                  <a:spcPct val="50000"/>
                </a:spcBef>
              </a:pPr>
              <a:r>
                <a:rPr lang="en-US" sz="1000" dirty="0">
                  <a:solidFill>
                    <a:srgbClr val="5D5D5D"/>
                  </a:solidFill>
                  <a:latin typeface="Calibri" panose="020F0502020204030204" pitchFamily="34" charset="0"/>
                  <a:cs typeface="Arial"/>
                </a:rPr>
                <a:t>This hypothetical example is for illustrative purposes only, and its results are not representative of any specific investment or mix of investments. Actual results will vary. Taxable investment assumes earnings are taxed as ordinary income and is not reflective of possible lower maximum tax rates on capital gains and dividends which would make the taxable investment return more favorable thereby reducing the difference in performance between the accounts shown. Applicable annuity charges are not reflected in this illustration. Had they been included, the return of the annuity would be lower. You should consider your personal investment horizon and income tax brackets, both current and anticipated, when making an investment decision as these may further impact the results of the comparison. </a:t>
              </a:r>
            </a:p>
          </p:txBody>
        </p:sp>
        <p:sp>
          <p:nvSpPr>
            <p:cNvPr id="22" name="Rectangle 4"/>
            <p:cNvSpPr>
              <a:spLocks noChangeArrowheads="1"/>
            </p:cNvSpPr>
            <p:nvPr/>
          </p:nvSpPr>
          <p:spPr bwMode="auto">
            <a:xfrm>
              <a:off x="749769" y="2183752"/>
              <a:ext cx="765734" cy="281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ct val="150000"/>
                </a:lnSpc>
                <a:spcBef>
                  <a:spcPct val="0"/>
                </a:spcBef>
                <a:spcAft>
                  <a:spcPts val="200"/>
                </a:spcAft>
                <a:buClrTx/>
                <a:buSzTx/>
                <a:buFontTx/>
                <a:buNone/>
                <a:defRPr/>
              </a:pPr>
              <a:r>
                <a:rPr lang="en-US" altLang="en-US" sz="950" b="0" dirty="0">
                  <a:solidFill>
                    <a:srgbClr val="5D5D5D"/>
                  </a:solidFill>
                </a:rPr>
                <a:t>$80,000</a:t>
              </a:r>
              <a:br>
                <a:rPr lang="en-US" altLang="en-US" sz="950" b="0" dirty="0">
                  <a:solidFill>
                    <a:srgbClr val="5D5D5D"/>
                  </a:solidFill>
                </a:rPr>
              </a:br>
              <a:r>
                <a:rPr lang="en-US" altLang="en-US" sz="950" b="0" dirty="0">
                  <a:solidFill>
                    <a:srgbClr val="5D5D5D"/>
                  </a:solidFill>
                </a:rPr>
                <a:t>$70,000</a:t>
              </a:r>
            </a:p>
            <a:p>
              <a:pPr algn="r">
                <a:lnSpc>
                  <a:spcPct val="150000"/>
                </a:lnSpc>
                <a:spcBef>
                  <a:spcPct val="0"/>
                </a:spcBef>
                <a:spcAft>
                  <a:spcPts val="200"/>
                </a:spcAft>
                <a:buClrTx/>
                <a:buSzTx/>
                <a:buFontTx/>
                <a:buNone/>
                <a:defRPr/>
              </a:pPr>
              <a:r>
                <a:rPr lang="en-US" altLang="en-US" sz="950" dirty="0">
                  <a:solidFill>
                    <a:srgbClr val="5D5D5D"/>
                  </a:solidFill>
                </a:rPr>
                <a:t>$60,000</a:t>
              </a:r>
            </a:p>
            <a:p>
              <a:pPr algn="r">
                <a:lnSpc>
                  <a:spcPct val="150000"/>
                </a:lnSpc>
                <a:spcBef>
                  <a:spcPct val="0"/>
                </a:spcBef>
                <a:spcAft>
                  <a:spcPts val="200"/>
                </a:spcAft>
                <a:buClrTx/>
                <a:buSzTx/>
                <a:buFontTx/>
                <a:buNone/>
                <a:defRPr/>
              </a:pPr>
              <a:r>
                <a:rPr lang="en-US" altLang="en-US" sz="950" b="0" dirty="0">
                  <a:solidFill>
                    <a:srgbClr val="5D5D5D"/>
                  </a:solidFill>
                </a:rPr>
                <a:t>$50,000</a:t>
              </a:r>
              <a:br>
                <a:rPr lang="en-US" altLang="en-US" sz="950" b="0" dirty="0">
                  <a:solidFill>
                    <a:srgbClr val="5D5D5D"/>
                  </a:solidFill>
                </a:rPr>
              </a:br>
              <a:r>
                <a:rPr lang="en-US" altLang="en-US" sz="950" b="0" dirty="0">
                  <a:solidFill>
                    <a:srgbClr val="5D5D5D"/>
                  </a:solidFill>
                </a:rPr>
                <a:t>$40,000</a:t>
              </a:r>
            </a:p>
            <a:p>
              <a:pPr algn="r">
                <a:lnSpc>
                  <a:spcPct val="150000"/>
                </a:lnSpc>
                <a:spcBef>
                  <a:spcPct val="0"/>
                </a:spcBef>
                <a:spcAft>
                  <a:spcPts val="200"/>
                </a:spcAft>
                <a:buClrTx/>
                <a:buSzTx/>
                <a:buFontTx/>
                <a:buNone/>
                <a:defRPr/>
              </a:pPr>
              <a:r>
                <a:rPr lang="en-US" altLang="en-US" sz="950" dirty="0">
                  <a:solidFill>
                    <a:srgbClr val="5D5D5D"/>
                  </a:solidFill>
                </a:rPr>
                <a:t>$30,000</a:t>
              </a:r>
            </a:p>
            <a:p>
              <a:pPr algn="r">
                <a:lnSpc>
                  <a:spcPct val="150000"/>
                </a:lnSpc>
                <a:spcBef>
                  <a:spcPct val="0"/>
                </a:spcBef>
                <a:spcAft>
                  <a:spcPts val="200"/>
                </a:spcAft>
                <a:buClrTx/>
                <a:buSzTx/>
                <a:buFontTx/>
                <a:buNone/>
                <a:defRPr/>
              </a:pPr>
              <a:r>
                <a:rPr lang="en-US" altLang="en-US" sz="950" b="0" dirty="0">
                  <a:solidFill>
                    <a:srgbClr val="5D5D5D"/>
                  </a:solidFill>
                </a:rPr>
                <a:t>$20,000</a:t>
              </a:r>
              <a:br>
                <a:rPr lang="en-US" altLang="en-US" sz="950" b="0" dirty="0">
                  <a:solidFill>
                    <a:srgbClr val="5D5D5D"/>
                  </a:solidFill>
                </a:rPr>
              </a:br>
              <a:r>
                <a:rPr lang="en-US" altLang="en-US" sz="950" b="0" dirty="0">
                  <a:solidFill>
                    <a:srgbClr val="5D5D5D"/>
                  </a:solidFill>
                </a:rPr>
                <a:t>$10,00</a:t>
              </a:r>
            </a:p>
            <a:p>
              <a:pPr algn="r">
                <a:lnSpc>
                  <a:spcPct val="150000"/>
                </a:lnSpc>
                <a:spcBef>
                  <a:spcPct val="0"/>
                </a:spcBef>
                <a:spcAft>
                  <a:spcPts val="200"/>
                </a:spcAft>
                <a:buClrTx/>
                <a:buSzTx/>
                <a:buFontTx/>
                <a:buNone/>
                <a:defRPr/>
              </a:pPr>
              <a:r>
                <a:rPr lang="en-US" altLang="en-US" sz="950" dirty="0">
                  <a:solidFill>
                    <a:srgbClr val="5D5D5D"/>
                  </a:solidFill>
                </a:rPr>
                <a:t>$0</a:t>
              </a:r>
              <a:endParaRPr lang="en-US" altLang="en-US" sz="950" b="0" dirty="0">
                <a:solidFill>
                  <a:srgbClr val="5D5D5D"/>
                </a:solidFill>
              </a:endParaRPr>
            </a:p>
          </p:txBody>
        </p:sp>
        <p:sp>
          <p:nvSpPr>
            <p:cNvPr id="23" name="Rectangle 4"/>
            <p:cNvSpPr>
              <a:spLocks noChangeArrowheads="1"/>
            </p:cNvSpPr>
            <p:nvPr/>
          </p:nvSpPr>
          <p:spPr bwMode="auto">
            <a:xfrm>
              <a:off x="1390401" y="5105221"/>
              <a:ext cx="5067549" cy="43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600" b="0" dirty="0">
                  <a:solidFill>
                    <a:srgbClr val="5D5D5D"/>
                  </a:solidFill>
                </a:rPr>
                <a:t>Balance at end of year</a:t>
              </a:r>
            </a:p>
          </p:txBody>
        </p:sp>
        <p:sp>
          <p:nvSpPr>
            <p:cNvPr id="24" name="Rectangle 4"/>
            <p:cNvSpPr>
              <a:spLocks noChangeArrowheads="1"/>
            </p:cNvSpPr>
            <p:nvPr/>
          </p:nvSpPr>
          <p:spPr bwMode="auto">
            <a:xfrm rot="16200000">
              <a:off x="-865821" y="3060950"/>
              <a:ext cx="2365870" cy="43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ctr">
                <a:spcBef>
                  <a:spcPct val="0"/>
                </a:spcBef>
                <a:buClrTx/>
                <a:buSzTx/>
                <a:buFontTx/>
                <a:buNone/>
                <a:defRPr/>
              </a:pPr>
              <a:r>
                <a:rPr lang="en-US" altLang="en-US" sz="1600" b="0" dirty="0">
                  <a:solidFill>
                    <a:srgbClr val="5D5D5D"/>
                  </a:solidFill>
                </a:rPr>
                <a:t>Investment value</a:t>
              </a:r>
            </a:p>
          </p:txBody>
        </p:sp>
        <p:sp>
          <p:nvSpPr>
            <p:cNvPr id="26" name="TextBox 25"/>
            <p:cNvSpPr txBox="1"/>
            <p:nvPr/>
          </p:nvSpPr>
          <p:spPr>
            <a:xfrm>
              <a:off x="5584635" y="3101115"/>
              <a:ext cx="1258372" cy="478116"/>
            </a:xfrm>
            <a:prstGeom prst="rect">
              <a:avLst/>
            </a:prstGeom>
            <a:noFill/>
          </p:spPr>
          <p:txBody>
            <a:bodyPr wrap="square" rtlCol="0">
              <a:spAutoFit/>
            </a:bodyPr>
            <a:lstStyle/>
            <a:p>
              <a:pPr algn="ctr"/>
              <a:r>
                <a:rPr lang="en-US" b="1" dirty="0">
                  <a:solidFill>
                    <a:schemeClr val="accent4"/>
                  </a:solidFill>
                </a:rPr>
                <a:t>$43,716</a:t>
              </a:r>
            </a:p>
          </p:txBody>
        </p:sp>
        <p:sp>
          <p:nvSpPr>
            <p:cNvPr id="29" name="TextBox 28"/>
            <p:cNvSpPr txBox="1"/>
            <p:nvPr/>
          </p:nvSpPr>
          <p:spPr>
            <a:xfrm>
              <a:off x="4732630" y="2055740"/>
              <a:ext cx="2066925" cy="348813"/>
            </a:xfrm>
            <a:prstGeom prst="rect">
              <a:avLst/>
            </a:prstGeom>
            <a:noFill/>
          </p:spPr>
          <p:txBody>
            <a:bodyPr wrap="square" rtlCol="0">
              <a:spAutoFit/>
            </a:bodyPr>
            <a:lstStyle/>
            <a:p>
              <a:pPr algn="r">
                <a:lnSpc>
                  <a:spcPts val="2000"/>
                </a:lnSpc>
              </a:pPr>
              <a:r>
                <a:rPr lang="en-US" b="1" dirty="0">
                  <a:solidFill>
                    <a:schemeClr val="accent2"/>
                  </a:solidFill>
                </a:rPr>
                <a:t>$76,123</a:t>
              </a:r>
            </a:p>
          </p:txBody>
        </p:sp>
        <p:sp>
          <p:nvSpPr>
            <p:cNvPr id="31" name="Rectangle 30"/>
            <p:cNvSpPr/>
            <p:nvPr/>
          </p:nvSpPr>
          <p:spPr>
            <a:xfrm>
              <a:off x="1643860" y="2399274"/>
              <a:ext cx="115568" cy="12691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643860" y="2697385"/>
              <a:ext cx="115568" cy="1269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720695" y="2245463"/>
              <a:ext cx="2470969" cy="338554"/>
            </a:xfrm>
            <a:prstGeom prst="rect">
              <a:avLst/>
            </a:prstGeom>
            <a:noFill/>
          </p:spPr>
          <p:txBody>
            <a:bodyPr wrap="square" rtlCol="0">
              <a:spAutoFit/>
            </a:bodyPr>
            <a:lstStyle/>
            <a:p>
              <a:r>
                <a:rPr lang="en-US" sz="1600" dirty="0">
                  <a:solidFill>
                    <a:srgbClr val="5D5D5D"/>
                  </a:solidFill>
                </a:rPr>
                <a:t>Taxable investment</a:t>
              </a:r>
            </a:p>
          </p:txBody>
        </p:sp>
        <p:sp>
          <p:nvSpPr>
            <p:cNvPr id="34" name="TextBox 33"/>
            <p:cNvSpPr txBox="1"/>
            <p:nvPr/>
          </p:nvSpPr>
          <p:spPr>
            <a:xfrm>
              <a:off x="1720695" y="2532221"/>
              <a:ext cx="2470969" cy="338554"/>
            </a:xfrm>
            <a:prstGeom prst="rect">
              <a:avLst/>
            </a:prstGeom>
            <a:noFill/>
          </p:spPr>
          <p:txBody>
            <a:bodyPr wrap="square" rtlCol="0">
              <a:spAutoFit/>
            </a:bodyPr>
            <a:lstStyle/>
            <a:p>
              <a:r>
                <a:rPr lang="en-US" sz="1600" dirty="0">
                  <a:solidFill>
                    <a:srgbClr val="5D5D5D"/>
                  </a:solidFill>
                </a:rPr>
                <a:t>Tax-deferred investment</a:t>
              </a:r>
            </a:p>
          </p:txBody>
        </p:sp>
        <p:sp>
          <p:nvSpPr>
            <p:cNvPr id="35" name="Rectangle 116"/>
            <p:cNvSpPr>
              <a:spLocks noChangeArrowheads="1"/>
            </p:cNvSpPr>
            <p:nvPr/>
          </p:nvSpPr>
          <p:spPr bwMode="auto">
            <a:xfrm>
              <a:off x="1443243" y="4907416"/>
              <a:ext cx="5867192" cy="28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defTabSz="850900">
                <a:spcBef>
                  <a:spcPct val="20000"/>
                </a:spcBef>
                <a:buClr>
                  <a:srgbClr val="FFFFFF"/>
                </a:buClr>
                <a:buSzPct val="65000"/>
                <a:buFont typeface="Wingdings" pitchFamily="2" charset="2"/>
                <a:buChar char="l"/>
                <a:tabLst>
                  <a:tab pos="909638" algn="ctr"/>
                  <a:tab pos="2063750" algn="ctr"/>
                  <a:tab pos="3087688" algn="ctr"/>
                  <a:tab pos="4113213" algn="ctr"/>
                  <a:tab pos="5195888" algn="ctr"/>
                </a:tabLst>
                <a:defRPr sz="2800">
                  <a:solidFill>
                    <a:srgbClr val="FFFFFF"/>
                  </a:solidFill>
                  <a:latin typeface="Calibri" pitchFamily="34" charset="0"/>
                </a:defRPr>
              </a:lvl1pPr>
              <a:lvl2pPr marL="742950" indent="-285750" defTabSz="850900">
                <a:spcBef>
                  <a:spcPct val="20000"/>
                </a:spcBef>
                <a:buClr>
                  <a:srgbClr val="FFFFFF"/>
                </a:buClr>
                <a:buSzPct val="65000"/>
                <a:buChar char="–"/>
                <a:tabLst>
                  <a:tab pos="909638" algn="ctr"/>
                  <a:tab pos="2063750" algn="ctr"/>
                  <a:tab pos="3087688" algn="ctr"/>
                  <a:tab pos="4113213" algn="ctr"/>
                  <a:tab pos="5195888" algn="ctr"/>
                </a:tabLst>
                <a:defRPr sz="2800">
                  <a:solidFill>
                    <a:srgbClr val="FFFFFF"/>
                  </a:solidFill>
                  <a:latin typeface="Times New Roman" pitchFamily="18" charset="0"/>
                </a:defRPr>
              </a:lvl2pPr>
              <a:lvl3pPr marL="1143000" indent="-228600" defTabSz="850900">
                <a:spcBef>
                  <a:spcPct val="20000"/>
                </a:spcBef>
                <a:buClr>
                  <a:srgbClr val="FFFFFF"/>
                </a:buClr>
                <a:buSzPct val="65000"/>
                <a:buChar char="•"/>
                <a:tabLst>
                  <a:tab pos="909638" algn="ctr"/>
                  <a:tab pos="2063750" algn="ctr"/>
                  <a:tab pos="3087688" algn="ctr"/>
                  <a:tab pos="4113213" algn="ctr"/>
                  <a:tab pos="5195888" algn="ctr"/>
                </a:tabLst>
                <a:defRPr sz="2400">
                  <a:solidFill>
                    <a:srgbClr val="FFFFFF"/>
                  </a:solidFill>
                  <a:latin typeface="Times New Roman" pitchFamily="18" charset="0"/>
                </a:defRPr>
              </a:lvl3pPr>
              <a:lvl4pPr marL="16002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4pPr>
              <a:lvl5pPr marL="2057400" indent="-228600" defTabSz="850900">
                <a:spcBef>
                  <a:spcPct val="20000"/>
                </a:spcBef>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5pPr>
              <a:lvl6pPr marL="25146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6pPr>
              <a:lvl7pPr marL="29718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7pPr>
              <a:lvl8pPr marL="34290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8pPr>
              <a:lvl9pPr marL="3886200" indent="-228600" defTabSz="850900" eaLnBrk="0" fontAlgn="base" hangingPunct="0">
                <a:spcBef>
                  <a:spcPct val="20000"/>
                </a:spcBef>
                <a:spcAft>
                  <a:spcPct val="0"/>
                </a:spcAft>
                <a:buClr>
                  <a:srgbClr val="FFFFFF"/>
                </a:buClr>
                <a:buSzPct val="65000"/>
                <a:buChar char="•"/>
                <a:tabLst>
                  <a:tab pos="909638" algn="ctr"/>
                  <a:tab pos="2063750" algn="ctr"/>
                  <a:tab pos="3087688" algn="ctr"/>
                  <a:tab pos="4113213" algn="ctr"/>
                  <a:tab pos="5195888" algn="ctr"/>
                </a:tabLst>
                <a:defRPr sz="2000">
                  <a:solidFill>
                    <a:srgbClr val="FFFFFF"/>
                  </a:solidFill>
                  <a:latin typeface="Times New Roman" pitchFamily="18" charset="0"/>
                </a:defRPr>
              </a:lvl9pPr>
            </a:lstStyle>
            <a:p>
              <a:pPr>
                <a:spcBef>
                  <a:spcPct val="0"/>
                </a:spcBef>
                <a:buClrTx/>
                <a:buSzTx/>
                <a:buFontTx/>
                <a:buNone/>
                <a:tabLst>
                  <a:tab pos="457200" algn="ctr"/>
                  <a:tab pos="800100" algn="ctr"/>
                  <a:tab pos="1200150" algn="ctr"/>
                  <a:tab pos="1485900" algn="l"/>
                  <a:tab pos="1828800" algn="l"/>
                  <a:tab pos="2286000" algn="ctr"/>
                  <a:tab pos="4113213" algn="ctr"/>
                  <a:tab pos="5195888" algn="ctr"/>
                </a:tabLst>
                <a:defRPr/>
              </a:pPr>
              <a:r>
                <a:rPr lang="en-US" altLang="en-US" sz="820" b="0" dirty="0">
                  <a:solidFill>
                    <a:srgbClr val="5D5D5D"/>
                  </a:solidFill>
                </a:rPr>
                <a:t>1   2    3   4    5   6   7   8   9  10 11 12 13 14 15 16 17 18 19 20 21 22 23 24 25 26 27 28 29 30</a:t>
              </a:r>
            </a:p>
          </p:txBody>
        </p:sp>
      </p:gr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097" y="530352"/>
            <a:ext cx="6605940" cy="640140"/>
          </a:xfrm>
        </p:spPr>
        <p:txBody>
          <a:bodyPr>
            <a:noAutofit/>
          </a:bodyPr>
          <a:lstStyle/>
          <a:p>
            <a:r>
              <a:rPr lang="en-US" dirty="0"/>
              <a:t>Annuities vs. 401(k)s and IRAs</a:t>
            </a:r>
          </a:p>
        </p:txBody>
      </p:sp>
      <p:graphicFrame>
        <p:nvGraphicFramePr>
          <p:cNvPr id="28" name="Group 43"/>
          <p:cNvGraphicFramePr>
            <a:graphicFrameLocks/>
          </p:cNvGraphicFramePr>
          <p:nvPr>
            <p:extLst>
              <p:ext uri="{D42A27DB-BD31-4B8C-83A1-F6EECF244321}">
                <p14:modId xmlns:p14="http://schemas.microsoft.com/office/powerpoint/2010/main" val="1077507001"/>
              </p:ext>
            </p:extLst>
          </p:nvPr>
        </p:nvGraphicFramePr>
        <p:xfrm>
          <a:off x="1633315" y="1285104"/>
          <a:ext cx="7278129" cy="3518941"/>
        </p:xfrm>
        <a:graphic>
          <a:graphicData uri="http://schemas.openxmlformats.org/drawingml/2006/table">
            <a:tbl>
              <a:tblPr>
                <a:tableStyleId>{2D5ABB26-0587-4C30-8999-92F81FD0307C}</a:tableStyleId>
              </a:tblPr>
              <a:tblGrid>
                <a:gridCol w="2283777">
                  <a:extLst>
                    <a:ext uri="{9D8B030D-6E8A-4147-A177-3AD203B41FA5}">
                      <a16:colId xmlns:a16="http://schemas.microsoft.com/office/drawing/2014/main" val="20000"/>
                    </a:ext>
                  </a:extLst>
                </a:gridCol>
                <a:gridCol w="1693806">
                  <a:extLst>
                    <a:ext uri="{9D8B030D-6E8A-4147-A177-3AD203B41FA5}">
                      <a16:colId xmlns:a16="http://schemas.microsoft.com/office/drawing/2014/main" val="20001"/>
                    </a:ext>
                  </a:extLst>
                </a:gridCol>
                <a:gridCol w="1861847">
                  <a:extLst>
                    <a:ext uri="{9D8B030D-6E8A-4147-A177-3AD203B41FA5}">
                      <a16:colId xmlns:a16="http://schemas.microsoft.com/office/drawing/2014/main" val="20002"/>
                    </a:ext>
                  </a:extLst>
                </a:gridCol>
                <a:gridCol w="1438699">
                  <a:extLst>
                    <a:ext uri="{9D8B030D-6E8A-4147-A177-3AD203B41FA5}">
                      <a16:colId xmlns:a16="http://schemas.microsoft.com/office/drawing/2014/main" val="20003"/>
                    </a:ext>
                  </a:extLst>
                </a:gridCol>
              </a:tblGrid>
              <a:tr h="52707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u="none" strike="noStrike" kern="1200" cap="none" normalizeH="0" baseline="0" dirty="0">
                          <a:ln>
                            <a:noFill/>
                          </a:ln>
                          <a:solidFill>
                            <a:srgbClr val="FFFFFF"/>
                          </a:solidFill>
                          <a:effectLst/>
                        </a:rPr>
                        <a:t>Feature</a:t>
                      </a:r>
                      <a:endParaRPr kumimoji="0" lang="en-US" sz="1200" b="1" u="none" strike="noStrike" kern="1200" cap="none" normalizeH="0" baseline="0" dirty="0">
                        <a:ln>
                          <a:noFill/>
                        </a:ln>
                        <a:solidFill>
                          <a:srgbClr val="FFFFFF"/>
                        </a:solidFill>
                        <a:effectLst/>
                        <a:latin typeface="+mn-lt"/>
                        <a:ea typeface="+mn-ea"/>
                        <a:cs typeface="+mn-cs"/>
                      </a:endParaRPr>
                    </a:p>
                  </a:txBody>
                  <a:tcPr marL="57139" marR="59636" marT="29818" marB="29818"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u="none" strike="noStrike" kern="1200" cap="none" normalizeH="0" baseline="0" dirty="0">
                          <a:ln>
                            <a:noFill/>
                          </a:ln>
                          <a:solidFill>
                            <a:srgbClr val="FFFFFF"/>
                          </a:solidFill>
                          <a:effectLst/>
                        </a:rPr>
                        <a:t>Annuities</a:t>
                      </a: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u="none" strike="noStrike" kern="1200" cap="none" normalizeH="0" baseline="0" dirty="0">
                          <a:ln>
                            <a:noFill/>
                          </a:ln>
                          <a:solidFill>
                            <a:srgbClr val="FFFFFF"/>
                          </a:solidFill>
                          <a:effectLst/>
                        </a:rPr>
                        <a:t>(Nonqualified)</a:t>
                      </a:r>
                      <a:endParaRPr kumimoji="0" lang="en-US" sz="1200" b="1" u="none" strike="noStrike" kern="1200" cap="none" normalizeH="0" baseline="0" dirty="0">
                        <a:ln>
                          <a:noFill/>
                        </a:ln>
                        <a:solidFill>
                          <a:srgbClr val="FFFFFF"/>
                        </a:solidFill>
                        <a:effectLst/>
                        <a:latin typeface="+mn-lt"/>
                        <a:ea typeface="+mn-ea"/>
                        <a:cs typeface="+mn-cs"/>
                      </a:endParaRPr>
                    </a:p>
                  </a:txBody>
                  <a:tcPr marL="57139" marR="59636" marT="29818" marB="29818"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u="none" strike="noStrike" kern="1200" cap="none" normalizeH="0" baseline="0" dirty="0">
                          <a:ln>
                            <a:noFill/>
                          </a:ln>
                          <a:solidFill>
                            <a:srgbClr val="FFFFFF"/>
                          </a:solidFill>
                          <a:effectLst/>
                        </a:rPr>
                        <a:t>401(k)s and Traditional IRAs</a:t>
                      </a:r>
                      <a:endParaRPr kumimoji="0" lang="en-US" sz="1200" b="1" u="none" strike="noStrike" kern="1200" cap="none" normalizeH="0" baseline="0" dirty="0">
                        <a:ln>
                          <a:noFill/>
                        </a:ln>
                        <a:solidFill>
                          <a:srgbClr val="FFFFFF"/>
                        </a:solidFill>
                        <a:effectLst/>
                        <a:latin typeface="+mn-lt"/>
                        <a:ea typeface="+mn-ea"/>
                        <a:cs typeface="+mn-cs"/>
                      </a:endParaRPr>
                    </a:p>
                  </a:txBody>
                  <a:tcPr marL="57139" marR="59636" marT="29818" marB="29818" horzOverflow="overflow">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u="none" strike="noStrike" kern="1200" cap="none" normalizeH="0" baseline="0" dirty="0">
                          <a:ln>
                            <a:noFill/>
                          </a:ln>
                          <a:solidFill>
                            <a:srgbClr val="FFFFFF"/>
                          </a:solidFill>
                          <a:effectLst/>
                        </a:rPr>
                        <a:t>Roth IRAs</a:t>
                      </a:r>
                      <a:endParaRPr kumimoji="0" lang="en-US" sz="1200" b="1" u="none" strike="noStrike" kern="1200" cap="none" normalizeH="0" baseline="0" dirty="0">
                        <a:ln>
                          <a:noFill/>
                        </a:ln>
                        <a:solidFill>
                          <a:srgbClr val="FFFFFF"/>
                        </a:solidFill>
                        <a:effectLst/>
                        <a:latin typeface="+mn-lt"/>
                        <a:ea typeface="+mn-ea"/>
                        <a:cs typeface="+mn-cs"/>
                      </a:endParaRPr>
                    </a:p>
                  </a:txBody>
                  <a:tcPr marL="57139" marR="59636" marT="29818" marB="29818"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4393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100" u="none" strike="noStrike" kern="1200" cap="none" normalizeH="0" baseline="0" dirty="0">
                          <a:ln>
                            <a:noFill/>
                          </a:ln>
                          <a:solidFill>
                            <a:srgbClr val="5D5D5D"/>
                          </a:solidFill>
                          <a:effectLst/>
                        </a:rPr>
                        <a:t>Tax-deferred earnings</a:t>
                      </a:r>
                      <a:endParaRPr kumimoji="0" lang="en-US" sz="1100" u="none" strike="noStrike" kern="1200" cap="none" normalizeH="0" baseline="0" dirty="0">
                        <a:ln>
                          <a:noFill/>
                        </a:ln>
                        <a:solidFill>
                          <a:srgbClr val="5D5D5D"/>
                        </a:solidFill>
                        <a:effectLst/>
                        <a:latin typeface="+mn-lt"/>
                        <a:ea typeface="+mn-ea"/>
                        <a:cs typeface="+mn-cs"/>
                      </a:endParaRPr>
                    </a:p>
                  </a:txBody>
                  <a:tcPr marL="57139" marR="59636" marT="29818" marB="29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kern="1200" cap="none" normalizeH="0" baseline="0" dirty="0">
                          <a:ln>
                            <a:noFill/>
                          </a:ln>
                          <a:solidFill>
                            <a:srgbClr val="5D5D5D"/>
                          </a:solidFill>
                          <a:effectLst/>
                        </a:rPr>
                        <a:t> </a:t>
                      </a:r>
                      <a:r>
                        <a:rPr kumimoji="0" lang="en-US" sz="1600" u="none" strike="noStrike" kern="1200" cap="none" normalizeH="0" baseline="0" dirty="0">
                          <a:ln>
                            <a:noFill/>
                          </a:ln>
                          <a:solidFill>
                            <a:srgbClr val="5D5D5D"/>
                          </a:solidFill>
                          <a:effectLst/>
                          <a:sym typeface="Wingdings 2"/>
                        </a:rPr>
                        <a:t> </a:t>
                      </a: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kern="1200" cap="none" normalizeH="0" baseline="0" dirty="0">
                          <a:ln>
                            <a:noFill/>
                          </a:ln>
                          <a:solidFill>
                            <a:srgbClr val="5D5D5D"/>
                          </a:solidFill>
                          <a:effectLst/>
                        </a:rPr>
                        <a:t> </a:t>
                      </a: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531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r>
                        <a:rPr kumimoji="0" lang="en-US" sz="1100" u="none" strike="noStrike" kern="1200" cap="none" normalizeH="0" baseline="0" dirty="0">
                          <a:ln>
                            <a:noFill/>
                          </a:ln>
                          <a:solidFill>
                            <a:srgbClr val="5D5D5D"/>
                          </a:solidFill>
                          <a:effectLst/>
                        </a:rPr>
                        <a:t>Tax-deductible or pretax contributions</a:t>
                      </a:r>
                      <a:endParaRPr kumimoji="0" lang="en-US" sz="1100" u="none" strike="noStrike" kern="1200" cap="none" normalizeH="0" baseline="0" dirty="0">
                        <a:ln>
                          <a:noFill/>
                        </a:ln>
                        <a:solidFill>
                          <a:srgbClr val="5D5D5D"/>
                        </a:solidFill>
                        <a:effectLst/>
                        <a:latin typeface="+mn-lt"/>
                        <a:ea typeface="+mn-ea"/>
                        <a:cs typeface="+mn-cs"/>
                      </a:endParaRPr>
                    </a:p>
                  </a:txBody>
                  <a:tcPr marL="57139" marR="59636"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kern="1200" cap="none" normalizeH="0" baseline="0" dirty="0">
                          <a:ln>
                            <a:noFill/>
                          </a:ln>
                          <a:solidFill>
                            <a:srgbClr val="5D5D5D"/>
                          </a:solidFill>
                          <a:effectLst/>
                        </a:rPr>
                        <a:t> </a:t>
                      </a: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kern="1200" cap="none" normalizeH="0" baseline="0" dirty="0">
                          <a:ln>
                            <a:noFill/>
                          </a:ln>
                          <a:solidFill>
                            <a:srgbClr val="5D5D5D"/>
                          </a:solidFill>
                          <a:effectLst/>
                        </a:rPr>
                        <a:t> </a:t>
                      </a:r>
                      <a:r>
                        <a:rPr kumimoji="0" lang="en-US" sz="1600" u="none" strike="noStrike" kern="1200" cap="none" normalizeH="0" baseline="0" dirty="0">
                          <a:ln>
                            <a:noFill/>
                          </a:ln>
                          <a:solidFill>
                            <a:srgbClr val="5D5D5D"/>
                          </a:solidFill>
                          <a:effectLst/>
                          <a:sym typeface="Wingdings 2"/>
                        </a:rPr>
                        <a:t> </a:t>
                      </a: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kern="1200" cap="none" normalizeH="0" baseline="0" dirty="0">
                          <a:ln>
                            <a:noFill/>
                          </a:ln>
                          <a:solidFill>
                            <a:srgbClr val="5D5D5D"/>
                          </a:solidFill>
                          <a:effectLst/>
                        </a:rPr>
                        <a:t> </a:t>
                      </a: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4393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100" u="none" strike="noStrike" kern="1200" cap="none" normalizeH="0" baseline="0" dirty="0">
                          <a:ln>
                            <a:noFill/>
                          </a:ln>
                          <a:solidFill>
                            <a:srgbClr val="5D5D5D"/>
                          </a:solidFill>
                          <a:effectLst/>
                        </a:rPr>
                        <a:t>Unlimited contributions</a:t>
                      </a:r>
                      <a:endParaRPr kumimoji="0" lang="en-US" sz="1100" u="none" strike="noStrike" kern="1200" cap="none" normalizeH="0" baseline="0" dirty="0">
                        <a:ln>
                          <a:noFill/>
                        </a:ln>
                        <a:solidFill>
                          <a:srgbClr val="5D5D5D"/>
                        </a:solidFill>
                        <a:effectLst/>
                        <a:latin typeface="+mn-lt"/>
                        <a:ea typeface="+mn-ea"/>
                        <a:cs typeface="+mn-cs"/>
                      </a:endParaRPr>
                    </a:p>
                  </a:txBody>
                  <a:tcPr marL="57139" marR="59636" marT="29818" marB="29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kern="1200" cap="none" normalizeH="0" baseline="0" dirty="0">
                          <a:ln>
                            <a:noFill/>
                          </a:ln>
                          <a:solidFill>
                            <a:srgbClr val="5D5D5D"/>
                          </a:solidFill>
                          <a:effectLst/>
                          <a:sym typeface="Wingdings 2"/>
                        </a:rPr>
                        <a:t> </a:t>
                      </a: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kern="1200" cap="none" normalizeH="0" baseline="0" dirty="0">
                          <a:ln>
                            <a:noFill/>
                          </a:ln>
                          <a:solidFill>
                            <a:srgbClr val="5D5D5D"/>
                          </a:solidFill>
                          <a:effectLst/>
                          <a:sym typeface="Wingdings 2"/>
                        </a:rPr>
                        <a:t> </a:t>
                      </a: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kern="1200" cap="none" normalizeH="0" baseline="0" dirty="0">
                          <a:ln>
                            <a:noFill/>
                          </a:ln>
                          <a:solidFill>
                            <a:srgbClr val="5D5D5D"/>
                          </a:solidFill>
                          <a:effectLst/>
                          <a:sym typeface="Wingdings 2"/>
                        </a:rPr>
                        <a:t> </a:t>
                      </a: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44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100" u="none" strike="noStrike" kern="1200" cap="none" normalizeH="0" baseline="0" dirty="0">
                          <a:ln>
                            <a:noFill/>
                          </a:ln>
                          <a:solidFill>
                            <a:srgbClr val="5D5D5D"/>
                          </a:solidFill>
                          <a:effectLst/>
                        </a:rPr>
                        <a:t>*Guaranteed minimum death benefit</a:t>
                      </a:r>
                      <a:endParaRPr kumimoji="0" lang="en-US" sz="1100" u="none" strike="noStrike" kern="1200" cap="none" normalizeH="0" baseline="0" dirty="0">
                        <a:ln>
                          <a:noFill/>
                        </a:ln>
                        <a:solidFill>
                          <a:srgbClr val="5D5D5D"/>
                        </a:solidFill>
                        <a:effectLst/>
                        <a:latin typeface="+mn-lt"/>
                        <a:ea typeface="+mn-ea"/>
                        <a:cs typeface="+mn-cs"/>
                      </a:endParaRPr>
                    </a:p>
                  </a:txBody>
                  <a:tcPr marL="57139" marR="59636" marT="29818" marB="29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093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100" u="none" strike="noStrike" kern="1200" cap="none" normalizeH="0" baseline="0" dirty="0">
                          <a:ln>
                            <a:noFill/>
                          </a:ln>
                          <a:solidFill>
                            <a:srgbClr val="5D5D5D"/>
                          </a:solidFill>
                          <a:effectLst/>
                        </a:rPr>
                        <a:t>RMDs</a:t>
                      </a:r>
                      <a:endParaRPr kumimoji="0" lang="en-US" sz="1100" u="none" strike="noStrike" kern="1200" cap="none" normalizeH="0" baseline="0" dirty="0">
                        <a:ln>
                          <a:noFill/>
                        </a:ln>
                        <a:solidFill>
                          <a:srgbClr val="5D5D5D"/>
                        </a:solidFill>
                        <a:effectLst/>
                        <a:latin typeface="+mn-lt"/>
                        <a:ea typeface="+mn-ea"/>
                        <a:cs typeface="+mn-cs"/>
                      </a:endParaRPr>
                    </a:p>
                  </a:txBody>
                  <a:tcPr marL="57139" marR="59636" marT="29818" marB="29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kern="1200" cap="none" normalizeH="0" baseline="0" dirty="0">
                          <a:ln>
                            <a:noFill/>
                          </a:ln>
                          <a:solidFill>
                            <a:srgbClr val="5D5D5D"/>
                          </a:solidFill>
                          <a:effectLst/>
                          <a:sym typeface="Wingdings 2"/>
                        </a:rPr>
                        <a:t> </a:t>
                      </a: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4093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100" u="none" strike="noStrike" kern="1200" cap="none" normalizeH="0" baseline="0" dirty="0">
                          <a:ln>
                            <a:noFill/>
                          </a:ln>
                          <a:solidFill>
                            <a:srgbClr val="5D5D5D"/>
                          </a:solidFill>
                          <a:effectLst/>
                        </a:rPr>
                        <a:t>*Tax on withdrawals</a:t>
                      </a:r>
                      <a:endParaRPr kumimoji="0" lang="en-US" sz="1100" u="none" strike="noStrike" kern="1200" cap="none" normalizeH="0" baseline="0" dirty="0">
                        <a:ln>
                          <a:noFill/>
                        </a:ln>
                        <a:solidFill>
                          <a:srgbClr val="5D5D5D"/>
                        </a:solidFill>
                        <a:effectLst/>
                        <a:latin typeface="+mn-lt"/>
                        <a:ea typeface="+mn-ea"/>
                        <a:cs typeface="+mn-cs"/>
                      </a:endParaRPr>
                    </a:p>
                  </a:txBody>
                  <a:tcPr marL="57139" marR="59636" marT="29818" marB="29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600" u="none" strike="noStrike" kern="1200" cap="none" normalizeH="0" baseline="0" dirty="0">
                          <a:ln>
                            <a:noFill/>
                          </a:ln>
                          <a:solidFill>
                            <a:srgbClr val="5D5D5D"/>
                          </a:solidFill>
                          <a:effectLst/>
                          <a:sym typeface="Wingdings 2"/>
                        </a:rPr>
                        <a:t> </a:t>
                      </a: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7228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100" u="none" strike="noStrike" kern="1200" cap="none" normalizeH="0" baseline="0" dirty="0">
                          <a:ln>
                            <a:noFill/>
                          </a:ln>
                          <a:solidFill>
                            <a:srgbClr val="5D5D5D"/>
                          </a:solidFill>
                          <a:effectLst/>
                        </a:rPr>
                        <a:t>*Guaranteed lifetime income</a:t>
                      </a:r>
                      <a:endParaRPr kumimoji="0" lang="en-US" sz="1100" u="none" strike="noStrike" kern="1200" cap="none" normalizeH="0" baseline="0" dirty="0">
                        <a:ln>
                          <a:noFill/>
                        </a:ln>
                        <a:solidFill>
                          <a:srgbClr val="5D5D5D"/>
                        </a:solidFill>
                        <a:effectLst/>
                        <a:latin typeface="+mn-lt"/>
                        <a:ea typeface="+mn-ea"/>
                        <a:cs typeface="+mn-cs"/>
                      </a:endParaRPr>
                    </a:p>
                  </a:txBody>
                  <a:tcPr marL="57139" marR="59636" marT="29818" marB="29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0005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100" u="none" strike="noStrike" kern="1200" cap="none" normalizeH="0" baseline="0" dirty="0">
                          <a:ln>
                            <a:noFill/>
                          </a:ln>
                          <a:solidFill>
                            <a:srgbClr val="5D5D5D"/>
                          </a:solidFill>
                          <a:effectLst/>
                        </a:rPr>
                        <a:t>*Fees and charges</a:t>
                      </a:r>
                      <a:endParaRPr kumimoji="0" lang="en-US" sz="1100" u="none" strike="noStrike" kern="1200" cap="none" normalizeH="0" baseline="0" dirty="0">
                        <a:ln>
                          <a:noFill/>
                        </a:ln>
                        <a:solidFill>
                          <a:srgbClr val="5D5D5D"/>
                        </a:solidFill>
                        <a:effectLst/>
                        <a:latin typeface="+mn-lt"/>
                        <a:ea typeface="+mn-ea"/>
                        <a:cs typeface="+mn-cs"/>
                      </a:endParaRPr>
                    </a:p>
                  </a:txBody>
                  <a:tcPr marL="57139" marR="59636" marT="29818" marB="298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600" b="1" u="none" strike="noStrike" kern="1200" cap="none" normalizeH="0" baseline="0" dirty="0">
                        <a:ln>
                          <a:noFill/>
                        </a:ln>
                        <a:solidFill>
                          <a:srgbClr val="5D5D5D"/>
                        </a:solidFill>
                        <a:effectLst/>
                        <a:latin typeface="+mn-lt"/>
                        <a:ea typeface="+mn-ea"/>
                        <a:cs typeface="+mn-cs"/>
                      </a:endParaRPr>
                    </a:p>
                  </a:txBody>
                  <a:tcPr marL="57139" marR="59636" marT="29818" marB="298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9" name="TextBox 28"/>
          <p:cNvSpPr txBox="1"/>
          <p:nvPr/>
        </p:nvSpPr>
        <p:spPr>
          <a:xfrm>
            <a:off x="1633315" y="5000106"/>
            <a:ext cx="7278129" cy="830997"/>
          </a:xfrm>
          <a:prstGeom prst="rect">
            <a:avLst/>
          </a:prstGeom>
          <a:noFill/>
        </p:spPr>
        <p:txBody>
          <a:bodyPr wrap="square" rtlCol="0">
            <a:spAutoFit/>
          </a:bodyPr>
          <a:lstStyle/>
          <a:p>
            <a:r>
              <a:rPr lang="en-US" sz="1200" b="1" dirty="0">
                <a:solidFill>
                  <a:srgbClr val="5D5D5D"/>
                </a:solidFill>
                <a:latin typeface="Calibri" panose="020F0502020204030204" pitchFamily="34" charset="0"/>
                <a:cs typeface="Arial"/>
              </a:rPr>
              <a:t>*Guarantees are subject to the claims-paying ability and financial strength of the issuer. The earnings portion of annuity withdrawals is subject to income tax at ordinary income tax rates. Pretax or tax-deductible contributions and pretax earnings are subject to income tax at ordinary tax rates when withdrawn. Annuities, particularly variable annuities, may impose higher fees, charges, and expenses than the other plans.</a:t>
            </a:r>
          </a:p>
        </p:txBody>
      </p:sp>
      <p:grpSp>
        <p:nvGrpSpPr>
          <p:cNvPr id="6" name="Group 5">
            <a:extLst>
              <a:ext uri="{FF2B5EF4-FFF2-40B4-BE49-F238E27FC236}">
                <a16:creationId xmlns:a16="http://schemas.microsoft.com/office/drawing/2014/main" id="{1003D3B2-6A38-4E7A-A524-2158B8EA78C1}"/>
              </a:ext>
            </a:extLst>
          </p:cNvPr>
          <p:cNvGrpSpPr/>
          <p:nvPr/>
        </p:nvGrpSpPr>
        <p:grpSpPr>
          <a:xfrm>
            <a:off x="4460952" y="1852108"/>
            <a:ext cx="3809999" cy="2951938"/>
            <a:chOff x="3484769" y="2732699"/>
            <a:chExt cx="3809999" cy="2951938"/>
          </a:xfrm>
        </p:grpSpPr>
        <p:sp>
          <p:nvSpPr>
            <p:cNvPr id="41" name="TextBox 40"/>
            <p:cNvSpPr txBox="1"/>
            <p:nvPr/>
          </p:nvSpPr>
          <p:spPr>
            <a:xfrm>
              <a:off x="5237369" y="5346082"/>
              <a:ext cx="457200" cy="338554"/>
            </a:xfrm>
            <a:prstGeom prst="rect">
              <a:avLst/>
            </a:prstGeom>
            <a:noFill/>
          </p:spPr>
          <p:txBody>
            <a:bodyPr wrap="square" rtlCol="0">
              <a:spAutoFit/>
            </a:bodyPr>
            <a:lstStyle/>
            <a:p>
              <a:r>
                <a:rPr lang="en-US" sz="1600" b="1" dirty="0">
                  <a:sym typeface="Wingdings 2"/>
                </a:rPr>
                <a:t></a:t>
              </a:r>
              <a:endParaRPr lang="en-US" sz="1600" dirty="0"/>
            </a:p>
          </p:txBody>
        </p:sp>
        <p:grpSp>
          <p:nvGrpSpPr>
            <p:cNvPr id="3" name="Group 2">
              <a:extLst>
                <a:ext uri="{FF2B5EF4-FFF2-40B4-BE49-F238E27FC236}">
                  <a16:creationId xmlns:a16="http://schemas.microsoft.com/office/drawing/2014/main" id="{DFAC43F5-5C45-4C41-A5BD-7B815557646E}"/>
                </a:ext>
              </a:extLst>
            </p:cNvPr>
            <p:cNvGrpSpPr/>
            <p:nvPr/>
          </p:nvGrpSpPr>
          <p:grpSpPr>
            <a:xfrm>
              <a:off x="3484769" y="2732699"/>
              <a:ext cx="3809999" cy="2951938"/>
              <a:chOff x="3884700" y="2908014"/>
              <a:chExt cx="4365461" cy="3424498"/>
            </a:xfrm>
          </p:grpSpPr>
          <p:sp>
            <p:nvSpPr>
              <p:cNvPr id="30" name="TextBox 29"/>
              <p:cNvSpPr txBox="1"/>
              <p:nvPr/>
            </p:nvSpPr>
            <p:spPr>
              <a:xfrm>
                <a:off x="3884700" y="2908014"/>
                <a:ext cx="523855" cy="392751"/>
              </a:xfrm>
              <a:prstGeom prst="rect">
                <a:avLst/>
              </a:prstGeom>
              <a:noFill/>
            </p:spPr>
            <p:txBody>
              <a:bodyPr wrap="square" rtlCol="0">
                <a:spAutoFit/>
              </a:bodyPr>
              <a:lstStyle/>
              <a:p>
                <a:r>
                  <a:rPr lang="en-US" sz="1600" b="1" dirty="0">
                    <a:sym typeface="Wingdings 2"/>
                  </a:rPr>
                  <a:t></a:t>
                </a:r>
                <a:endParaRPr lang="en-US" sz="1600" dirty="0"/>
              </a:p>
            </p:txBody>
          </p:sp>
          <p:sp>
            <p:nvSpPr>
              <p:cNvPr id="31" name="TextBox 30"/>
              <p:cNvSpPr txBox="1"/>
              <p:nvPr/>
            </p:nvSpPr>
            <p:spPr>
              <a:xfrm>
                <a:off x="5846007" y="2908014"/>
                <a:ext cx="523855" cy="392751"/>
              </a:xfrm>
              <a:prstGeom prst="rect">
                <a:avLst/>
              </a:prstGeom>
              <a:noFill/>
            </p:spPr>
            <p:txBody>
              <a:bodyPr wrap="square" rtlCol="0">
                <a:spAutoFit/>
              </a:bodyPr>
              <a:lstStyle/>
              <a:p>
                <a:r>
                  <a:rPr lang="en-US" sz="1600" b="1" dirty="0">
                    <a:sym typeface="Wingdings 2"/>
                  </a:rPr>
                  <a:t></a:t>
                </a:r>
                <a:endParaRPr lang="en-US" sz="1600" dirty="0"/>
              </a:p>
            </p:txBody>
          </p:sp>
          <p:sp>
            <p:nvSpPr>
              <p:cNvPr id="32" name="TextBox 31"/>
              <p:cNvSpPr txBox="1"/>
              <p:nvPr/>
            </p:nvSpPr>
            <p:spPr>
              <a:xfrm>
                <a:off x="7679501" y="2908014"/>
                <a:ext cx="523855" cy="392751"/>
              </a:xfrm>
              <a:prstGeom prst="rect">
                <a:avLst/>
              </a:prstGeom>
              <a:noFill/>
            </p:spPr>
            <p:txBody>
              <a:bodyPr wrap="square" rtlCol="0">
                <a:spAutoFit/>
              </a:bodyPr>
              <a:lstStyle/>
              <a:p>
                <a:r>
                  <a:rPr lang="en-US" sz="1600" b="1" dirty="0">
                    <a:sym typeface="Wingdings 2"/>
                  </a:rPr>
                  <a:t></a:t>
                </a:r>
                <a:endParaRPr lang="en-US" sz="1600" dirty="0"/>
              </a:p>
            </p:txBody>
          </p:sp>
          <p:sp>
            <p:nvSpPr>
              <p:cNvPr id="33" name="TextBox 32"/>
              <p:cNvSpPr txBox="1"/>
              <p:nvPr/>
            </p:nvSpPr>
            <p:spPr>
              <a:xfrm>
                <a:off x="5846007" y="3365500"/>
                <a:ext cx="523855" cy="392751"/>
              </a:xfrm>
              <a:prstGeom prst="rect">
                <a:avLst/>
              </a:prstGeom>
              <a:noFill/>
            </p:spPr>
            <p:txBody>
              <a:bodyPr wrap="square" rtlCol="0">
                <a:spAutoFit/>
              </a:bodyPr>
              <a:lstStyle/>
              <a:p>
                <a:r>
                  <a:rPr lang="en-US" sz="1600" b="1" dirty="0">
                    <a:sym typeface="Wingdings 2"/>
                  </a:rPr>
                  <a:t></a:t>
                </a:r>
                <a:endParaRPr lang="en-US" sz="1600" dirty="0"/>
              </a:p>
            </p:txBody>
          </p:sp>
          <p:sp>
            <p:nvSpPr>
              <p:cNvPr id="34" name="TextBox 33"/>
              <p:cNvSpPr txBox="1"/>
              <p:nvPr/>
            </p:nvSpPr>
            <p:spPr>
              <a:xfrm>
                <a:off x="3884700" y="3707098"/>
                <a:ext cx="523855" cy="392751"/>
              </a:xfrm>
              <a:prstGeom prst="rect">
                <a:avLst/>
              </a:prstGeom>
              <a:noFill/>
            </p:spPr>
            <p:txBody>
              <a:bodyPr wrap="square" rtlCol="0">
                <a:spAutoFit/>
              </a:bodyPr>
              <a:lstStyle/>
              <a:p>
                <a:r>
                  <a:rPr lang="en-US" sz="1600" b="1" dirty="0">
                    <a:sym typeface="Wingdings 2"/>
                  </a:rPr>
                  <a:t></a:t>
                </a:r>
                <a:endParaRPr lang="en-US" sz="1600" dirty="0"/>
              </a:p>
            </p:txBody>
          </p:sp>
          <p:sp>
            <p:nvSpPr>
              <p:cNvPr id="35" name="TextBox 34"/>
              <p:cNvSpPr txBox="1"/>
              <p:nvPr/>
            </p:nvSpPr>
            <p:spPr>
              <a:xfrm>
                <a:off x="3884700" y="4520919"/>
                <a:ext cx="436358" cy="392751"/>
              </a:xfrm>
              <a:prstGeom prst="rect">
                <a:avLst/>
              </a:prstGeom>
              <a:noFill/>
            </p:spPr>
            <p:txBody>
              <a:bodyPr wrap="square" rtlCol="0">
                <a:spAutoFit/>
              </a:bodyPr>
              <a:lstStyle/>
              <a:p>
                <a:r>
                  <a:rPr lang="en-US" sz="1600" b="1" dirty="0">
                    <a:sym typeface="Wingdings 2"/>
                  </a:rPr>
                  <a:t></a:t>
                </a:r>
                <a:endParaRPr lang="en-US" sz="1600" dirty="0"/>
              </a:p>
            </p:txBody>
          </p:sp>
          <p:sp>
            <p:nvSpPr>
              <p:cNvPr id="36" name="TextBox 35"/>
              <p:cNvSpPr txBox="1"/>
              <p:nvPr/>
            </p:nvSpPr>
            <p:spPr>
              <a:xfrm>
                <a:off x="5933317" y="4533320"/>
                <a:ext cx="523855" cy="392751"/>
              </a:xfrm>
              <a:prstGeom prst="rect">
                <a:avLst/>
              </a:prstGeom>
              <a:noFill/>
            </p:spPr>
            <p:txBody>
              <a:bodyPr wrap="square" rtlCol="0">
                <a:spAutoFit/>
              </a:bodyPr>
              <a:lstStyle/>
              <a:p>
                <a:r>
                  <a:rPr lang="en-US" sz="1600" b="1" dirty="0">
                    <a:sym typeface="Wingdings 2"/>
                  </a:rPr>
                  <a:t></a:t>
                </a:r>
                <a:endParaRPr lang="en-US" sz="1600" dirty="0"/>
              </a:p>
            </p:txBody>
          </p:sp>
          <p:sp>
            <p:nvSpPr>
              <p:cNvPr id="37" name="TextBox 36"/>
              <p:cNvSpPr txBox="1"/>
              <p:nvPr/>
            </p:nvSpPr>
            <p:spPr>
              <a:xfrm>
                <a:off x="3896497" y="4920839"/>
                <a:ext cx="523855" cy="392751"/>
              </a:xfrm>
              <a:prstGeom prst="rect">
                <a:avLst/>
              </a:prstGeom>
              <a:noFill/>
            </p:spPr>
            <p:txBody>
              <a:bodyPr wrap="square" rtlCol="0">
                <a:spAutoFit/>
              </a:bodyPr>
              <a:lstStyle/>
              <a:p>
                <a:r>
                  <a:rPr lang="en-US" sz="1600" b="1" dirty="0">
                    <a:sym typeface="Wingdings 2"/>
                  </a:rPr>
                  <a:t></a:t>
                </a:r>
                <a:endParaRPr lang="en-US" sz="1600" dirty="0"/>
              </a:p>
            </p:txBody>
          </p:sp>
          <p:sp>
            <p:nvSpPr>
              <p:cNvPr id="38" name="TextBox 37"/>
              <p:cNvSpPr txBox="1"/>
              <p:nvPr/>
            </p:nvSpPr>
            <p:spPr>
              <a:xfrm>
                <a:off x="5933317" y="4944778"/>
                <a:ext cx="523855" cy="392751"/>
              </a:xfrm>
              <a:prstGeom prst="rect">
                <a:avLst/>
              </a:prstGeom>
              <a:noFill/>
            </p:spPr>
            <p:txBody>
              <a:bodyPr wrap="square" rtlCol="0">
                <a:spAutoFit/>
              </a:bodyPr>
              <a:lstStyle/>
              <a:p>
                <a:r>
                  <a:rPr lang="en-US" sz="1600" b="1" dirty="0">
                    <a:sym typeface="Wingdings 2"/>
                  </a:rPr>
                  <a:t></a:t>
                </a:r>
                <a:endParaRPr lang="en-US" sz="1600" dirty="0"/>
              </a:p>
            </p:txBody>
          </p:sp>
          <p:sp>
            <p:nvSpPr>
              <p:cNvPr id="39" name="TextBox 38"/>
              <p:cNvSpPr txBox="1"/>
              <p:nvPr/>
            </p:nvSpPr>
            <p:spPr>
              <a:xfrm>
                <a:off x="3884700" y="5404190"/>
                <a:ext cx="523855" cy="392751"/>
              </a:xfrm>
              <a:prstGeom prst="rect">
                <a:avLst/>
              </a:prstGeom>
              <a:noFill/>
            </p:spPr>
            <p:txBody>
              <a:bodyPr wrap="square" rtlCol="0">
                <a:spAutoFit/>
              </a:bodyPr>
              <a:lstStyle/>
              <a:p>
                <a:r>
                  <a:rPr lang="en-US" sz="1600" b="1" dirty="0">
                    <a:sym typeface="Wingdings 2"/>
                  </a:rPr>
                  <a:t></a:t>
                </a:r>
                <a:endParaRPr lang="en-US" sz="1600" dirty="0"/>
              </a:p>
            </p:txBody>
          </p:sp>
          <p:sp>
            <p:nvSpPr>
              <p:cNvPr id="40" name="TextBox 39"/>
              <p:cNvSpPr txBox="1"/>
              <p:nvPr/>
            </p:nvSpPr>
            <p:spPr>
              <a:xfrm>
                <a:off x="3884700" y="5939760"/>
                <a:ext cx="523855" cy="392751"/>
              </a:xfrm>
              <a:prstGeom prst="rect">
                <a:avLst/>
              </a:prstGeom>
              <a:noFill/>
            </p:spPr>
            <p:txBody>
              <a:bodyPr wrap="square" rtlCol="0">
                <a:spAutoFit/>
              </a:bodyPr>
              <a:lstStyle/>
              <a:p>
                <a:r>
                  <a:rPr lang="en-US" sz="1600" b="1" dirty="0">
                    <a:sym typeface="Wingdings 2"/>
                  </a:rPr>
                  <a:t></a:t>
                </a:r>
                <a:endParaRPr lang="en-US" sz="1600" dirty="0"/>
              </a:p>
            </p:txBody>
          </p:sp>
          <p:sp>
            <p:nvSpPr>
              <p:cNvPr id="42" name="TextBox 41"/>
              <p:cNvSpPr txBox="1"/>
              <p:nvPr/>
            </p:nvSpPr>
            <p:spPr>
              <a:xfrm>
                <a:off x="7726306" y="5939761"/>
                <a:ext cx="523855" cy="392751"/>
              </a:xfrm>
              <a:prstGeom prst="rect">
                <a:avLst/>
              </a:prstGeom>
              <a:noFill/>
            </p:spPr>
            <p:txBody>
              <a:bodyPr wrap="square" rtlCol="0">
                <a:spAutoFit/>
              </a:bodyPr>
              <a:lstStyle/>
              <a:p>
                <a:pPr algn="ctr"/>
                <a:r>
                  <a:rPr lang="en-US" sz="1600" b="1" dirty="0">
                    <a:sym typeface="Wingdings 2"/>
                  </a:rPr>
                  <a:t></a:t>
                </a:r>
                <a:endParaRPr lang="en-US" sz="1600" dirty="0"/>
              </a:p>
            </p:txBody>
          </p:sp>
        </p:grpSp>
      </p:gr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56951" y="530352"/>
            <a:ext cx="6507086" cy="640140"/>
          </a:xfrm>
        </p:spPr>
        <p:txBody>
          <a:bodyPr>
            <a:noAutofit/>
          </a:bodyPr>
          <a:lstStyle/>
          <a:p>
            <a:r>
              <a:rPr lang="en-US" dirty="0"/>
              <a:t>Parties to an Annuity</a:t>
            </a:r>
          </a:p>
        </p:txBody>
      </p:sp>
      <p:sp>
        <p:nvSpPr>
          <p:cNvPr id="12" name="Rectangle 11"/>
          <p:cNvSpPr/>
          <p:nvPr/>
        </p:nvSpPr>
        <p:spPr bwMode="auto">
          <a:xfrm>
            <a:off x="603768" y="4198407"/>
            <a:ext cx="3016513" cy="2182158"/>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endParaRPr lang="en-US"/>
          </a:p>
        </p:txBody>
      </p:sp>
      <p:sp>
        <p:nvSpPr>
          <p:cNvPr id="13" name="Rectangle 12"/>
          <p:cNvSpPr/>
          <p:nvPr/>
        </p:nvSpPr>
        <p:spPr bwMode="auto">
          <a:xfrm>
            <a:off x="4507930" y="4748450"/>
            <a:ext cx="3861564" cy="1604528"/>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2877" tIns="46439" rIns="92877" bIns="46439" numCol="1" rtlCol="0" anchor="t" anchorCtr="0" compatLnSpc="1">
            <a:prstTxWarp prst="textNoShape">
              <a:avLst/>
            </a:prstTxWarp>
          </a:bodyPr>
          <a:lstStyle/>
          <a:p>
            <a:endParaRPr lang="en-US"/>
          </a:p>
        </p:txBody>
      </p:sp>
      <p:sp>
        <p:nvSpPr>
          <p:cNvPr id="14" name="Rectangle 13"/>
          <p:cNvSpPr/>
          <p:nvPr/>
        </p:nvSpPr>
        <p:spPr bwMode="auto">
          <a:xfrm>
            <a:off x="4901630" y="1835076"/>
            <a:ext cx="3273238" cy="2503064"/>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endParaRPr lang="en-US"/>
          </a:p>
        </p:txBody>
      </p:sp>
      <p:sp>
        <p:nvSpPr>
          <p:cNvPr id="15" name="Rectangle 14"/>
          <p:cNvSpPr/>
          <p:nvPr/>
        </p:nvSpPr>
        <p:spPr bwMode="auto">
          <a:xfrm>
            <a:off x="1028561" y="1833822"/>
            <a:ext cx="3209056" cy="2117977"/>
          </a:xfrm>
          <a:prstGeom prst="rect">
            <a:avLst/>
          </a:prstGeom>
          <a:noFill/>
          <a:ln w="9525" cap="flat" cmpd="sng" algn="ctr">
            <a:noFill/>
            <a:prstDash val="solid"/>
            <a:round/>
            <a:headEnd type="none" w="med" len="med"/>
            <a:tailEnd type="none" w="med" len="med"/>
          </a:ln>
          <a:effectLst/>
        </p:spPr>
        <p:txBody>
          <a:bodyPr vert="horz" wrap="square" lIns="92877" tIns="46439" rIns="92877" bIns="46439" numCol="1" rtlCol="0"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p:txBody>
      </p:sp>
      <p:grpSp>
        <p:nvGrpSpPr>
          <p:cNvPr id="16" name="Group 15"/>
          <p:cNvGrpSpPr/>
          <p:nvPr/>
        </p:nvGrpSpPr>
        <p:grpSpPr>
          <a:xfrm>
            <a:off x="1435891" y="1170492"/>
            <a:ext cx="3465739" cy="2180411"/>
            <a:chOff x="603768" y="1601014"/>
            <a:chExt cx="3465739" cy="2180411"/>
          </a:xfrm>
        </p:grpSpPr>
        <p:sp>
          <p:nvSpPr>
            <p:cNvPr id="17" name="Text Box 4"/>
            <p:cNvSpPr txBox="1">
              <a:spLocks noChangeArrowheads="1"/>
            </p:cNvSpPr>
            <p:nvPr/>
          </p:nvSpPr>
          <p:spPr bwMode="auto">
            <a:xfrm>
              <a:off x="1673954" y="1965099"/>
              <a:ext cx="2395553" cy="1508105"/>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owner</a:t>
              </a:r>
              <a:r>
                <a:rPr lang="en-US" sz="16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Purchases the annuity</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May make withdrawals</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Receives annuitization payments if elected</a:t>
              </a: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7800" r="37389" b="14103"/>
            <a:stretch/>
          </p:blipFill>
          <p:spPr>
            <a:xfrm>
              <a:off x="603768" y="1601014"/>
              <a:ext cx="1070186" cy="2180411"/>
            </a:xfrm>
            <a:prstGeom prst="rect">
              <a:avLst/>
            </a:prstGeom>
          </p:spPr>
        </p:pic>
      </p:grpSp>
      <p:grpSp>
        <p:nvGrpSpPr>
          <p:cNvPr id="19" name="Group 18"/>
          <p:cNvGrpSpPr/>
          <p:nvPr/>
        </p:nvGrpSpPr>
        <p:grpSpPr>
          <a:xfrm>
            <a:off x="1431752" y="3618220"/>
            <a:ext cx="3469877" cy="2190998"/>
            <a:chOff x="599629" y="4048742"/>
            <a:chExt cx="3469877" cy="2190998"/>
          </a:xfrm>
        </p:grpSpPr>
        <p:sp>
          <p:nvSpPr>
            <p:cNvPr id="20" name="Text Box 8"/>
            <p:cNvSpPr txBox="1">
              <a:spLocks noChangeArrowheads="1"/>
            </p:cNvSpPr>
            <p:nvPr/>
          </p:nvSpPr>
          <p:spPr bwMode="auto">
            <a:xfrm>
              <a:off x="1673953" y="4546969"/>
              <a:ext cx="2395553" cy="1692771"/>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annuitant</a:t>
              </a:r>
              <a:r>
                <a:rPr lang="en-US" sz="16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Provides the measuring life for determining annuity payouts</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Typically, the annuitant is also the owner</a:t>
              </a: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7800" r="37389" b="14103"/>
            <a:stretch/>
          </p:blipFill>
          <p:spPr>
            <a:xfrm>
              <a:off x="599629" y="4048742"/>
              <a:ext cx="1070186" cy="2180411"/>
            </a:xfrm>
            <a:prstGeom prst="rect">
              <a:avLst/>
            </a:prstGeom>
          </p:spPr>
        </p:pic>
      </p:grpSp>
      <p:grpSp>
        <p:nvGrpSpPr>
          <p:cNvPr id="22" name="Group 21"/>
          <p:cNvGrpSpPr/>
          <p:nvPr/>
        </p:nvGrpSpPr>
        <p:grpSpPr>
          <a:xfrm>
            <a:off x="5125266" y="3825356"/>
            <a:ext cx="4114031" cy="1983862"/>
            <a:chOff x="4824501" y="4396703"/>
            <a:chExt cx="4114031" cy="1983862"/>
          </a:xfrm>
        </p:grpSpPr>
        <p:sp>
          <p:nvSpPr>
            <p:cNvPr id="23" name="Text Box 10"/>
            <p:cNvSpPr txBox="1">
              <a:spLocks noChangeArrowheads="1"/>
            </p:cNvSpPr>
            <p:nvPr/>
          </p:nvSpPr>
          <p:spPr bwMode="auto">
            <a:xfrm>
              <a:off x="6281018" y="4546969"/>
              <a:ext cx="2657514" cy="1446550"/>
            </a:xfrm>
            <a:prstGeom prst="rect">
              <a:avLst/>
            </a:prstGeom>
            <a:noFill/>
            <a:ln w="9525">
              <a:noFill/>
              <a:miter lim="800000"/>
              <a:headEnd/>
              <a:tailEnd/>
            </a:ln>
            <a:effectLst/>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beneficiary</a:t>
              </a:r>
              <a:r>
                <a:rPr lang="en-US" sz="1600" dirty="0">
                  <a:solidFill>
                    <a:srgbClr val="5D5D5D"/>
                  </a:solidFill>
                  <a:latin typeface="Calibri" panose="020F0502020204030204" pitchFamily="34" charset="0"/>
                  <a:cs typeface="Arial"/>
                </a:rPr>
                <a:t>:</a:t>
              </a:r>
            </a:p>
            <a:p>
              <a:pPr marL="230188" indent="-230188">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Is named by the owner</a:t>
              </a:r>
            </a:p>
            <a:p>
              <a:pPr marL="230188" indent="-230188">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Receives the remaining benefits, if any, at the owner’s death </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812" y="4396703"/>
              <a:ext cx="890588" cy="1983862"/>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4501" y="5222811"/>
              <a:ext cx="679453" cy="1063492"/>
            </a:xfrm>
            <a:prstGeom prst="rect">
              <a:avLst/>
            </a:prstGeom>
          </p:spPr>
        </p:pic>
      </p:grpSp>
      <p:grpSp>
        <p:nvGrpSpPr>
          <p:cNvPr id="26" name="Group 25"/>
          <p:cNvGrpSpPr/>
          <p:nvPr/>
        </p:nvGrpSpPr>
        <p:grpSpPr>
          <a:xfrm>
            <a:off x="4808695" y="1191489"/>
            <a:ext cx="4324341" cy="2229183"/>
            <a:chOff x="4507930" y="1762836"/>
            <a:chExt cx="4324341" cy="2229183"/>
          </a:xfrm>
        </p:grpSpPr>
        <p:grpSp>
          <p:nvGrpSpPr>
            <p:cNvPr id="27" name="Group 26"/>
            <p:cNvGrpSpPr/>
            <p:nvPr/>
          </p:nvGrpSpPr>
          <p:grpSpPr>
            <a:xfrm>
              <a:off x="4667250" y="1924659"/>
              <a:ext cx="4165021" cy="2067360"/>
              <a:chOff x="4667250" y="1924659"/>
              <a:chExt cx="4165021" cy="2067360"/>
            </a:xfrm>
          </p:grpSpPr>
          <p:sp>
            <p:nvSpPr>
              <p:cNvPr id="29" name="Text Box 6"/>
              <p:cNvSpPr txBox="1">
                <a:spLocks noChangeArrowheads="1"/>
              </p:cNvSpPr>
              <p:nvPr/>
            </p:nvSpPr>
            <p:spPr bwMode="auto">
              <a:xfrm>
                <a:off x="6281018" y="1924659"/>
                <a:ext cx="2551253" cy="1508105"/>
              </a:xfrm>
              <a:prstGeom prst="rect">
                <a:avLst/>
              </a:prstGeom>
              <a:noFill/>
              <a:ln w="9525">
                <a:noFill/>
                <a:miter lim="800000"/>
                <a:headEnd/>
                <a:tailEnd/>
              </a:ln>
            </p:spPr>
            <p:txBody>
              <a:bodyPr wrap="square">
                <a:spAutoFit/>
              </a:bodyPr>
              <a:lstStyle/>
              <a:p>
                <a:pPr>
                  <a:lnSpc>
                    <a:spcPct val="100000"/>
                  </a:lnSpc>
                  <a:spcBef>
                    <a:spcPct val="25000"/>
                  </a:spcBef>
                  <a:buClr>
                    <a:srgbClr val="5D5D5D"/>
                  </a:buClr>
                  <a:buSzPct val="50000"/>
                </a:pPr>
                <a:r>
                  <a:rPr lang="en-US" sz="1600" dirty="0">
                    <a:solidFill>
                      <a:schemeClr val="accent6"/>
                    </a:solidFill>
                    <a:latin typeface="Calibri" panose="020F0502020204030204" pitchFamily="34" charset="0"/>
                    <a:cs typeface="Arial"/>
                  </a:rPr>
                  <a:t>The </a:t>
                </a:r>
                <a:r>
                  <a:rPr lang="en-US" sz="1600" b="1" dirty="0">
                    <a:solidFill>
                      <a:schemeClr val="accent6"/>
                    </a:solidFill>
                    <a:latin typeface="Calibri" panose="020F0502020204030204" pitchFamily="34" charset="0"/>
                    <a:cs typeface="Arial"/>
                  </a:rPr>
                  <a:t>issuer</a:t>
                </a:r>
                <a:r>
                  <a:rPr lang="en-US" sz="1600" dirty="0">
                    <a:solidFill>
                      <a:schemeClr val="accent6"/>
                    </a:solidFill>
                    <a:latin typeface="Calibri" panose="020F0502020204030204" pitchFamily="34" charset="0"/>
                    <a:cs typeface="Arial"/>
                  </a:rPr>
                  <a:t>:</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Issues the annuity</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Accepts the premiums</a:t>
                </a:r>
              </a:p>
              <a:p>
                <a:pPr marL="168275" indent="-168275">
                  <a:lnSpc>
                    <a:spcPct val="100000"/>
                  </a:lnSpc>
                  <a:spcBef>
                    <a:spcPct val="25000"/>
                  </a:spcBef>
                  <a:buClr>
                    <a:srgbClr val="5D5D5D"/>
                  </a:buClr>
                  <a:buSzPct val="50000"/>
                  <a:buFont typeface="Wingdings" panose="05000000000000000000" pitchFamily="2" charset="2"/>
                  <a:buChar char="l"/>
                </a:pPr>
                <a:r>
                  <a:rPr lang="en-US" sz="1600" dirty="0">
                    <a:solidFill>
                      <a:srgbClr val="5D5D5D"/>
                    </a:solidFill>
                    <a:latin typeface="Calibri" panose="020F0502020204030204" pitchFamily="34" charset="0"/>
                    <a:cs typeface="Arial"/>
                  </a:rPr>
                  <a:t>Promises</a:t>
                </a:r>
                <a:r>
                  <a:rPr lang="en-US" sz="1600" b="1" dirty="0">
                    <a:solidFill>
                      <a:srgbClr val="5D5D5D"/>
                    </a:solidFill>
                    <a:latin typeface="Calibri" panose="020F0502020204030204" pitchFamily="34" charset="0"/>
                    <a:cs typeface="Arial"/>
                  </a:rPr>
                  <a:t>*</a:t>
                </a:r>
                <a:r>
                  <a:rPr lang="en-US" sz="1600" dirty="0">
                    <a:solidFill>
                      <a:srgbClr val="5D5D5D"/>
                    </a:solidFill>
                    <a:latin typeface="Calibri" panose="020F0502020204030204" pitchFamily="34" charset="0"/>
                    <a:cs typeface="Arial"/>
                  </a:rPr>
                  <a:t> to pay the annuity benefits</a:t>
                </a:r>
              </a:p>
            </p:txBody>
          </p:sp>
          <p:sp>
            <p:nvSpPr>
              <p:cNvPr id="30" name="Text Box 11"/>
              <p:cNvSpPr txBox="1">
                <a:spLocks noChangeArrowheads="1"/>
              </p:cNvSpPr>
              <p:nvPr/>
            </p:nvSpPr>
            <p:spPr bwMode="auto">
              <a:xfrm>
                <a:off x="4667250" y="3530354"/>
                <a:ext cx="3343275" cy="461665"/>
              </a:xfrm>
              <a:prstGeom prst="rect">
                <a:avLst/>
              </a:prstGeom>
              <a:noFill/>
              <a:ln w="9525">
                <a:noFill/>
                <a:miter lim="800000"/>
                <a:headEnd/>
                <a:tailEnd/>
              </a:ln>
            </p:spPr>
            <p:txBody>
              <a:bodyPr wrap="square">
                <a:spAutoFit/>
              </a:bodyPr>
              <a:lstStyle/>
              <a:p>
                <a:pPr>
                  <a:lnSpc>
                    <a:spcPct val="100000"/>
                  </a:lnSpc>
                  <a:spcBef>
                    <a:spcPct val="50000"/>
                  </a:spcBef>
                </a:pPr>
                <a:r>
                  <a:rPr lang="en-US" sz="1200" dirty="0">
                    <a:solidFill>
                      <a:srgbClr val="5D5D5D"/>
                    </a:solidFill>
                    <a:latin typeface="Calibri" panose="020F0502020204030204" pitchFamily="34" charset="0"/>
                    <a:cs typeface="Arial"/>
                  </a:rPr>
                  <a:t>*Guarantees are subject to the claims-paying ability of the annuity issuer.</a:t>
                </a:r>
              </a:p>
            </p:txBody>
          </p:sp>
        </p:gr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7930" y="1762836"/>
              <a:ext cx="2080279" cy="1831750"/>
            </a:xfrm>
            <a:prstGeom prst="rect">
              <a:avLst/>
            </a:prstGeom>
          </p:spPr>
        </p:pic>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7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55" presetClass="entr" presetSubtype="0" fill="hold" grpId="0" nodeType="withEffect" nodePh="1">
                                  <p:stCondLst>
                                    <p:cond delay="0"/>
                                  </p:stCondLst>
                                  <p:endCondLst>
                                    <p:cond evt="begin" delay="0">
                                      <p:tn val="15"/>
                                    </p:cond>
                                  </p:end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strVal val="#ppt_w*0.70"/>
                                          </p:val>
                                        </p:tav>
                                        <p:tav tm="100000">
                                          <p:val>
                                            <p:strVal val="#ppt_w"/>
                                          </p:val>
                                        </p:tav>
                                      </p:tavLst>
                                    </p:anim>
                                    <p:anim calcmode="lin" valueType="num">
                                      <p:cBhvr>
                                        <p:cTn id="18" dur="500" fill="hold"/>
                                        <p:tgtEl>
                                          <p:spTgt spid="12"/>
                                        </p:tgtEl>
                                        <p:attrNameLst>
                                          <p:attrName>ppt_h</p:attrName>
                                        </p:attrNameLst>
                                      </p:cBhvr>
                                      <p:tavLst>
                                        <p:tav tm="0">
                                          <p:val>
                                            <p:strVal val="#ppt_h"/>
                                          </p:val>
                                        </p:tav>
                                        <p:tav tm="100000">
                                          <p:val>
                                            <p:strVal val="#ppt_h"/>
                                          </p:val>
                                        </p:tav>
                                      </p:tavLst>
                                    </p:anim>
                                    <p:animEffect transition="in" filter="fade">
                                      <p:cBhvr>
                                        <p:cTn id="19" dur="500"/>
                                        <p:tgtEl>
                                          <p:spTgt spid="12"/>
                                        </p:tgtEl>
                                      </p:cBhvr>
                                    </p:animEffect>
                                  </p:childTnLst>
                                </p:cTn>
                              </p:par>
                              <p:par>
                                <p:cTn id="20" presetID="55" presetClass="entr" presetSubtype="0" fill="hold" grpId="0" nodeType="withEffect" nodePh="1">
                                  <p:stCondLst>
                                    <p:cond delay="0"/>
                                  </p:stCondLst>
                                  <p:endCondLst>
                                    <p:cond evt="begin" delay="0">
                                      <p:tn val="20"/>
                                    </p:cond>
                                  </p:end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strVal val="#ppt_w*0.70"/>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55805" y="530352"/>
            <a:ext cx="7376984" cy="640140"/>
          </a:xfrm>
        </p:spPr>
        <p:txBody>
          <a:bodyPr>
            <a:noAutofit/>
          </a:bodyPr>
          <a:lstStyle/>
          <a:p>
            <a:r>
              <a:rPr lang="en-US" dirty="0"/>
              <a:t>Immediate vs. Deferred Annuities</a:t>
            </a:r>
          </a:p>
        </p:txBody>
      </p:sp>
      <p:sp>
        <p:nvSpPr>
          <p:cNvPr id="10" name="Rectangle 7"/>
          <p:cNvSpPr txBox="1">
            <a:spLocks noChangeArrowheads="1"/>
          </p:cNvSpPr>
          <p:nvPr/>
        </p:nvSpPr>
        <p:spPr>
          <a:xfrm>
            <a:off x="1105340" y="1450848"/>
            <a:ext cx="5382987" cy="4876800"/>
          </a:xfrm>
          <a:prstGeom prst="rect">
            <a:avLst/>
          </a:prstGeom>
        </p:spPr>
        <p:txBody>
          <a:bodyPr vert="horz" lIns="91440" tIns="45720" rIns="91440" bIns="45720" rtlCol="0">
            <a:noAutofit/>
          </a:bodyPr>
          <a:lstStyle>
            <a:lvl1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801688" indent="-284163"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en-US" sz="2200" b="1" dirty="0">
                <a:solidFill>
                  <a:schemeClr val="accent6"/>
                </a:solidFill>
              </a:rPr>
              <a:t>Immediate annuities</a:t>
            </a:r>
          </a:p>
          <a:p>
            <a:r>
              <a:rPr lang="en-US" sz="2200" dirty="0"/>
              <a:t>Typically purchased with a single lump-sum premium</a:t>
            </a:r>
          </a:p>
          <a:p>
            <a:r>
              <a:rPr lang="en-US" sz="2200" dirty="0"/>
              <a:t>Payouts begin within one year of purchase</a:t>
            </a:r>
          </a:p>
          <a:p>
            <a:pPr>
              <a:buFont typeface="Wingdings" pitchFamily="2" charset="2"/>
              <a:buNone/>
            </a:pPr>
            <a:endParaRPr lang="en-US" sz="2200" dirty="0"/>
          </a:p>
          <a:p>
            <a:pPr>
              <a:buFont typeface="Wingdings" pitchFamily="2" charset="2"/>
              <a:buNone/>
            </a:pPr>
            <a:r>
              <a:rPr lang="en-US" sz="2200" b="1" dirty="0">
                <a:solidFill>
                  <a:schemeClr val="accent6"/>
                </a:solidFill>
              </a:rPr>
              <a:t>Deferred annuities</a:t>
            </a:r>
          </a:p>
          <a:p>
            <a:r>
              <a:rPr lang="en-US" sz="2200" dirty="0"/>
              <a:t>Typically purchased with periodic payments</a:t>
            </a:r>
          </a:p>
          <a:p>
            <a:r>
              <a:rPr lang="en-US" sz="2200" dirty="0"/>
              <a:t>Payout begins at some future date, allowing time for tax-deferred growth</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328" y="1439723"/>
            <a:ext cx="2419350" cy="152801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4516" y="3813954"/>
            <a:ext cx="2047875" cy="2047875"/>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wipe(up)">
                                      <p:cBhvr>
                                        <p:cTn id="7" dur="500"/>
                                        <p:tgtEl>
                                          <p:spTgt spid="10">
                                            <p:txEl>
                                              <p:pRg st="4" end="4"/>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animEffect transition="in" filter="wipe(up)">
                                      <p:cBhvr>
                                        <p:cTn id="11" dur="500"/>
                                        <p:tgtEl>
                                          <p:spTgt spid="10">
                                            <p:txEl>
                                              <p:pRg st="5" end="5"/>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animEffect transition="in" filter="wipe(up)">
                                      <p:cBhvr>
                                        <p:cTn id="15" dur="500"/>
                                        <p:tgtEl>
                                          <p:spTgt spid="10">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1581664" y="530352"/>
            <a:ext cx="8167817" cy="666150"/>
          </a:xfrm>
        </p:spPr>
        <p:txBody>
          <a:bodyPr>
            <a:noAutofit/>
          </a:bodyPr>
          <a:lstStyle/>
          <a:p>
            <a:r>
              <a:rPr lang="en-US" sz="3500" dirty="0"/>
              <a:t>Putting Money in a Variable Annuity</a:t>
            </a:r>
          </a:p>
        </p:txBody>
      </p:sp>
      <p:sp>
        <p:nvSpPr>
          <p:cNvPr id="126980" name="Rectangle 4"/>
          <p:cNvSpPr>
            <a:spLocks noGrp="1" noChangeArrowheads="1"/>
          </p:cNvSpPr>
          <p:nvPr>
            <p:ph idx="1"/>
          </p:nvPr>
        </p:nvSpPr>
        <p:spPr>
          <a:xfrm>
            <a:off x="5016843" y="1346886"/>
            <a:ext cx="3670256" cy="4402566"/>
          </a:xfrm>
        </p:spPr>
        <p:txBody>
          <a:bodyPr/>
          <a:lstStyle/>
          <a:p>
            <a:r>
              <a:rPr lang="en-US" sz="2200" dirty="0"/>
              <a:t>You pay premiums to an insurance company</a:t>
            </a:r>
          </a:p>
          <a:p>
            <a:r>
              <a:rPr lang="en-US" sz="2200" dirty="0"/>
              <a:t>You can allocate premiums to investment choices (“subaccounts”) offered by issuer</a:t>
            </a:r>
          </a:p>
          <a:p>
            <a:r>
              <a:rPr lang="en-US" sz="2200" dirty="0"/>
              <a:t>If subaccounts perform poorly, you may lose principal</a:t>
            </a:r>
          </a:p>
          <a:p>
            <a:r>
              <a:rPr lang="en-US" sz="2200" dirty="0"/>
              <a:t>Payments to you </a:t>
            </a:r>
          </a:p>
          <a:p>
            <a:r>
              <a:rPr lang="en-US" sz="2200" dirty="0"/>
              <a:t>Payments to your beneficiary</a:t>
            </a:r>
          </a:p>
        </p:txBody>
      </p:sp>
      <p:sp>
        <p:nvSpPr>
          <p:cNvPr id="8" name="Rectangle 7"/>
          <p:cNvSpPr/>
          <p:nvPr/>
        </p:nvSpPr>
        <p:spPr>
          <a:xfrm>
            <a:off x="2315032" y="1518639"/>
            <a:ext cx="1971675" cy="1368425"/>
          </a:xfrm>
          <a:prstGeom prst="rect">
            <a:avLst/>
          </a:prstGeom>
          <a:solidFill>
            <a:schemeClr val="accent2"/>
          </a:solidFill>
          <a:ln>
            <a:noFill/>
          </a:ln>
          <a:effectLst/>
          <a:scene3d>
            <a:camera prst="orthographicFront">
              <a:rot lat="0" lon="0" rev="0"/>
            </a:camera>
            <a:lightRig rig="glow" dir="t">
              <a:rot lat="0" lon="0" rev="4800000"/>
            </a:lightRig>
          </a:scene3d>
          <a:sp3d prstMaterial="matte"/>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a:solidFill>
                  <a:srgbClr val="FFFFFF"/>
                </a:solidFill>
              </a:rPr>
              <a:t>Your </a:t>
            </a:r>
          </a:p>
          <a:p>
            <a:pPr lvl="0" algn="ctr" defTabSz="1066800">
              <a:lnSpc>
                <a:spcPct val="90000"/>
              </a:lnSpc>
              <a:spcBef>
                <a:spcPct val="0"/>
              </a:spcBef>
              <a:spcAft>
                <a:spcPct val="35000"/>
              </a:spcAft>
            </a:pPr>
            <a:r>
              <a:rPr lang="en-US" sz="2400" b="1" dirty="0">
                <a:solidFill>
                  <a:srgbClr val="FFFFFF"/>
                </a:solidFill>
              </a:rPr>
              <a:t>Beneficiaries</a:t>
            </a:r>
            <a:endParaRPr lang="en-US" sz="2400" b="1" kern="1200" dirty="0">
              <a:solidFill>
                <a:srgbClr val="FFFFFF"/>
              </a:solidFill>
            </a:endParaRPr>
          </a:p>
        </p:txBody>
      </p:sp>
      <p:sp>
        <p:nvSpPr>
          <p:cNvPr id="9" name="Freeform 8"/>
          <p:cNvSpPr/>
          <p:nvPr/>
        </p:nvSpPr>
        <p:spPr>
          <a:xfrm>
            <a:off x="2315033" y="1471485"/>
            <a:ext cx="1971675" cy="1387474"/>
          </a:xfrm>
          <a:custGeom>
            <a:avLst/>
            <a:gdLst>
              <a:gd name="connsiteX0" fmla="*/ 0 w 3581400"/>
              <a:gd name="connsiteY0" fmla="*/ 0 h 1905000"/>
              <a:gd name="connsiteX1" fmla="*/ 3581400 w 3581400"/>
              <a:gd name="connsiteY1" fmla="*/ 0 h 1905000"/>
              <a:gd name="connsiteX2" fmla="*/ 3581400 w 3581400"/>
              <a:gd name="connsiteY2" fmla="*/ 1905000 h 1905000"/>
              <a:gd name="connsiteX3" fmla="*/ 0 w 3581400"/>
              <a:gd name="connsiteY3" fmla="*/ 1905000 h 1905000"/>
              <a:gd name="connsiteX4" fmla="*/ 0 w 35814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1905000">
                <a:moveTo>
                  <a:pt x="0" y="0"/>
                </a:moveTo>
                <a:lnTo>
                  <a:pt x="3581400" y="0"/>
                </a:lnTo>
                <a:lnTo>
                  <a:pt x="3581400" y="1905000"/>
                </a:lnTo>
                <a:lnTo>
                  <a:pt x="0" y="1905000"/>
                </a:lnTo>
                <a:lnTo>
                  <a:pt x="0" y="0"/>
                </a:lnTo>
                <a:close/>
              </a:path>
            </a:pathLst>
          </a:custGeom>
          <a:solidFill>
            <a:schemeClr val="accent2"/>
          </a:solidFill>
          <a:ln>
            <a:noFill/>
          </a:ln>
          <a:effectLst/>
          <a:scene3d>
            <a:camera prst="orthographicFront">
              <a:rot lat="0" lon="0" rev="0"/>
            </a:camera>
            <a:lightRig rig="glow" dir="t">
              <a:rot lat="0" lon="0" rev="4800000"/>
            </a:lightRig>
          </a:scene3d>
          <a:sp3d prstMaterial="matte"/>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FFFFFF"/>
                </a:solidFill>
              </a:rPr>
              <a:t>You</a:t>
            </a:r>
            <a:endParaRPr lang="en-US" sz="1600" b="1" kern="1200" dirty="0">
              <a:solidFill>
                <a:srgbClr val="FFFFFF"/>
              </a:solidFill>
            </a:endParaRPr>
          </a:p>
        </p:txBody>
      </p:sp>
      <p:sp>
        <p:nvSpPr>
          <p:cNvPr id="10" name="Rectangle 9"/>
          <p:cNvSpPr/>
          <p:nvPr/>
        </p:nvSpPr>
        <p:spPr>
          <a:xfrm>
            <a:off x="2010805" y="4021009"/>
            <a:ext cx="2771775" cy="1828800"/>
          </a:xfrm>
          <a:prstGeom prst="rect">
            <a:avLst/>
          </a:prstGeom>
          <a:solidFill>
            <a:schemeClr val="accent2"/>
          </a:solidFill>
          <a:ln>
            <a:noFill/>
          </a:ln>
          <a:effectLst/>
          <a:scene3d>
            <a:camera prst="orthographicFront">
              <a:rot lat="0" lon="0" rev="0"/>
            </a:camera>
            <a:lightRig rig="glow" dir="t">
              <a:rot lat="0" lon="0" rev="4800000"/>
            </a:lightRig>
          </a:scene3d>
          <a:sp3d prstMaterial="matte"/>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dirty="0">
                <a:solidFill>
                  <a:srgbClr val="FFFFFF"/>
                </a:solidFill>
              </a:rPr>
              <a:t>Insurance Company</a:t>
            </a:r>
            <a:endParaRPr lang="en-US" sz="2400" b="1" kern="1200" dirty="0">
              <a:solidFill>
                <a:srgbClr val="FFFFFF"/>
              </a:solidFill>
            </a:endParaRPr>
          </a:p>
          <a:p>
            <a:pPr lvl="0" algn="ctr" defTabSz="1066800">
              <a:lnSpc>
                <a:spcPct val="90000"/>
              </a:lnSpc>
              <a:spcBef>
                <a:spcPct val="0"/>
              </a:spcBef>
              <a:spcAft>
                <a:spcPct val="35000"/>
              </a:spcAft>
            </a:pPr>
            <a:endParaRPr lang="en-US" sz="1600" b="1" dirty="0">
              <a:solidFill>
                <a:srgbClr val="FFFFFF"/>
              </a:solidFill>
            </a:endParaRPr>
          </a:p>
          <a:p>
            <a:pPr lvl="0" algn="ctr" defTabSz="1066800">
              <a:lnSpc>
                <a:spcPct val="90000"/>
              </a:lnSpc>
              <a:spcBef>
                <a:spcPct val="0"/>
              </a:spcBef>
              <a:spcAft>
                <a:spcPct val="35000"/>
              </a:spcAft>
            </a:pPr>
            <a:endParaRPr lang="en-US" sz="1600" b="1" kern="1200" dirty="0">
              <a:solidFill>
                <a:srgbClr val="FFFFFF"/>
              </a:solidFill>
            </a:endParaRPr>
          </a:p>
          <a:p>
            <a:pPr lvl="0" algn="l" defTabSz="1066800">
              <a:lnSpc>
                <a:spcPct val="90000"/>
              </a:lnSpc>
              <a:spcBef>
                <a:spcPct val="0"/>
              </a:spcBef>
              <a:spcAft>
                <a:spcPct val="35000"/>
              </a:spcAft>
            </a:pPr>
            <a:endParaRPr lang="en-US" sz="1600" b="1" kern="1200" dirty="0">
              <a:solidFill>
                <a:srgbClr val="FFFFFF"/>
              </a:solidFill>
            </a:endParaRPr>
          </a:p>
        </p:txBody>
      </p:sp>
      <p:graphicFrame>
        <p:nvGraphicFramePr>
          <p:cNvPr id="24" name="Diagram 23"/>
          <p:cNvGraphicFramePr/>
          <p:nvPr>
            <p:extLst>
              <p:ext uri="{D42A27DB-BD31-4B8C-83A1-F6EECF244321}">
                <p14:modId xmlns:p14="http://schemas.microsoft.com/office/powerpoint/2010/main" val="3405578676"/>
              </p:ext>
            </p:extLst>
          </p:nvPr>
        </p:nvGraphicFramePr>
        <p:xfrm>
          <a:off x="2115580" y="4706809"/>
          <a:ext cx="2438400" cy="127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Down Arrow 24"/>
          <p:cNvSpPr/>
          <p:nvPr/>
        </p:nvSpPr>
        <p:spPr>
          <a:xfrm>
            <a:off x="3944380" y="3030409"/>
            <a:ext cx="242316" cy="762000"/>
          </a:xfrm>
          <a:prstGeom prst="downArrow">
            <a:avLst/>
          </a:prstGeom>
          <a:solidFill>
            <a:schemeClr val="accent4"/>
          </a:soli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rot="10800000">
            <a:off x="2357896" y="3030409"/>
            <a:ext cx="242316" cy="762000"/>
          </a:xfrm>
          <a:prstGeom prst="downArrow">
            <a:avLst/>
          </a:prstGeom>
          <a:solidFill>
            <a:schemeClr val="accent4"/>
          </a:solidFill>
          <a:ln>
            <a:noFill/>
          </a:ln>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26980">
                                            <p:txEl>
                                              <p:pRg st="0" end="0"/>
                                            </p:txEl>
                                          </p:spTgt>
                                        </p:tgtEl>
                                        <p:attrNameLst>
                                          <p:attrName>style.visibility</p:attrName>
                                        </p:attrNameLst>
                                      </p:cBhvr>
                                      <p:to>
                                        <p:strVal val="visible"/>
                                      </p:to>
                                    </p:set>
                                    <p:animEffect transition="in" filter="fade">
                                      <p:cBhvr>
                                        <p:cTn id="9" dur="500"/>
                                        <p:tgtEl>
                                          <p:spTgt spid="126980">
                                            <p:txEl>
                                              <p:pRg st="0" end="0"/>
                                            </p:txEl>
                                          </p:spTgt>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26980">
                                            <p:txEl>
                                              <p:pRg st="1" end="1"/>
                                            </p:txEl>
                                          </p:spTgt>
                                        </p:tgtEl>
                                        <p:attrNameLst>
                                          <p:attrName>style.visibility</p:attrName>
                                        </p:attrNameLst>
                                      </p:cBhvr>
                                      <p:to>
                                        <p:strVal val="visible"/>
                                      </p:to>
                                    </p:set>
                                    <p:animEffect transition="in" filter="fade">
                                      <p:cBhvr>
                                        <p:cTn id="24" dur="500"/>
                                        <p:tgtEl>
                                          <p:spTgt spid="12698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126980">
                                            <p:txEl>
                                              <p:pRg st="2" end="2"/>
                                            </p:txEl>
                                          </p:spTgt>
                                        </p:tgtEl>
                                        <p:attrNameLst>
                                          <p:attrName>style.visibility</p:attrName>
                                        </p:attrNameLst>
                                      </p:cBhvr>
                                      <p:to>
                                        <p:strVal val="visible"/>
                                      </p:to>
                                    </p:set>
                                    <p:animEffect transition="in" filter="fade">
                                      <p:cBhvr>
                                        <p:cTn id="29" dur="500"/>
                                        <p:tgtEl>
                                          <p:spTgt spid="12698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26980">
                                            <p:txEl>
                                              <p:pRg st="3" end="3"/>
                                            </p:txEl>
                                          </p:spTgt>
                                        </p:tgtEl>
                                        <p:attrNameLst>
                                          <p:attrName>style.visibility</p:attrName>
                                        </p:attrNameLst>
                                      </p:cBhvr>
                                      <p:to>
                                        <p:strVal val="visible"/>
                                      </p:to>
                                    </p:set>
                                    <p:animEffect transition="in" filter="fade">
                                      <p:cBhvr>
                                        <p:cTn id="37" dur="500"/>
                                        <p:tgtEl>
                                          <p:spTgt spid="12698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126980">
                                            <p:txEl>
                                              <p:pRg st="4" end="4"/>
                                            </p:txEl>
                                          </p:spTgt>
                                        </p:tgtEl>
                                        <p:attrNameLst>
                                          <p:attrName>style.visibility</p:attrName>
                                        </p:attrNameLst>
                                      </p:cBhvr>
                                      <p:to>
                                        <p:strVal val="visible"/>
                                      </p:to>
                                    </p:set>
                                    <p:animEffect transition="in" filter="fade">
                                      <p:cBhvr>
                                        <p:cTn id="42" dur="500"/>
                                        <p:tgtEl>
                                          <p:spTgt spid="126980">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childTnLst>
                                </p:cTn>
                              </p:par>
                              <p:par>
                                <p:cTn id="46" presetID="22" presetClass="exit" presetSubtype="1" fill="hold" grpId="1" nodeType="withEffect">
                                  <p:stCondLst>
                                    <p:cond delay="0"/>
                                  </p:stCondLst>
                                  <p:childTnLst>
                                    <p:animEffect transition="out" filter="wipe(up)">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22" presetClass="exit" presetSubtype="4" fill="hold" grpId="1" nodeType="withEffect">
                                  <p:stCondLst>
                                    <p:cond delay="0"/>
                                  </p:stCondLst>
                                  <p:childTnLst>
                                    <p:animEffect transition="out" filter="wipe(down)">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build="p"/>
      <p:bldP spid="126980" grpId="1" uiExpand="1" build="p"/>
      <p:bldP spid="8" grpId="0" animBg="1"/>
      <p:bldP spid="9" grpId="0" animBg="1"/>
      <p:bldP spid="9" grpId="1" animBg="1"/>
      <p:bldP spid="10" grpId="0" animBg="1"/>
      <p:bldGraphic spid="24" grpId="0">
        <p:bldAsOne/>
      </p:bldGraphic>
      <p:bldP spid="25" grpId="0" animBg="1"/>
      <p:bldP spid="25" grpId="1"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595" y="2761249"/>
            <a:ext cx="5127405" cy="3211700"/>
          </a:xfrm>
          <a:prstGeom prst="rect">
            <a:avLst/>
          </a:prstGeom>
        </p:spPr>
      </p:pic>
      <p:sp>
        <p:nvSpPr>
          <p:cNvPr id="11266" name="Rectangle 2"/>
          <p:cNvSpPr>
            <a:spLocks noGrp="1" noChangeArrowheads="1"/>
          </p:cNvSpPr>
          <p:nvPr>
            <p:ph type="title" idx="4294967295"/>
          </p:nvPr>
        </p:nvSpPr>
        <p:spPr>
          <a:xfrm>
            <a:off x="1647222" y="530352"/>
            <a:ext cx="6416815" cy="640140"/>
          </a:xfrm>
        </p:spPr>
        <p:txBody>
          <a:bodyPr>
            <a:noAutofit/>
          </a:bodyPr>
          <a:lstStyle/>
          <a:p>
            <a:r>
              <a:rPr lang="en-US" sz="4000" dirty="0"/>
              <a:t>Guaranteed Death Benefit</a:t>
            </a:r>
          </a:p>
        </p:txBody>
      </p:sp>
      <p:sp>
        <p:nvSpPr>
          <p:cNvPr id="129027" name="Rectangle 3"/>
          <p:cNvSpPr>
            <a:spLocks noGrp="1" noChangeArrowheads="1"/>
          </p:cNvSpPr>
          <p:nvPr>
            <p:ph type="body" sz="half" idx="4294967295"/>
          </p:nvPr>
        </p:nvSpPr>
        <p:spPr>
          <a:xfrm>
            <a:off x="1647222" y="2405539"/>
            <a:ext cx="5822823" cy="2931319"/>
          </a:xfrm>
        </p:spPr>
        <p:txBody>
          <a:bodyPr>
            <a:noAutofit/>
          </a:bodyPr>
          <a:lstStyle/>
          <a:p>
            <a:pPr marL="285750" indent="-285750">
              <a:lnSpc>
                <a:spcPct val="90000"/>
              </a:lnSpc>
              <a:spcBef>
                <a:spcPts val="0"/>
              </a:spcBef>
              <a:spcAft>
                <a:spcPts val="600"/>
              </a:spcAft>
            </a:pPr>
            <a:r>
              <a:rPr lang="en-US" dirty="0"/>
              <a:t>If death occurs before annuitization, full repayment of premiums</a:t>
            </a:r>
          </a:p>
          <a:p>
            <a:pPr marL="285750" indent="-285750">
              <a:lnSpc>
                <a:spcPct val="90000"/>
              </a:lnSpc>
              <a:spcBef>
                <a:spcPts val="0"/>
              </a:spcBef>
              <a:spcAft>
                <a:spcPts val="600"/>
              </a:spcAft>
            </a:pPr>
            <a:r>
              <a:rPr lang="en-US" dirty="0"/>
              <a:t>If death occurs after annuitization, </a:t>
            </a:r>
            <a:br>
              <a:rPr lang="en-US" dirty="0"/>
            </a:br>
            <a:r>
              <a:rPr lang="en-US" dirty="0"/>
              <a:t>some payout options provide </a:t>
            </a:r>
            <a:br>
              <a:rPr lang="en-US" dirty="0"/>
            </a:br>
            <a:r>
              <a:rPr lang="en-US" dirty="0"/>
              <a:t>benefits to </a:t>
            </a:r>
            <a:br>
              <a:rPr lang="en-US" dirty="0"/>
            </a:br>
            <a:r>
              <a:rPr lang="en-US" dirty="0"/>
              <a:t>your beneficiary</a:t>
            </a:r>
          </a:p>
        </p:txBody>
      </p:sp>
      <p:sp>
        <p:nvSpPr>
          <p:cNvPr id="11268" name="Text Box 4"/>
          <p:cNvSpPr txBox="1">
            <a:spLocks noChangeArrowheads="1"/>
          </p:cNvSpPr>
          <p:nvPr/>
        </p:nvSpPr>
        <p:spPr bwMode="auto">
          <a:xfrm>
            <a:off x="646112" y="5886450"/>
            <a:ext cx="2706688" cy="738664"/>
          </a:xfrm>
          <a:prstGeom prst="rect">
            <a:avLst/>
          </a:prstGeom>
          <a:noFill/>
          <a:ln w="9525">
            <a:noFill/>
            <a:miter lim="800000"/>
            <a:headEnd/>
            <a:tailEnd/>
          </a:ln>
        </p:spPr>
        <p:txBody>
          <a:bodyPr wrap="square">
            <a:spAutoFit/>
          </a:bodyPr>
          <a:lstStyle/>
          <a:p>
            <a:pPr>
              <a:spcBef>
                <a:spcPct val="50000"/>
              </a:spcBef>
            </a:pPr>
            <a:r>
              <a:rPr lang="en-US" sz="1400" dirty="0">
                <a:solidFill>
                  <a:srgbClr val="5D5D5D"/>
                </a:solidFill>
                <a:latin typeface="Calibri" panose="020F0502020204030204" pitchFamily="34" charset="0"/>
              </a:rPr>
              <a:t>*Guarantees are subject to the claims-paying ability and financial strength of the annuity issuer.</a:t>
            </a:r>
          </a:p>
        </p:txBody>
      </p:sp>
      <p:sp>
        <p:nvSpPr>
          <p:cNvPr id="8" name="Text Box 20"/>
          <p:cNvSpPr txBox="1">
            <a:spLocks noChangeArrowheads="1"/>
          </p:cNvSpPr>
          <p:nvPr/>
        </p:nvSpPr>
        <p:spPr bwMode="auto">
          <a:xfrm>
            <a:off x="1647222" y="1550373"/>
            <a:ext cx="5516563" cy="769441"/>
          </a:xfrm>
          <a:prstGeom prst="rect">
            <a:avLst/>
          </a:prstGeom>
          <a:noFill/>
          <a:ln w="9525">
            <a:noFill/>
            <a:miter lim="800000"/>
            <a:headEnd/>
            <a:tailEnd/>
          </a:ln>
        </p:spPr>
        <p:txBody>
          <a:bodyPr wrap="square">
            <a:spAutoFit/>
          </a:bodyPr>
          <a:lstStyle/>
          <a:p>
            <a:pPr>
              <a:lnSpc>
                <a:spcPct val="100000"/>
              </a:lnSpc>
              <a:spcBef>
                <a:spcPct val="50000"/>
              </a:spcBef>
            </a:pPr>
            <a:r>
              <a:rPr lang="en-US" sz="2200" dirty="0">
                <a:solidFill>
                  <a:schemeClr val="accent6"/>
                </a:solidFill>
                <a:latin typeface="Calibri" panose="020F0502020204030204" pitchFamily="34" charset="0"/>
                <a:cs typeface="Arial"/>
              </a:rPr>
              <a:t>Annuities can provide guaranteed* death benefits to your named beneficiaries</a:t>
            </a:r>
            <a:r>
              <a:rPr lang="en-US" sz="2200" dirty="0">
                <a:solidFill>
                  <a:srgbClr val="5D5D5D"/>
                </a:solidFill>
                <a:latin typeface="Calibri" panose="020F0502020204030204" pitchFamily="34" charset="0"/>
                <a:cs typeface="Arial"/>
              </a:rPr>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fade">
                                      <p:cBhvr>
                                        <p:cTn id="7" dur="500"/>
                                        <p:tgtEl>
                                          <p:spTgt spid="129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fade">
                                      <p:cBhvr>
                                        <p:cTn id="12" dur="500"/>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5066</Words>
  <Application>Microsoft Office PowerPoint</Application>
  <PresentationFormat>On-screen Show (4:3)</PresentationFormat>
  <Paragraphs>466</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Wingdings</vt:lpstr>
      <vt:lpstr>Wingdings 2</vt:lpstr>
      <vt:lpstr>Office Theme</vt:lpstr>
      <vt:lpstr>PowerPoint Presentation</vt:lpstr>
      <vt:lpstr>What Is a Variable Annuity?</vt:lpstr>
      <vt:lpstr>Why Buy a Variable Annuity?</vt:lpstr>
      <vt:lpstr>Taxable vs. Tax-Deferred Growth</vt:lpstr>
      <vt:lpstr>Annuities vs. 401(k)s and IRAs</vt:lpstr>
      <vt:lpstr>Parties to an Annuity</vt:lpstr>
      <vt:lpstr>Immediate vs. Deferred Annuities</vt:lpstr>
      <vt:lpstr>Putting Money in a Variable Annuity</vt:lpstr>
      <vt:lpstr>Guaranteed Death Benefit</vt:lpstr>
      <vt:lpstr>Variable Annuity Fees and Expenses</vt:lpstr>
      <vt:lpstr>Taking Money out of an Annuity</vt:lpstr>
      <vt:lpstr>Annuitizing a Variable Annuity</vt:lpstr>
      <vt:lpstr>Factors Affecting Annuitization Payments</vt:lpstr>
      <vt:lpstr>Variable Annuity Payout Options</vt:lpstr>
      <vt:lpstr>Annuities — Tax Consequences</vt:lpstr>
      <vt:lpstr>Variable Annuity Riders</vt:lpstr>
      <vt:lpstr>Variable Annuity Highlights</vt:lpstr>
      <vt:lpstr>Important Information about Variable Annuities</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124</cp:revision>
  <dcterms:created xsi:type="dcterms:W3CDTF">2011-07-21T14:24:45Z</dcterms:created>
  <dcterms:modified xsi:type="dcterms:W3CDTF">2020-03-06T15:40:20Z</dcterms:modified>
</cp:coreProperties>
</file>